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96" y="-4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5139FE-298D-4996-AAC5-C621495DBC55}" type="doc">
      <dgm:prSet loTypeId="urn:microsoft.com/office/officeart/2005/8/layout/venn1" loCatId="relationship" qsTypeId="urn:microsoft.com/office/officeart/2005/8/quickstyle/simple1" qsCatId="simple" csTypeId="urn:microsoft.com/office/officeart/2005/8/colors/accent1_2" csCatId="accent1" phldr="1"/>
      <dgm:spPr/>
    </dgm:pt>
    <dgm:pt modelId="{2AEB1FCD-9F89-49EA-A67C-CB50AEB97A09}">
      <dgm:prSet phldrT="[Text]"/>
      <dgm:spPr/>
      <dgm:t>
        <a:bodyPr/>
        <a:lstStyle/>
        <a:p>
          <a:r>
            <a:rPr lang="en-GB" dirty="0" smtClean="0"/>
            <a:t>Sportsmanship</a:t>
          </a:r>
          <a:endParaRPr lang="en-GB" dirty="0"/>
        </a:p>
      </dgm:t>
    </dgm:pt>
    <dgm:pt modelId="{86B58525-445D-494A-9FD9-902ABE65CAA0}" type="parTrans" cxnId="{8943D7B2-E01A-4A98-ACF3-98194D8E7A39}">
      <dgm:prSet/>
      <dgm:spPr/>
      <dgm:t>
        <a:bodyPr/>
        <a:lstStyle/>
        <a:p>
          <a:endParaRPr lang="en-GB"/>
        </a:p>
      </dgm:t>
    </dgm:pt>
    <dgm:pt modelId="{4CCEEE28-0B9A-498B-8F27-B711214FE650}" type="sibTrans" cxnId="{8943D7B2-E01A-4A98-ACF3-98194D8E7A39}">
      <dgm:prSet/>
      <dgm:spPr/>
      <dgm:t>
        <a:bodyPr/>
        <a:lstStyle/>
        <a:p>
          <a:endParaRPr lang="en-GB"/>
        </a:p>
      </dgm:t>
    </dgm:pt>
    <dgm:pt modelId="{646153CB-888F-4517-A0A9-A46E450C531D}">
      <dgm:prSet phldrT="[Text]"/>
      <dgm:spPr/>
      <dgm:t>
        <a:bodyPr/>
        <a:lstStyle/>
        <a:p>
          <a:r>
            <a:rPr lang="en-GB" smtClean="0"/>
            <a:t>Character</a:t>
          </a:r>
          <a:endParaRPr lang="en-GB"/>
        </a:p>
      </dgm:t>
    </dgm:pt>
    <dgm:pt modelId="{E9954432-1167-4EE8-A6EE-53D77E463698}" type="parTrans" cxnId="{3FCF670C-7713-4163-91B4-9B3AB4B8C7D7}">
      <dgm:prSet/>
      <dgm:spPr/>
      <dgm:t>
        <a:bodyPr/>
        <a:lstStyle/>
        <a:p>
          <a:endParaRPr lang="en-GB"/>
        </a:p>
      </dgm:t>
    </dgm:pt>
    <dgm:pt modelId="{8BA1F8F9-7A10-4A87-A11D-21A6AEBCBD4E}" type="sibTrans" cxnId="{3FCF670C-7713-4163-91B4-9B3AB4B8C7D7}">
      <dgm:prSet/>
      <dgm:spPr/>
      <dgm:t>
        <a:bodyPr/>
        <a:lstStyle/>
        <a:p>
          <a:endParaRPr lang="en-GB"/>
        </a:p>
      </dgm:t>
    </dgm:pt>
    <dgm:pt modelId="{DDCEAB4B-8C2D-420F-B840-A96CE9613B7C}">
      <dgm:prSet phldrT="[Text]"/>
      <dgm:spPr/>
      <dgm:t>
        <a:bodyPr/>
        <a:lstStyle/>
        <a:p>
          <a:r>
            <a:rPr lang="en-GB" dirty="0" smtClean="0"/>
            <a:t>Fair Play</a:t>
          </a:r>
          <a:endParaRPr lang="en-GB" dirty="0"/>
        </a:p>
      </dgm:t>
    </dgm:pt>
    <dgm:pt modelId="{800690C9-39C7-4361-92B5-FBE42AF1B8D1}" type="parTrans" cxnId="{CB6A9261-194F-4955-9DF8-C6C5897D94E0}">
      <dgm:prSet/>
      <dgm:spPr/>
      <dgm:t>
        <a:bodyPr/>
        <a:lstStyle/>
        <a:p>
          <a:endParaRPr lang="en-GB"/>
        </a:p>
      </dgm:t>
    </dgm:pt>
    <dgm:pt modelId="{205394EA-E1CB-43F5-B6FC-85D4B7A3A999}" type="sibTrans" cxnId="{CB6A9261-194F-4955-9DF8-C6C5897D94E0}">
      <dgm:prSet/>
      <dgm:spPr/>
      <dgm:t>
        <a:bodyPr/>
        <a:lstStyle/>
        <a:p>
          <a:endParaRPr lang="en-GB"/>
        </a:p>
      </dgm:t>
    </dgm:pt>
    <dgm:pt modelId="{540A30C4-BA79-4BD0-8C87-355252158050}" type="pres">
      <dgm:prSet presAssocID="{BA5139FE-298D-4996-AAC5-C621495DBC55}" presName="compositeShape" presStyleCnt="0">
        <dgm:presLayoutVars>
          <dgm:chMax val="7"/>
          <dgm:dir/>
          <dgm:resizeHandles val="exact"/>
        </dgm:presLayoutVars>
      </dgm:prSet>
      <dgm:spPr/>
    </dgm:pt>
    <dgm:pt modelId="{DBFAB845-C08E-4804-A833-19D2607201D2}" type="pres">
      <dgm:prSet presAssocID="{2AEB1FCD-9F89-49EA-A67C-CB50AEB97A09}" presName="circ1" presStyleLbl="vennNode1" presStyleIdx="0" presStyleCnt="3"/>
      <dgm:spPr/>
    </dgm:pt>
    <dgm:pt modelId="{9BA665F7-F15F-4BD8-AFBF-3772A8DE8471}" type="pres">
      <dgm:prSet presAssocID="{2AEB1FCD-9F89-49EA-A67C-CB50AEB97A09}" presName="circ1Tx" presStyleLbl="revTx" presStyleIdx="0" presStyleCnt="0">
        <dgm:presLayoutVars>
          <dgm:chMax val="0"/>
          <dgm:chPref val="0"/>
          <dgm:bulletEnabled val="1"/>
        </dgm:presLayoutVars>
      </dgm:prSet>
      <dgm:spPr/>
    </dgm:pt>
    <dgm:pt modelId="{248971EC-FAEF-4DF1-A133-3A0102120298}" type="pres">
      <dgm:prSet presAssocID="{DDCEAB4B-8C2D-420F-B840-A96CE9613B7C}" presName="circ2" presStyleLbl="vennNode1" presStyleIdx="1" presStyleCnt="3"/>
      <dgm:spPr/>
    </dgm:pt>
    <dgm:pt modelId="{FF14B05A-79FB-4660-88E6-8F778047D494}" type="pres">
      <dgm:prSet presAssocID="{DDCEAB4B-8C2D-420F-B840-A96CE9613B7C}" presName="circ2Tx" presStyleLbl="revTx" presStyleIdx="0" presStyleCnt="0">
        <dgm:presLayoutVars>
          <dgm:chMax val="0"/>
          <dgm:chPref val="0"/>
          <dgm:bulletEnabled val="1"/>
        </dgm:presLayoutVars>
      </dgm:prSet>
      <dgm:spPr/>
    </dgm:pt>
    <dgm:pt modelId="{11231998-4B9A-484A-B418-EDC324571906}" type="pres">
      <dgm:prSet presAssocID="{646153CB-888F-4517-A0A9-A46E450C531D}" presName="circ3" presStyleLbl="vennNode1" presStyleIdx="2" presStyleCnt="3"/>
      <dgm:spPr/>
    </dgm:pt>
    <dgm:pt modelId="{364176C6-94F9-44BE-A7FA-71DD9A4643A5}" type="pres">
      <dgm:prSet presAssocID="{646153CB-888F-4517-A0A9-A46E450C531D}" presName="circ3Tx" presStyleLbl="revTx" presStyleIdx="0" presStyleCnt="0">
        <dgm:presLayoutVars>
          <dgm:chMax val="0"/>
          <dgm:chPref val="0"/>
          <dgm:bulletEnabled val="1"/>
        </dgm:presLayoutVars>
      </dgm:prSet>
      <dgm:spPr/>
    </dgm:pt>
  </dgm:ptLst>
  <dgm:cxnLst>
    <dgm:cxn modelId="{CB6A9261-194F-4955-9DF8-C6C5897D94E0}" srcId="{BA5139FE-298D-4996-AAC5-C621495DBC55}" destId="{DDCEAB4B-8C2D-420F-B840-A96CE9613B7C}" srcOrd="1" destOrd="0" parTransId="{800690C9-39C7-4361-92B5-FBE42AF1B8D1}" sibTransId="{205394EA-E1CB-43F5-B6FC-85D4B7A3A999}"/>
    <dgm:cxn modelId="{7D740EA4-844B-4E62-847A-F60B941D2BCC}" type="presOf" srcId="{BA5139FE-298D-4996-AAC5-C621495DBC55}" destId="{540A30C4-BA79-4BD0-8C87-355252158050}" srcOrd="0" destOrd="0" presId="urn:microsoft.com/office/officeart/2005/8/layout/venn1"/>
    <dgm:cxn modelId="{C52058E4-50DD-489D-8556-19CB4FE8EBA1}" type="presOf" srcId="{2AEB1FCD-9F89-49EA-A67C-CB50AEB97A09}" destId="{9BA665F7-F15F-4BD8-AFBF-3772A8DE8471}" srcOrd="1" destOrd="0" presId="urn:microsoft.com/office/officeart/2005/8/layout/venn1"/>
    <dgm:cxn modelId="{A5FCB2DF-8525-4E9F-9452-2C3B9DD13867}" type="presOf" srcId="{DDCEAB4B-8C2D-420F-B840-A96CE9613B7C}" destId="{248971EC-FAEF-4DF1-A133-3A0102120298}" srcOrd="0" destOrd="0" presId="urn:microsoft.com/office/officeart/2005/8/layout/venn1"/>
    <dgm:cxn modelId="{D588B8EE-F820-4FC9-8E66-E3D6D23E482E}" type="presOf" srcId="{646153CB-888F-4517-A0A9-A46E450C531D}" destId="{11231998-4B9A-484A-B418-EDC324571906}" srcOrd="0" destOrd="0" presId="urn:microsoft.com/office/officeart/2005/8/layout/venn1"/>
    <dgm:cxn modelId="{DBC93477-5543-42BB-BAA0-5B31EDDF35BA}" type="presOf" srcId="{646153CB-888F-4517-A0A9-A46E450C531D}" destId="{364176C6-94F9-44BE-A7FA-71DD9A4643A5}" srcOrd="1" destOrd="0" presId="urn:microsoft.com/office/officeart/2005/8/layout/venn1"/>
    <dgm:cxn modelId="{5533351B-AEF5-4A35-A236-40A9BA3E009B}" type="presOf" srcId="{2AEB1FCD-9F89-49EA-A67C-CB50AEB97A09}" destId="{DBFAB845-C08E-4804-A833-19D2607201D2}" srcOrd="0" destOrd="0" presId="urn:microsoft.com/office/officeart/2005/8/layout/venn1"/>
    <dgm:cxn modelId="{8943D7B2-E01A-4A98-ACF3-98194D8E7A39}" srcId="{BA5139FE-298D-4996-AAC5-C621495DBC55}" destId="{2AEB1FCD-9F89-49EA-A67C-CB50AEB97A09}" srcOrd="0" destOrd="0" parTransId="{86B58525-445D-494A-9FD9-902ABE65CAA0}" sibTransId="{4CCEEE28-0B9A-498B-8F27-B711214FE650}"/>
    <dgm:cxn modelId="{3FCF670C-7713-4163-91B4-9B3AB4B8C7D7}" srcId="{BA5139FE-298D-4996-AAC5-C621495DBC55}" destId="{646153CB-888F-4517-A0A9-A46E450C531D}" srcOrd="2" destOrd="0" parTransId="{E9954432-1167-4EE8-A6EE-53D77E463698}" sibTransId="{8BA1F8F9-7A10-4A87-A11D-21A6AEBCBD4E}"/>
    <dgm:cxn modelId="{4D02C826-B376-4AD4-B93C-3C725413452C}" type="presOf" srcId="{DDCEAB4B-8C2D-420F-B840-A96CE9613B7C}" destId="{FF14B05A-79FB-4660-88E6-8F778047D494}" srcOrd="1" destOrd="0" presId="urn:microsoft.com/office/officeart/2005/8/layout/venn1"/>
    <dgm:cxn modelId="{C470B6A0-A703-4D9A-87B9-8AB12BBE3594}" type="presParOf" srcId="{540A30C4-BA79-4BD0-8C87-355252158050}" destId="{DBFAB845-C08E-4804-A833-19D2607201D2}" srcOrd="0" destOrd="0" presId="urn:microsoft.com/office/officeart/2005/8/layout/venn1"/>
    <dgm:cxn modelId="{927106D3-C44D-4C87-8668-9F405387F689}" type="presParOf" srcId="{540A30C4-BA79-4BD0-8C87-355252158050}" destId="{9BA665F7-F15F-4BD8-AFBF-3772A8DE8471}" srcOrd="1" destOrd="0" presId="urn:microsoft.com/office/officeart/2005/8/layout/venn1"/>
    <dgm:cxn modelId="{27B90487-0DEA-43AC-B361-DD4B98CA471D}" type="presParOf" srcId="{540A30C4-BA79-4BD0-8C87-355252158050}" destId="{248971EC-FAEF-4DF1-A133-3A0102120298}" srcOrd="2" destOrd="0" presId="urn:microsoft.com/office/officeart/2005/8/layout/venn1"/>
    <dgm:cxn modelId="{485D2FDC-68C0-49F3-9E02-EDAAA06DF2B2}" type="presParOf" srcId="{540A30C4-BA79-4BD0-8C87-355252158050}" destId="{FF14B05A-79FB-4660-88E6-8F778047D494}" srcOrd="3" destOrd="0" presId="urn:microsoft.com/office/officeart/2005/8/layout/venn1"/>
    <dgm:cxn modelId="{8B83F457-E134-4DB6-A9C2-8DAA00A4ED12}" type="presParOf" srcId="{540A30C4-BA79-4BD0-8C87-355252158050}" destId="{11231998-4B9A-484A-B418-EDC324571906}" srcOrd="4" destOrd="0" presId="urn:microsoft.com/office/officeart/2005/8/layout/venn1"/>
    <dgm:cxn modelId="{146EF22E-7596-41C0-9A50-005E22F2AD66}" type="presParOf" srcId="{540A30C4-BA79-4BD0-8C87-355252158050}" destId="{364176C6-94F9-44BE-A7FA-71DD9A4643A5}"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FAB845-C08E-4804-A833-19D2607201D2}">
      <dsp:nvSpPr>
        <dsp:cNvPr id="0" name=""/>
        <dsp:cNvSpPr/>
      </dsp:nvSpPr>
      <dsp:spPr>
        <a:xfrm>
          <a:off x="1497563" y="39098"/>
          <a:ext cx="1876737" cy="1876737"/>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GB" sz="1800" kern="1200" dirty="0" smtClean="0"/>
            <a:t>Sportsmanship</a:t>
          </a:r>
          <a:endParaRPr lang="en-GB" sz="1800" kern="1200" dirty="0"/>
        </a:p>
      </dsp:txBody>
      <dsp:txXfrm>
        <a:off x="1747794" y="367527"/>
        <a:ext cx="1376274" cy="844531"/>
      </dsp:txXfrm>
    </dsp:sp>
    <dsp:sp modelId="{248971EC-FAEF-4DF1-A133-3A0102120298}">
      <dsp:nvSpPr>
        <dsp:cNvPr id="0" name=""/>
        <dsp:cNvSpPr/>
      </dsp:nvSpPr>
      <dsp:spPr>
        <a:xfrm>
          <a:off x="2174752" y="1212059"/>
          <a:ext cx="1876737" cy="1876737"/>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GB" sz="1800" kern="1200" dirty="0" smtClean="0"/>
            <a:t>Fair Play</a:t>
          </a:r>
          <a:endParaRPr lang="en-GB" sz="1800" kern="1200" dirty="0"/>
        </a:p>
      </dsp:txBody>
      <dsp:txXfrm>
        <a:off x="2748721" y="1696883"/>
        <a:ext cx="1126042" cy="1032205"/>
      </dsp:txXfrm>
    </dsp:sp>
    <dsp:sp modelId="{11231998-4B9A-484A-B418-EDC324571906}">
      <dsp:nvSpPr>
        <dsp:cNvPr id="0" name=""/>
        <dsp:cNvSpPr/>
      </dsp:nvSpPr>
      <dsp:spPr>
        <a:xfrm>
          <a:off x="820373" y="1212059"/>
          <a:ext cx="1876737" cy="1876737"/>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GB" sz="1800" kern="1200" smtClean="0"/>
            <a:t>Character</a:t>
          </a:r>
          <a:endParaRPr lang="en-GB" sz="1800" kern="1200"/>
        </a:p>
      </dsp:txBody>
      <dsp:txXfrm>
        <a:off x="997099" y="1696883"/>
        <a:ext cx="1126042" cy="1032205"/>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0DF72C6-ECB3-420E-A2BE-3D9991537FEB}" type="datetimeFigureOut">
              <a:rPr lang="en-GB" smtClean="0"/>
              <a:t>11/09/2012</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4E5E502-BDAE-49A1-A021-B9695A157568}" type="slidenum">
              <a:rPr lang="en-GB" smtClean="0"/>
              <a:t>‹#›</a:t>
            </a:fld>
            <a:endParaRPr lang="en-GB"/>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push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DF72C6-ECB3-420E-A2BE-3D9991537FEB}" type="datetimeFigureOut">
              <a:rPr lang="en-GB" smtClean="0"/>
              <a:t>11/09/2012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E5E502-BDAE-49A1-A021-B9695A157568}" type="slidenum">
              <a:rPr lang="en-GB" smtClean="0"/>
              <a:t>‹#›</a:t>
            </a:fld>
            <a:endParaRPr lang="en-GB"/>
          </a:p>
        </p:txBody>
      </p:sp>
    </p:spTree>
  </p:cSld>
  <p:clrMapOvr>
    <a:masterClrMapping/>
  </p:clrMapOvr>
  <p:transition>
    <p:push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DF72C6-ECB3-420E-A2BE-3D9991537FEB}" type="datetimeFigureOut">
              <a:rPr lang="en-GB" smtClean="0"/>
              <a:t>11/09/2012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E5E502-BDAE-49A1-A021-B9695A157568}" type="slidenum">
              <a:rPr lang="en-GB" smtClean="0"/>
              <a:t>‹#›</a:t>
            </a:fld>
            <a:endParaRPr lang="en-GB"/>
          </a:p>
        </p:txBody>
      </p:sp>
    </p:spTree>
  </p:cSld>
  <p:clrMapOvr>
    <a:masterClrMapping/>
  </p:clrMapOvr>
  <p:transition>
    <p:push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0DF72C6-ECB3-420E-A2BE-3D9991537FEB}" type="datetimeFigureOut">
              <a:rPr lang="en-GB" smtClean="0"/>
              <a:t>11/09/2012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E5E502-BDAE-49A1-A021-B9695A157568}" type="slidenum">
              <a:rPr lang="en-GB" smtClean="0"/>
              <a:t>‹#›</a:t>
            </a:fld>
            <a:endParaRPr lang="en-GB"/>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push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0DF72C6-ECB3-420E-A2BE-3D9991537FEB}" type="datetimeFigureOut">
              <a:rPr lang="en-GB" smtClean="0"/>
              <a:t>11/09/2012</a:t>
            </a:fld>
            <a:endParaRPr lang="en-GB"/>
          </a:p>
        </p:txBody>
      </p:sp>
      <p:sp>
        <p:nvSpPr>
          <p:cNvPr id="5" name="Footer Placeholder 4"/>
          <p:cNvSpPr>
            <a:spLocks noGrp="1"/>
          </p:cNvSpPr>
          <p:nvPr>
            <p:ph type="ftr" sz="quarter" idx="11"/>
          </p:nvPr>
        </p:nvSpPr>
        <p:spPr>
          <a:xfrm>
            <a:off x="800100" y="6172200"/>
            <a:ext cx="4000500" cy="457200"/>
          </a:xfrm>
        </p:spPr>
        <p:txBody>
          <a:bodyPr/>
          <a:lstStyle/>
          <a:p>
            <a:endParaRPr lang="en-GB"/>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4E5E502-BDAE-49A1-A021-B9695A157568}"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transition>
    <p:push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0DF72C6-ECB3-420E-A2BE-3D9991537FEB}" type="datetimeFigureOut">
              <a:rPr lang="en-GB" smtClean="0"/>
              <a:t>11/09/2012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E5E502-BDAE-49A1-A021-B9695A157568}" type="slidenum">
              <a:rPr lang="en-GB" smtClean="0"/>
              <a:t>‹#›</a:t>
            </a:fld>
            <a:endParaRPr lang="en-GB"/>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push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0DF72C6-ECB3-420E-A2BE-3D9991537FEB}" type="datetimeFigureOut">
              <a:rPr lang="en-GB" smtClean="0"/>
              <a:t>11/09/2012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4E5E502-BDAE-49A1-A021-B9695A157568}" type="slidenum">
              <a:rPr lang="en-GB" smtClean="0"/>
              <a:t>‹#›</a:t>
            </a:fld>
            <a:endParaRPr lang="en-GB"/>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push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0DF72C6-ECB3-420E-A2BE-3D9991537FEB}" type="datetimeFigureOut">
              <a:rPr lang="en-GB" smtClean="0"/>
              <a:t>11/09/2012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4E5E502-BDAE-49A1-A021-B9695A157568}" type="slidenum">
              <a:rPr lang="en-GB" smtClean="0"/>
              <a:t>‹#›</a:t>
            </a:fld>
            <a:endParaRPr lang="en-GB"/>
          </a:p>
        </p:txBody>
      </p:sp>
    </p:spTree>
  </p:cSld>
  <p:clrMapOvr>
    <a:masterClrMapping/>
  </p:clrMapOvr>
  <p:transition>
    <p:push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DF72C6-ECB3-420E-A2BE-3D9991537FEB}" type="datetimeFigureOut">
              <a:rPr lang="en-GB" smtClean="0"/>
              <a:t>11/09/2012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4E5E502-BDAE-49A1-A021-B9695A157568}" type="slidenum">
              <a:rPr lang="en-GB" smtClean="0"/>
              <a:t>‹#›</a:t>
            </a:fld>
            <a:endParaRPr lang="en-GB"/>
          </a:p>
        </p:txBody>
      </p:sp>
    </p:spTree>
  </p:cSld>
  <p:clrMapOvr>
    <a:masterClrMapping/>
  </p:clrMapOvr>
  <p:transition>
    <p:push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0DF72C6-ECB3-420E-A2BE-3D9991537FEB}" type="datetimeFigureOut">
              <a:rPr lang="en-GB" smtClean="0"/>
              <a:t>11/09/2012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E5E502-BDAE-49A1-A021-B9695A157568}" type="slidenum">
              <a:rPr lang="en-GB" smtClean="0"/>
              <a:t>‹#›</a:t>
            </a:fld>
            <a:endParaRPr lang="en-GB"/>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push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0DF72C6-ECB3-420E-A2BE-3D9991537FEB}" type="datetimeFigureOut">
              <a:rPr lang="en-GB" smtClean="0"/>
              <a:t>11/09/2012</a:t>
            </a:fld>
            <a:endParaRPr lang="en-GB"/>
          </a:p>
        </p:txBody>
      </p:sp>
      <p:sp>
        <p:nvSpPr>
          <p:cNvPr id="6" name="Footer Placeholder 5"/>
          <p:cNvSpPr>
            <a:spLocks noGrp="1"/>
          </p:cNvSpPr>
          <p:nvPr>
            <p:ph type="ftr" sz="quarter" idx="11"/>
          </p:nvPr>
        </p:nvSpPr>
        <p:spPr>
          <a:xfrm>
            <a:off x="914400" y="6172200"/>
            <a:ext cx="3886200" cy="457200"/>
          </a:xfrm>
        </p:spPr>
        <p:txBody>
          <a:bodyPr/>
          <a:lstStyle/>
          <a:p>
            <a:endParaRPr lang="en-GB"/>
          </a:p>
        </p:txBody>
      </p:sp>
      <p:sp>
        <p:nvSpPr>
          <p:cNvPr id="7" name="Slide Number Placeholder 6"/>
          <p:cNvSpPr>
            <a:spLocks noGrp="1"/>
          </p:cNvSpPr>
          <p:nvPr>
            <p:ph type="sldNum" sz="quarter" idx="12"/>
          </p:nvPr>
        </p:nvSpPr>
        <p:spPr>
          <a:xfrm>
            <a:off x="146304" y="6208776"/>
            <a:ext cx="457200" cy="457200"/>
          </a:xfrm>
        </p:spPr>
        <p:txBody>
          <a:bodyPr/>
          <a:lstStyle/>
          <a:p>
            <a:fld id="{74E5E502-BDAE-49A1-A021-B9695A157568}" type="slidenum">
              <a:rPr lang="en-GB" smtClean="0"/>
              <a:t>‹#›</a:t>
            </a:fld>
            <a:endParaRPr lang="en-GB"/>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transition>
    <p:push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0DF72C6-ECB3-420E-A2BE-3D9991537FEB}" type="datetimeFigureOut">
              <a:rPr lang="en-GB" smtClean="0"/>
              <a:t>11/09/2012</a:t>
            </a:fld>
            <a:endParaRPr lang="en-GB"/>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4E5E502-BDAE-49A1-A021-B9695A157568}"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sh dir="d"/>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hyperlink" Target="http://www.guardian.co.uk/sport/2012/aug/07/taoufik-makhloufi-olympic-1500m-gold-disqualification" TargetMode="External"/><Relationship Id="rId2" Type="http://schemas.openxmlformats.org/officeDocument/2006/relationships/hyperlink" Target="http://www.youtube.com/watch?v=hdK4vPz0qaI" TargetMode="Externa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www.youtube.com/watch?v=cCh5QswxQ6k"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observer.guardian.co.uk/toptens/story/0,,1079053,00.html" TargetMode="External"/><Relationship Id="rId3" Type="http://schemas.openxmlformats.org/officeDocument/2006/relationships/diagramLayout" Target="../diagrams/layout1.xml"/><Relationship Id="rId7" Type="http://schemas.openxmlformats.org/officeDocument/2006/relationships/hyperlink" Target="http://news.bbc.co.uk/sport1/hi/front_page/8273483.stm" TargetMode="Externa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hyperlink" Target="http://www.youtube.com/watch?v=4KF5GsqGlRk"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vfYI_i-KonE" TargetMode="External"/><Relationship Id="rId2" Type="http://schemas.openxmlformats.org/officeDocument/2006/relationships/hyperlink" Target="http://www.youtube.com/watch?v=jMDPDuRaiF0&amp;feature=related" TargetMode="External"/><Relationship Id="rId1" Type="http://schemas.openxmlformats.org/officeDocument/2006/relationships/slideLayout" Target="../slideLayouts/slideLayout2.xml"/><Relationship Id="rId5" Type="http://schemas.openxmlformats.org/officeDocument/2006/relationships/hyperlink" Target="http://www.youtube.com/watch?v=dxRApPMxiaM&amp;feature=related" TargetMode="External"/><Relationship Id="rId4" Type="http://schemas.openxmlformats.org/officeDocument/2006/relationships/hyperlink" Target="http://www.youtube.com/watch?v=Pj0sZypZprs&amp;feature=relat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5576" y="3200400"/>
            <a:ext cx="7632848" cy="2388840"/>
          </a:xfrm>
        </p:spPr>
        <p:txBody>
          <a:bodyPr>
            <a:normAutofit/>
          </a:bodyPr>
          <a:lstStyle/>
          <a:p>
            <a:r>
              <a:rPr lang="en-GB" sz="2400" dirty="0" smtClean="0"/>
              <a:t>What are the Olympic ideals?</a:t>
            </a:r>
          </a:p>
          <a:p>
            <a:endParaRPr lang="en-GB" sz="2400" dirty="0" smtClean="0"/>
          </a:p>
          <a:p>
            <a:r>
              <a:rPr lang="en-GB" sz="2400" dirty="0" smtClean="0"/>
              <a:t>What are the differences between sportsmanship and gamesmanship?</a:t>
            </a:r>
            <a:endParaRPr lang="en-GB" sz="2400" dirty="0"/>
          </a:p>
        </p:txBody>
      </p:sp>
      <p:sp>
        <p:nvSpPr>
          <p:cNvPr id="2" name="Title 1"/>
          <p:cNvSpPr>
            <a:spLocks noGrp="1"/>
          </p:cNvSpPr>
          <p:nvPr>
            <p:ph type="ctrTitle"/>
          </p:nvPr>
        </p:nvSpPr>
        <p:spPr/>
        <p:txBody>
          <a:bodyPr/>
          <a:lstStyle/>
          <a:p>
            <a:r>
              <a:rPr lang="en-GB" dirty="0" smtClean="0"/>
              <a:t>1. 2 </a:t>
            </a:r>
            <a:r>
              <a:rPr lang="en-GB" dirty="0" smtClean="0"/>
              <a:t>Olympism and Sportsmanship</a:t>
            </a:r>
            <a:endParaRPr lang="en-GB" dirty="0"/>
          </a:p>
        </p:txBody>
      </p:sp>
    </p:spTree>
  </p:cSld>
  <p:clrMapOvr>
    <a:masterClrMapping/>
  </p:clrMapOvr>
  <p:transition>
    <p:push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19256" cy="1143000"/>
          </a:xfrm>
        </p:spPr>
        <p:txBody>
          <a:bodyPr/>
          <a:lstStyle/>
          <a:p>
            <a:r>
              <a:rPr lang="en-GB" dirty="0" smtClean="0"/>
              <a:t>The Olympics</a:t>
            </a:r>
            <a:endParaRPr lang="en-GB" dirty="0"/>
          </a:p>
        </p:txBody>
      </p:sp>
      <p:sp>
        <p:nvSpPr>
          <p:cNvPr id="3" name="Content Placeholder 2"/>
          <p:cNvSpPr>
            <a:spLocks noGrp="1"/>
          </p:cNvSpPr>
          <p:nvPr>
            <p:ph sz="quarter" idx="1"/>
          </p:nvPr>
        </p:nvSpPr>
        <p:spPr>
          <a:xfrm>
            <a:off x="539552" y="1340768"/>
            <a:ext cx="8147248" cy="5184576"/>
          </a:xfrm>
        </p:spPr>
        <p:txBody>
          <a:bodyPr>
            <a:normAutofit/>
          </a:bodyPr>
          <a:lstStyle/>
          <a:p>
            <a:pPr>
              <a:buNone/>
            </a:pPr>
            <a:r>
              <a:rPr lang="en-GB" sz="2000" dirty="0" smtClean="0"/>
              <a:t>Established by Baron Pierre de Coubertin in 1896</a:t>
            </a:r>
          </a:p>
          <a:p>
            <a:pPr>
              <a:buNone/>
            </a:pPr>
            <a:endParaRPr lang="en-GB" sz="2000" dirty="0" smtClean="0"/>
          </a:p>
          <a:p>
            <a:pPr>
              <a:buNone/>
            </a:pPr>
            <a:r>
              <a:rPr lang="en-GB" sz="2000" dirty="0" smtClean="0"/>
              <a:t>Underlying philosophy of:-</a:t>
            </a:r>
          </a:p>
          <a:p>
            <a:r>
              <a:rPr lang="en-GB" sz="2000" dirty="0" smtClean="0"/>
              <a:t>Bringing nations together</a:t>
            </a:r>
          </a:p>
          <a:p>
            <a:r>
              <a:rPr lang="en-GB" sz="2000" dirty="0" smtClean="0"/>
              <a:t>Allowing youth to compete across national boundaries</a:t>
            </a:r>
          </a:p>
          <a:p>
            <a:r>
              <a:rPr lang="en-GB" sz="2000" dirty="0" smtClean="0"/>
              <a:t>Increasing tolerance</a:t>
            </a:r>
          </a:p>
          <a:p>
            <a:pPr>
              <a:buNone/>
            </a:pPr>
            <a:endParaRPr lang="en-GB" sz="2000" dirty="0" smtClean="0"/>
          </a:p>
          <a:p>
            <a:pPr>
              <a:buNone/>
            </a:pPr>
            <a:r>
              <a:rPr lang="en-GB" sz="2000" dirty="0" smtClean="0"/>
              <a:t>Olympics existed within Victorian ethos</a:t>
            </a:r>
          </a:p>
          <a:p>
            <a:r>
              <a:rPr lang="en-GB" sz="2000" dirty="0" smtClean="0"/>
              <a:t>Fair play and sportsmanship- playing with etiquette</a:t>
            </a:r>
          </a:p>
          <a:p>
            <a:r>
              <a:rPr lang="en-GB" sz="2000" dirty="0" smtClean="0"/>
              <a:t>Only amateurs could compete</a:t>
            </a:r>
          </a:p>
          <a:p>
            <a:r>
              <a:rPr lang="en-GB" sz="2000" dirty="0" smtClean="0"/>
              <a:t>No financial rewards for taking</a:t>
            </a:r>
          </a:p>
          <a:p>
            <a:pPr algn="ctr">
              <a:buNone/>
            </a:pPr>
            <a:endParaRPr lang="en-GB" sz="2000" dirty="0"/>
          </a:p>
          <a:p>
            <a:pPr algn="ctr">
              <a:buNone/>
            </a:pPr>
            <a:r>
              <a:rPr lang="en-GB" sz="2000" dirty="0" smtClean="0"/>
              <a:t>This meant that </a:t>
            </a:r>
            <a:r>
              <a:rPr lang="en-GB" sz="2000" b="1" dirty="0" smtClean="0"/>
              <a:t>taking part </a:t>
            </a:r>
            <a:r>
              <a:rPr lang="en-GB" sz="2000" dirty="0" smtClean="0"/>
              <a:t>was more important than </a:t>
            </a:r>
            <a:r>
              <a:rPr lang="en-GB" sz="2000" b="1" dirty="0" smtClean="0"/>
              <a:t>winning.</a:t>
            </a:r>
          </a:p>
          <a:p>
            <a:pPr>
              <a:buNone/>
            </a:pPr>
            <a:endParaRPr lang="en-GB" sz="2000" b="1" dirty="0" smtClean="0"/>
          </a:p>
          <a:p>
            <a:pPr>
              <a:buNone/>
            </a:pPr>
            <a:endParaRPr lang="en-GB" sz="2000" b="1" dirty="0"/>
          </a:p>
          <a:p>
            <a:pPr>
              <a:buNone/>
            </a:pPr>
            <a:endParaRPr lang="en-GB" sz="2000" dirty="0"/>
          </a:p>
        </p:txBody>
      </p:sp>
      <p:pic>
        <p:nvPicPr>
          <p:cNvPr id="1026" name="Picture 2" descr="http://t2.gstatic.com/images?q=tbn:ANd9GcSg3pWDDVKz2AHc8-WnC70aVfZd01ODeXiV0FT8s6xokzpHemDbLw:www.economicshelp.org/blog/wp-content/uploads/2007/11/olympic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332656"/>
            <a:ext cx="1500187" cy="762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20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20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20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2" end="12"/>
                                            </p:txEl>
                                          </p:spTgt>
                                        </p:tgtEl>
                                        <p:attrNameLst>
                                          <p:attrName>style.visibility</p:attrName>
                                        </p:attrNameLst>
                                      </p:cBhvr>
                                      <p:to>
                                        <p:strVal val="visible"/>
                                      </p:to>
                                    </p:set>
                                    <p:animEffect transition="in" filter="fade">
                                      <p:cBhvr>
                                        <p:cTn id="52"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Olympism</a:t>
            </a:r>
            <a:endParaRPr lang="en-GB" dirty="0"/>
          </a:p>
        </p:txBody>
      </p:sp>
      <p:sp>
        <p:nvSpPr>
          <p:cNvPr id="3" name="Content Placeholder 2"/>
          <p:cNvSpPr>
            <a:spLocks noGrp="1"/>
          </p:cNvSpPr>
          <p:nvPr>
            <p:ph sz="quarter" idx="1"/>
          </p:nvPr>
        </p:nvSpPr>
        <p:spPr>
          <a:xfrm>
            <a:off x="323528" y="1447800"/>
            <a:ext cx="8363272" cy="5005536"/>
          </a:xfrm>
        </p:spPr>
        <p:txBody>
          <a:bodyPr>
            <a:normAutofit lnSpcReduction="10000"/>
          </a:bodyPr>
          <a:lstStyle/>
          <a:p>
            <a:pPr marL="0" indent="0">
              <a:buNone/>
            </a:pPr>
            <a:r>
              <a:rPr lang="en-GB" sz="2000" dirty="0" smtClean="0"/>
              <a:t>Intention was to promote friendship, harmony and understanding.</a:t>
            </a:r>
          </a:p>
          <a:p>
            <a:pPr marL="0" indent="0">
              <a:buNone/>
            </a:pPr>
            <a:endParaRPr lang="en-GB" sz="2000" dirty="0"/>
          </a:p>
          <a:p>
            <a:pPr marL="0" indent="0">
              <a:buNone/>
            </a:pPr>
            <a:r>
              <a:rPr lang="en-GB" sz="2000" dirty="0" smtClean="0"/>
              <a:t>Symbols designed to reinforce this</a:t>
            </a:r>
            <a:r>
              <a:rPr lang="en-GB" sz="2000" dirty="0" smtClean="0"/>
              <a:t>…</a:t>
            </a:r>
          </a:p>
          <a:p>
            <a:pPr marL="0" indent="0">
              <a:buNone/>
            </a:pPr>
            <a:endParaRPr lang="en-GB" sz="2000" dirty="0"/>
          </a:p>
          <a:p>
            <a:pPr marL="0" indent="0">
              <a:buNone/>
            </a:pPr>
            <a:r>
              <a:rPr lang="en-GB" sz="2000" dirty="0" smtClean="0"/>
              <a:t>Doves</a:t>
            </a:r>
          </a:p>
          <a:p>
            <a:r>
              <a:rPr lang="en-GB" sz="2000" dirty="0" smtClean="0"/>
              <a:t>Symbolise Peace</a:t>
            </a:r>
          </a:p>
          <a:p>
            <a:pPr marL="0" indent="0">
              <a:buNone/>
            </a:pPr>
            <a:endParaRPr lang="en-GB" sz="2000" dirty="0" smtClean="0"/>
          </a:p>
          <a:p>
            <a:pPr marL="0" indent="0">
              <a:buNone/>
            </a:pPr>
            <a:r>
              <a:rPr lang="en-GB" sz="2000" dirty="0" smtClean="0"/>
              <a:t>Rings</a:t>
            </a:r>
          </a:p>
          <a:p>
            <a:r>
              <a:rPr lang="en-GB" sz="2000" dirty="0" smtClean="0"/>
              <a:t>Symbolise Harmony</a:t>
            </a:r>
          </a:p>
          <a:p>
            <a:endParaRPr lang="en-GB" sz="2000" dirty="0"/>
          </a:p>
          <a:p>
            <a:pPr marL="0" indent="0" algn="ctr">
              <a:buNone/>
            </a:pPr>
            <a:r>
              <a:rPr lang="en-GB" sz="2000" b="1" dirty="0" smtClean="0"/>
              <a:t>Olympic Oath</a:t>
            </a:r>
          </a:p>
          <a:p>
            <a:pPr marL="0" indent="0" algn="ctr">
              <a:buNone/>
            </a:pPr>
            <a:r>
              <a:rPr lang="en-GB" sz="2000" i="1" dirty="0" smtClean="0"/>
              <a:t>“We swear we will take part in the Olympic games in the true spirit of sportsmanship and that we will abide by the rules that govern them, for the glory of sport and the honour of our country”</a:t>
            </a:r>
            <a:endParaRPr lang="en-GB" sz="2000" i="1" dirty="0"/>
          </a:p>
        </p:txBody>
      </p:sp>
      <p:pic>
        <p:nvPicPr>
          <p:cNvPr id="4" name="Picture 2" descr="http://t2.gstatic.com/images?q=tbn:ANd9GcSg3pWDDVKz2AHc8-WnC70aVfZd01ODeXiV0FT8s6xokzpHemDbLw:www.economicshelp.org/blog/wp-content/uploads/2007/11/olympic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332656"/>
            <a:ext cx="1500187" cy="762000"/>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p:cNvSpPr/>
          <p:nvPr/>
        </p:nvSpPr>
        <p:spPr>
          <a:xfrm>
            <a:off x="2987824" y="2852936"/>
            <a:ext cx="2880320" cy="1728192"/>
          </a:xfrm>
          <a:prstGeom prst="roundRect">
            <a:avLst>
              <a:gd name="adj" fmla="val 10000"/>
            </a:avLst>
          </a:prstGeom>
          <a:blipFill rotWithShape="1">
            <a:blip r:embed="rId3"/>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7" name="Rounded Rectangle 6"/>
          <p:cNvSpPr/>
          <p:nvPr/>
        </p:nvSpPr>
        <p:spPr>
          <a:xfrm>
            <a:off x="6372200" y="2996952"/>
            <a:ext cx="2160240" cy="1296144"/>
          </a:xfrm>
          <a:prstGeom prst="roundRect">
            <a:avLst>
              <a:gd name="adj" fmla="val 10000"/>
            </a:avLst>
          </a:prstGeom>
          <a:blipFill rotWithShape="1">
            <a:blip r:embed="rId4"/>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765184720"/>
      </p:ext>
    </p:extLst>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fade">
                                      <p:cBhvr>
                                        <p:cTn id="39" dur="500"/>
                                        <p:tgtEl>
                                          <p:spTgt spid="3">
                                            <p:txEl>
                                              <p:pRg st="10" end="10"/>
                                            </p:txEl>
                                          </p:spTgt>
                                        </p:tgtEl>
                                      </p:cBhvr>
                                    </p:animEffect>
                                  </p:childTnLst>
                                </p:cTn>
                              </p:par>
                              <p:par>
                                <p:cTn id="40" presetID="2" presetClass="entr" presetSubtype="4" fill="hold" grpId="0" nodeType="with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 calcmode="lin" valueType="num">
                                      <p:cBhvr additive="base">
                                        <p:cTn id="42" dur="5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3" dur="5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91264" cy="1143000"/>
          </a:xfrm>
        </p:spPr>
        <p:txBody>
          <a:bodyPr/>
          <a:lstStyle/>
          <a:p>
            <a:r>
              <a:rPr lang="en-GB" dirty="0" smtClean="0"/>
              <a:t>Modern Olympics</a:t>
            </a:r>
            <a:endParaRPr lang="en-GB" dirty="0"/>
          </a:p>
        </p:txBody>
      </p:sp>
      <p:sp>
        <p:nvSpPr>
          <p:cNvPr id="3" name="Content Placeholder 2"/>
          <p:cNvSpPr>
            <a:spLocks noGrp="1"/>
          </p:cNvSpPr>
          <p:nvPr>
            <p:ph sz="quarter" idx="1"/>
          </p:nvPr>
        </p:nvSpPr>
        <p:spPr>
          <a:xfrm>
            <a:off x="179512" y="1447800"/>
            <a:ext cx="8784976" cy="4572000"/>
          </a:xfrm>
        </p:spPr>
        <p:txBody>
          <a:bodyPr/>
          <a:lstStyle/>
          <a:p>
            <a:pPr marL="0" indent="0">
              <a:buNone/>
            </a:pPr>
            <a:r>
              <a:rPr lang="en-GB" sz="2000" dirty="0" smtClean="0"/>
              <a:t>Unfortunately this ethos has shifted in recent years.</a:t>
            </a:r>
          </a:p>
          <a:p>
            <a:r>
              <a:rPr lang="en-GB" sz="2000" dirty="0" smtClean="0"/>
              <a:t>Emphasis now on winning</a:t>
            </a:r>
          </a:p>
          <a:p>
            <a:pPr marL="0" indent="0">
              <a:buNone/>
            </a:pPr>
            <a:endParaRPr lang="en-GB" sz="2000" dirty="0"/>
          </a:p>
          <a:p>
            <a:pPr marL="0" indent="0">
              <a:buNone/>
            </a:pPr>
            <a:endParaRPr lang="en-GB" sz="2000" dirty="0" smtClean="0"/>
          </a:p>
          <a:p>
            <a:pPr marL="0" indent="0">
              <a:buNone/>
            </a:pPr>
            <a:r>
              <a:rPr lang="en-GB" sz="2000" dirty="0" smtClean="0"/>
              <a:t>Professional athletes allowed to take part.</a:t>
            </a:r>
          </a:p>
          <a:p>
            <a:pPr marL="0" indent="0">
              <a:buNone/>
            </a:pPr>
            <a:endParaRPr lang="en-GB" sz="2000" dirty="0" smtClean="0"/>
          </a:p>
          <a:p>
            <a:r>
              <a:rPr lang="en-GB" sz="2000" dirty="0"/>
              <a:t>Media coverage has increased earning potential of </a:t>
            </a:r>
            <a:r>
              <a:rPr lang="en-GB" sz="2000" dirty="0" smtClean="0"/>
              <a:t>athletes</a:t>
            </a:r>
          </a:p>
          <a:p>
            <a:r>
              <a:rPr lang="en-GB" sz="2000" dirty="0" smtClean="0"/>
              <a:t>Nationalistic- countries spending huge amounts of money to develop and train</a:t>
            </a:r>
          </a:p>
          <a:p>
            <a:r>
              <a:rPr lang="en-GB" sz="2000" dirty="0" smtClean="0"/>
              <a:t>Elitist</a:t>
            </a:r>
          </a:p>
          <a:p>
            <a:pPr marL="0" indent="0">
              <a:buNone/>
            </a:pPr>
            <a:endParaRPr lang="en-GB" sz="2000" dirty="0"/>
          </a:p>
        </p:txBody>
      </p:sp>
      <p:sp>
        <p:nvSpPr>
          <p:cNvPr id="4" name="Rectangle 3"/>
          <p:cNvSpPr/>
          <p:nvPr/>
        </p:nvSpPr>
        <p:spPr>
          <a:xfrm>
            <a:off x="5148064" y="2549111"/>
            <a:ext cx="2736304" cy="369332"/>
          </a:xfrm>
          <a:prstGeom prst="rect">
            <a:avLst/>
          </a:prstGeom>
        </p:spPr>
        <p:txBody>
          <a:bodyPr wrap="square">
            <a:spAutoFit/>
          </a:bodyPr>
          <a:lstStyle/>
          <a:p>
            <a:r>
              <a:rPr lang="en-GB" dirty="0" smtClean="0">
                <a:hlinkClick r:id="rId2"/>
              </a:rPr>
              <a:t>London 2012- Badminton</a:t>
            </a:r>
            <a:endParaRPr lang="en-GB" dirty="0"/>
          </a:p>
        </p:txBody>
      </p:sp>
      <p:sp>
        <p:nvSpPr>
          <p:cNvPr id="5" name="Rectangle 4"/>
          <p:cNvSpPr/>
          <p:nvPr/>
        </p:nvSpPr>
        <p:spPr>
          <a:xfrm>
            <a:off x="7038528" y="1979548"/>
            <a:ext cx="1205880" cy="369332"/>
          </a:xfrm>
          <a:prstGeom prst="rect">
            <a:avLst/>
          </a:prstGeom>
        </p:spPr>
        <p:txBody>
          <a:bodyPr wrap="square">
            <a:spAutoFit/>
          </a:bodyPr>
          <a:lstStyle/>
          <a:p>
            <a:r>
              <a:rPr lang="en-GB" dirty="0" err="1" smtClean="0">
                <a:hlinkClick r:id="rId3"/>
              </a:rPr>
              <a:t>Makhloufi</a:t>
            </a:r>
            <a:endParaRPr lang="en-GB" dirty="0"/>
          </a:p>
        </p:txBody>
      </p:sp>
      <p:sp>
        <p:nvSpPr>
          <p:cNvPr id="6" name="Rectangle 5"/>
          <p:cNvSpPr/>
          <p:nvPr/>
        </p:nvSpPr>
        <p:spPr>
          <a:xfrm>
            <a:off x="4644008" y="1988840"/>
            <a:ext cx="1421904" cy="369332"/>
          </a:xfrm>
          <a:prstGeom prst="rect">
            <a:avLst/>
          </a:prstGeom>
        </p:spPr>
        <p:txBody>
          <a:bodyPr wrap="square">
            <a:spAutoFit/>
          </a:bodyPr>
          <a:lstStyle/>
          <a:p>
            <a:r>
              <a:rPr lang="en-GB" dirty="0" smtClean="0">
                <a:hlinkClick r:id="rId4"/>
              </a:rPr>
              <a:t>Ben Johnson</a:t>
            </a:r>
            <a:endParaRPr lang="en-GB" dirty="0"/>
          </a:p>
        </p:txBody>
      </p:sp>
      <p:pic>
        <p:nvPicPr>
          <p:cNvPr id="7" name="Picture 2" descr="http://t2.gstatic.com/images?q=tbn:ANd9GcSg3pWDDVKz2AHc8-WnC70aVfZd01ODeXiV0FT8s6xokzpHemDbLw:www.economicshelp.org/blog/wp-content/uploads/2007/11/olympics.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08304" y="332656"/>
            <a:ext cx="1500187" cy="76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9632895"/>
      </p:ext>
    </p:extLst>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500"/>
                                        <p:tgtEl>
                                          <p:spTgt spid="3">
                                            <p:txEl>
                                              <p:pRg st="7" end="7"/>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fade">
                                      <p:cBhvr>
                                        <p:cTn id="2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363272" cy="1143000"/>
          </a:xfrm>
        </p:spPr>
        <p:txBody>
          <a:bodyPr>
            <a:normAutofit/>
          </a:bodyPr>
          <a:lstStyle/>
          <a:p>
            <a:r>
              <a:rPr lang="en-GB" dirty="0" smtClean="0"/>
              <a:t>Contract to compet</a:t>
            </a:r>
            <a:r>
              <a:rPr lang="en-GB" dirty="0"/>
              <a:t>e</a:t>
            </a:r>
          </a:p>
        </p:txBody>
      </p:sp>
      <p:sp>
        <p:nvSpPr>
          <p:cNvPr id="3" name="Content Placeholder 2"/>
          <p:cNvSpPr>
            <a:spLocks noGrp="1"/>
          </p:cNvSpPr>
          <p:nvPr>
            <p:ph sz="quarter" idx="1"/>
          </p:nvPr>
        </p:nvSpPr>
        <p:spPr>
          <a:xfrm>
            <a:off x="323528" y="1447800"/>
            <a:ext cx="8363272" cy="5149552"/>
          </a:xfrm>
        </p:spPr>
        <p:txBody>
          <a:bodyPr>
            <a:normAutofit/>
          </a:bodyPr>
          <a:lstStyle/>
          <a:p>
            <a:pPr marL="0" indent="0">
              <a:buNone/>
            </a:pPr>
            <a:r>
              <a:rPr lang="en-GB" sz="2000" dirty="0" smtClean="0"/>
              <a:t>Unwritten code whereby performers strive to win against each other.</a:t>
            </a:r>
          </a:p>
          <a:p>
            <a:pPr marL="0" indent="0">
              <a:buNone/>
            </a:pPr>
            <a:endParaRPr lang="en-GB" sz="2000" dirty="0" smtClean="0"/>
          </a:p>
          <a:p>
            <a:pPr marL="0" indent="0">
              <a:buNone/>
            </a:pPr>
            <a:r>
              <a:rPr lang="en-GB" sz="2000" dirty="0" smtClean="0"/>
              <a:t>Formed from Victorian ethos</a:t>
            </a:r>
          </a:p>
          <a:p>
            <a:r>
              <a:rPr lang="en-GB" sz="2000" dirty="0" smtClean="0"/>
              <a:t>Athleticism</a:t>
            </a:r>
          </a:p>
          <a:p>
            <a:r>
              <a:rPr lang="en-GB" sz="2000" dirty="0" smtClean="0"/>
              <a:t>Amateurism</a:t>
            </a:r>
          </a:p>
          <a:p>
            <a:r>
              <a:rPr lang="en-GB" sz="2000" dirty="0" smtClean="0"/>
              <a:t>Sportsmanship</a:t>
            </a:r>
          </a:p>
          <a:p>
            <a:pPr marL="0" indent="0">
              <a:buNone/>
            </a:pPr>
            <a:endParaRPr lang="en-GB" sz="2000" dirty="0" smtClean="0"/>
          </a:p>
          <a:p>
            <a:pPr marL="0" indent="0">
              <a:buNone/>
            </a:pPr>
            <a:r>
              <a:rPr lang="en-GB" sz="2000" dirty="0" smtClean="0"/>
              <a:t>When accepting this contract we expect performers to:-</a:t>
            </a:r>
          </a:p>
          <a:p>
            <a:endParaRPr lang="en-GB" sz="2000" dirty="0" smtClean="0"/>
          </a:p>
          <a:p>
            <a:r>
              <a:rPr lang="en-GB" sz="2000" dirty="0" smtClean="0"/>
              <a:t>Try their best</a:t>
            </a:r>
          </a:p>
          <a:p>
            <a:r>
              <a:rPr lang="en-GB" sz="2000" dirty="0" smtClean="0"/>
              <a:t>Show </a:t>
            </a:r>
            <a:r>
              <a:rPr lang="en-GB" sz="2000" b="1" dirty="0" smtClean="0"/>
              <a:t>sportsmanship</a:t>
            </a:r>
            <a:endParaRPr lang="en-GB" sz="2000" dirty="0" smtClean="0"/>
          </a:p>
          <a:p>
            <a:r>
              <a:rPr lang="en-GB" sz="2000" dirty="0" smtClean="0"/>
              <a:t>Respect the rules and officials</a:t>
            </a:r>
          </a:p>
          <a:p>
            <a:endParaRPr lang="en-GB" sz="2000" dirty="0"/>
          </a:p>
        </p:txBody>
      </p:sp>
      <p:pic>
        <p:nvPicPr>
          <p:cNvPr id="1026" name="Picture 2" descr="http://t0.gstatic.com/images?q=tbn:ANd9GcQbwWpLb6q4jqN-KwO3PAUpk5l2zcuX3QweaDnlvk9a7OhTX-wf:www.mjplaw.co.uk/blog/wp-content/uploads/2012/07/contrac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4581128"/>
            <a:ext cx="3732415"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3259376"/>
      </p:ext>
    </p:extLst>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fade">
                                      <p:cBhvr>
                                        <p:cTn id="34" dur="500"/>
                                        <p:tgtEl>
                                          <p:spTgt spid="3">
                                            <p:txEl>
                                              <p:pRg st="10" end="10"/>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fade">
                                      <p:cBhvr>
                                        <p:cTn id="3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Morality in sport</a:t>
            </a:r>
            <a:endParaRPr lang="en-GB" dirty="0"/>
          </a:p>
        </p:txBody>
      </p:sp>
      <p:sp>
        <p:nvSpPr>
          <p:cNvPr id="3" name="Content Placeholder 2"/>
          <p:cNvSpPr>
            <a:spLocks noGrp="1"/>
          </p:cNvSpPr>
          <p:nvPr>
            <p:ph sz="quarter" idx="1"/>
          </p:nvPr>
        </p:nvSpPr>
        <p:spPr>
          <a:xfrm>
            <a:off x="395536" y="1809328"/>
            <a:ext cx="4104456" cy="4572000"/>
          </a:xfrm>
        </p:spPr>
        <p:txBody>
          <a:bodyPr>
            <a:normAutofit/>
          </a:bodyPr>
          <a:lstStyle/>
          <a:p>
            <a:pPr marL="0" indent="0">
              <a:buNone/>
            </a:pPr>
            <a:r>
              <a:rPr lang="en-GB" sz="1800" b="1" dirty="0" smtClean="0"/>
              <a:t>Sportsmanship</a:t>
            </a:r>
          </a:p>
          <a:p>
            <a:pPr marL="0" indent="0">
              <a:buNone/>
            </a:pPr>
            <a:r>
              <a:rPr lang="en-GB" sz="1800" dirty="0" smtClean="0"/>
              <a:t>Conforming to the rules, spirit and etiquette of the sport</a:t>
            </a:r>
          </a:p>
          <a:p>
            <a:pPr marL="0" indent="0">
              <a:buNone/>
            </a:pPr>
            <a:r>
              <a:rPr lang="en-GB" sz="1800" b="1" dirty="0" smtClean="0"/>
              <a:t>Fair Play</a:t>
            </a:r>
          </a:p>
          <a:p>
            <a:pPr marL="0" indent="0">
              <a:buNone/>
            </a:pPr>
            <a:r>
              <a:rPr lang="en-GB" sz="1800" dirty="0" smtClean="0"/>
              <a:t>Allowing all participants an equal chance to achieve victory. Respect for all involved</a:t>
            </a:r>
          </a:p>
          <a:p>
            <a:pPr marL="0" indent="0">
              <a:buNone/>
            </a:pPr>
            <a:r>
              <a:rPr lang="en-GB" sz="1800" b="1" dirty="0" smtClean="0"/>
              <a:t>Character</a:t>
            </a:r>
          </a:p>
          <a:p>
            <a:pPr marL="0" indent="0">
              <a:buNone/>
            </a:pPr>
            <a:r>
              <a:rPr lang="en-GB" sz="1800" dirty="0" smtClean="0"/>
              <a:t>Values and habits that determine the way a person normally responds to situations.</a:t>
            </a:r>
            <a:endParaRPr lang="en-GB" sz="1800" dirty="0"/>
          </a:p>
        </p:txBody>
      </p:sp>
      <p:graphicFrame>
        <p:nvGraphicFramePr>
          <p:cNvPr id="4" name="Diagram 3"/>
          <p:cNvGraphicFramePr/>
          <p:nvPr>
            <p:extLst>
              <p:ext uri="{D42A27DB-BD31-4B8C-83A1-F6EECF244321}">
                <p14:modId xmlns:p14="http://schemas.microsoft.com/office/powerpoint/2010/main" val="1339380412"/>
              </p:ext>
            </p:extLst>
          </p:nvPr>
        </p:nvGraphicFramePr>
        <p:xfrm>
          <a:off x="4139952" y="908720"/>
          <a:ext cx="4871864" cy="31278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2"/>
          <p:cNvSpPr txBox="1">
            <a:spLocks/>
          </p:cNvSpPr>
          <p:nvPr/>
        </p:nvSpPr>
        <p:spPr>
          <a:xfrm>
            <a:off x="323528" y="4869160"/>
            <a:ext cx="8280920" cy="1728192"/>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Font typeface="Wingdings 2"/>
              <a:buNone/>
            </a:pPr>
            <a:r>
              <a:rPr lang="en-GB" sz="1800" dirty="0" smtClean="0"/>
              <a:t>However, a more negative ethic has invaded sports based on the idea that winning is everything…</a:t>
            </a:r>
          </a:p>
          <a:p>
            <a:r>
              <a:rPr lang="en-GB" sz="1800" dirty="0" smtClean="0"/>
              <a:t>Prize Money</a:t>
            </a:r>
          </a:p>
          <a:p>
            <a:r>
              <a:rPr lang="en-GB" sz="1800" dirty="0" smtClean="0"/>
              <a:t>Use of Drugs</a:t>
            </a:r>
          </a:p>
          <a:p>
            <a:r>
              <a:rPr lang="en-GB" sz="1800" dirty="0" smtClean="0"/>
              <a:t>Gamesmanship</a:t>
            </a:r>
            <a:endParaRPr lang="en-GB" sz="1800" dirty="0"/>
          </a:p>
        </p:txBody>
      </p:sp>
      <p:sp>
        <p:nvSpPr>
          <p:cNvPr id="6" name="Rectangle 5"/>
          <p:cNvSpPr/>
          <p:nvPr/>
        </p:nvSpPr>
        <p:spPr>
          <a:xfrm>
            <a:off x="2411760" y="5363924"/>
            <a:ext cx="4572000" cy="369332"/>
          </a:xfrm>
          <a:prstGeom prst="rect">
            <a:avLst/>
          </a:prstGeom>
        </p:spPr>
        <p:txBody>
          <a:bodyPr>
            <a:spAutoFit/>
          </a:bodyPr>
          <a:lstStyle/>
          <a:p>
            <a:pPr algn="ctr"/>
            <a:r>
              <a:rPr lang="en-GB" dirty="0" smtClean="0">
                <a:hlinkClick r:id="rId7"/>
              </a:rPr>
              <a:t>Why do Sportsmen cheat?</a:t>
            </a:r>
            <a:endParaRPr lang="en-GB" dirty="0"/>
          </a:p>
        </p:txBody>
      </p:sp>
      <p:sp>
        <p:nvSpPr>
          <p:cNvPr id="7" name="Rectangle 6"/>
          <p:cNvSpPr/>
          <p:nvPr/>
        </p:nvSpPr>
        <p:spPr>
          <a:xfrm>
            <a:off x="6588224" y="5363924"/>
            <a:ext cx="1637928" cy="369332"/>
          </a:xfrm>
          <a:prstGeom prst="rect">
            <a:avLst/>
          </a:prstGeom>
        </p:spPr>
        <p:txBody>
          <a:bodyPr wrap="square">
            <a:spAutoFit/>
          </a:bodyPr>
          <a:lstStyle/>
          <a:p>
            <a:r>
              <a:rPr lang="en-GB" dirty="0" smtClean="0">
                <a:hlinkClick r:id="rId8"/>
              </a:rPr>
              <a:t>Top 10 cheats</a:t>
            </a:r>
            <a:endParaRPr lang="en-GB" dirty="0"/>
          </a:p>
        </p:txBody>
      </p:sp>
      <p:sp>
        <p:nvSpPr>
          <p:cNvPr id="8" name="Rectangle 7"/>
          <p:cNvSpPr/>
          <p:nvPr/>
        </p:nvSpPr>
        <p:spPr>
          <a:xfrm>
            <a:off x="5304858" y="6093296"/>
            <a:ext cx="1709936" cy="369332"/>
          </a:xfrm>
          <a:prstGeom prst="rect">
            <a:avLst/>
          </a:prstGeom>
        </p:spPr>
        <p:txBody>
          <a:bodyPr wrap="square">
            <a:spAutoFit/>
          </a:bodyPr>
          <a:lstStyle/>
          <a:p>
            <a:pPr algn="ctr"/>
            <a:r>
              <a:rPr lang="en-GB" dirty="0" smtClean="0">
                <a:hlinkClick r:id="rId9"/>
              </a:rPr>
              <a:t>Hall of shame</a:t>
            </a:r>
            <a:endParaRPr lang="en-GB" dirty="0"/>
          </a:p>
        </p:txBody>
      </p:sp>
    </p:spTree>
    <p:extLst>
      <p:ext uri="{BB962C8B-B14F-4D97-AF65-F5344CB8AC3E}">
        <p14:creationId xmlns:p14="http://schemas.microsoft.com/office/powerpoint/2010/main" val="2827759699"/>
      </p:ext>
    </p:extLst>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graphicEl>
                                              <a:dgm id="{DBFAB845-C08E-4804-A833-19D2607201D2}"/>
                                            </p:graphicEl>
                                          </p:spTgt>
                                        </p:tgtEl>
                                        <p:attrNameLst>
                                          <p:attrName>style.visibility</p:attrName>
                                        </p:attrNameLst>
                                      </p:cBhvr>
                                      <p:to>
                                        <p:strVal val="visible"/>
                                      </p:to>
                                    </p:set>
                                    <p:animEffect transition="in" filter="fade">
                                      <p:cBhvr>
                                        <p:cTn id="15" dur="500"/>
                                        <p:tgtEl>
                                          <p:spTgt spid="4">
                                            <p:graphicEl>
                                              <a:dgm id="{DBFAB845-C08E-4804-A833-19D2607201D2}"/>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
                                            <p:graphicEl>
                                              <a:dgm id="{248971EC-FAEF-4DF1-A133-3A0102120298}"/>
                                            </p:graphicEl>
                                          </p:spTgt>
                                        </p:tgtEl>
                                        <p:attrNameLst>
                                          <p:attrName>style.visibility</p:attrName>
                                        </p:attrNameLst>
                                      </p:cBhvr>
                                      <p:to>
                                        <p:strVal val="visible"/>
                                      </p:to>
                                    </p:set>
                                    <p:animEffect transition="in" filter="fade">
                                      <p:cBhvr>
                                        <p:cTn id="26" dur="500"/>
                                        <p:tgtEl>
                                          <p:spTgt spid="4">
                                            <p:graphicEl>
                                              <a:dgm id="{248971EC-FAEF-4DF1-A133-3A0102120298}"/>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500"/>
                                        <p:tgtEl>
                                          <p:spTgt spid="3">
                                            <p:txEl>
                                              <p:pRg st="5" end="5"/>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4">
                                            <p:graphicEl>
                                              <a:dgm id="{11231998-4B9A-484A-B418-EDC324571906}"/>
                                            </p:graphicEl>
                                          </p:spTgt>
                                        </p:tgtEl>
                                        <p:attrNameLst>
                                          <p:attrName>style.visibility</p:attrName>
                                        </p:attrNameLst>
                                      </p:cBhvr>
                                      <p:to>
                                        <p:strVal val="visible"/>
                                      </p:to>
                                    </p:set>
                                    <p:animEffect transition="in" filter="fade">
                                      <p:cBhvr>
                                        <p:cTn id="37" dur="500"/>
                                        <p:tgtEl>
                                          <p:spTgt spid="4">
                                            <p:graphicEl>
                                              <a:dgm id="{11231998-4B9A-484A-B418-EDC324571906}"/>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0" end="0"/>
                                            </p:txEl>
                                          </p:spTgt>
                                        </p:tgtEl>
                                        <p:attrNameLst>
                                          <p:attrName>style.visibility</p:attrName>
                                        </p:attrNameLst>
                                      </p:cBhvr>
                                      <p:to>
                                        <p:strVal val="visible"/>
                                      </p:to>
                                    </p:set>
                                    <p:animEffect transition="in" filter="fade">
                                      <p:cBhvr>
                                        <p:cTn id="42" dur="500"/>
                                        <p:tgtEl>
                                          <p:spTgt spid="5">
                                            <p:txEl>
                                              <p:pRg st="0" end="0"/>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5">
                                            <p:txEl>
                                              <p:pRg st="1" end="1"/>
                                            </p:txEl>
                                          </p:spTgt>
                                        </p:tgtEl>
                                        <p:attrNameLst>
                                          <p:attrName>style.visibility</p:attrName>
                                        </p:attrNameLst>
                                      </p:cBhvr>
                                      <p:to>
                                        <p:strVal val="visible"/>
                                      </p:to>
                                    </p:set>
                                    <p:animEffect transition="in" filter="fade">
                                      <p:cBhvr>
                                        <p:cTn id="45" dur="500"/>
                                        <p:tgtEl>
                                          <p:spTgt spid="5">
                                            <p:txEl>
                                              <p:pRg st="1" end="1"/>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5">
                                            <p:txEl>
                                              <p:pRg st="2" end="2"/>
                                            </p:txEl>
                                          </p:spTgt>
                                        </p:tgtEl>
                                        <p:attrNameLst>
                                          <p:attrName>style.visibility</p:attrName>
                                        </p:attrNameLst>
                                      </p:cBhvr>
                                      <p:to>
                                        <p:strVal val="visible"/>
                                      </p:to>
                                    </p:set>
                                    <p:animEffect transition="in" filter="fade">
                                      <p:cBhvr>
                                        <p:cTn id="48" dur="500"/>
                                        <p:tgtEl>
                                          <p:spTgt spid="5">
                                            <p:txEl>
                                              <p:pRg st="2" end="2"/>
                                            </p:tx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5">
                                            <p:txEl>
                                              <p:pRg st="3" end="3"/>
                                            </p:txEl>
                                          </p:spTgt>
                                        </p:tgtEl>
                                        <p:attrNameLst>
                                          <p:attrName>style.visibility</p:attrName>
                                        </p:attrNameLst>
                                      </p:cBhvr>
                                      <p:to>
                                        <p:strVal val="visible"/>
                                      </p:to>
                                    </p:set>
                                    <p:animEffect transition="in" filter="fade">
                                      <p:cBhvr>
                                        <p:cTn id="51"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Graphic spid="4" grpId="0" uiExpand="1">
        <p:bldSub>
          <a:bldDgm bld="one"/>
        </p:bldSub>
      </p:bldGraphic>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363272" cy="1143000"/>
          </a:xfrm>
        </p:spPr>
        <p:txBody>
          <a:bodyPr>
            <a:normAutofit fontScale="90000"/>
          </a:bodyPr>
          <a:lstStyle/>
          <a:p>
            <a:r>
              <a:rPr lang="en-GB" dirty="0" smtClean="0"/>
              <a:t>Sportsmanship V Gamesmanship V Cheating</a:t>
            </a:r>
            <a:endParaRPr lang="en-GB"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869512745"/>
              </p:ext>
            </p:extLst>
          </p:nvPr>
        </p:nvGraphicFramePr>
        <p:xfrm>
          <a:off x="323850" y="1839216"/>
          <a:ext cx="8362950" cy="2957936"/>
        </p:xfrm>
        <a:graphic>
          <a:graphicData uri="http://schemas.openxmlformats.org/drawingml/2006/table">
            <a:tbl>
              <a:tblPr firstRow="1" bandRow="1">
                <a:tableStyleId>{5C22544A-7EE6-4342-B048-85BDC9FD1C3A}</a:tableStyleId>
              </a:tblPr>
              <a:tblGrid>
                <a:gridCol w="4181475"/>
                <a:gridCol w="4181475"/>
              </a:tblGrid>
              <a:tr h="748253">
                <a:tc>
                  <a:txBody>
                    <a:bodyPr/>
                    <a:lstStyle/>
                    <a:p>
                      <a:pPr algn="ctr"/>
                      <a:r>
                        <a:rPr lang="en-GB" dirty="0" smtClean="0"/>
                        <a:t>Sportsmanship</a:t>
                      </a:r>
                      <a:endParaRPr lang="en-GB" dirty="0"/>
                    </a:p>
                  </a:txBody>
                  <a:tcPr anchor="ctr" anchorCtr="1"/>
                </a:tc>
                <a:tc>
                  <a:txBody>
                    <a:bodyPr/>
                    <a:lstStyle/>
                    <a:p>
                      <a:pPr algn="ctr"/>
                      <a:r>
                        <a:rPr lang="en-GB" dirty="0" smtClean="0"/>
                        <a:t>Gamesmanship / Cheating</a:t>
                      </a:r>
                      <a:endParaRPr lang="en-GB" dirty="0"/>
                    </a:p>
                  </a:txBody>
                  <a:tcPr anchor="ctr" anchorCtr="1"/>
                </a:tc>
              </a:tr>
              <a:tr h="379577">
                <a:tc>
                  <a:txBody>
                    <a:bodyPr/>
                    <a:lstStyle/>
                    <a:p>
                      <a:pPr algn="ctr"/>
                      <a:r>
                        <a:rPr lang="en-GB" dirty="0" smtClean="0"/>
                        <a:t>Returning ball to opposition after injury</a:t>
                      </a:r>
                      <a:endParaRPr lang="en-GB" dirty="0"/>
                    </a:p>
                  </a:txBody>
                  <a:tcPr anchor="ctr" anchorCtr="1"/>
                </a:tc>
                <a:tc>
                  <a:txBody>
                    <a:bodyPr/>
                    <a:lstStyle/>
                    <a:p>
                      <a:pPr algn="ctr"/>
                      <a:r>
                        <a:rPr lang="en-GB" dirty="0" smtClean="0"/>
                        <a:t>Arguing with referee</a:t>
                      </a:r>
                      <a:endParaRPr lang="en-GB" dirty="0"/>
                    </a:p>
                  </a:txBody>
                  <a:tcPr anchor="ctr" anchorCtr="1"/>
                </a:tc>
              </a:tr>
              <a:tr h="351404">
                <a:tc>
                  <a:txBody>
                    <a:bodyPr/>
                    <a:lstStyle/>
                    <a:p>
                      <a:pPr algn="ctr"/>
                      <a:r>
                        <a:rPr lang="en-GB" dirty="0" smtClean="0"/>
                        <a:t>Clapping opposition after losing</a:t>
                      </a:r>
                      <a:endParaRPr lang="en-GB" dirty="0"/>
                    </a:p>
                  </a:txBody>
                  <a:tcPr anchor="ctr" anchorCtr="1"/>
                </a:tc>
                <a:tc>
                  <a:txBody>
                    <a:bodyPr/>
                    <a:lstStyle/>
                    <a:p>
                      <a:pPr algn="ctr"/>
                      <a:r>
                        <a:rPr lang="en-GB" dirty="0" smtClean="0"/>
                        <a:t>Appealing when you</a:t>
                      </a:r>
                      <a:r>
                        <a:rPr lang="en-GB" baseline="0" dirty="0" smtClean="0"/>
                        <a:t> know it isn’t yours</a:t>
                      </a:r>
                      <a:endParaRPr lang="en-GB" dirty="0"/>
                    </a:p>
                  </a:txBody>
                  <a:tcPr anchor="ctr" anchorCtr="1"/>
                </a:tc>
              </a:tr>
              <a:tr h="0">
                <a:tc>
                  <a:txBody>
                    <a:bodyPr/>
                    <a:lstStyle/>
                    <a:p>
                      <a:pPr algn="ctr"/>
                      <a:r>
                        <a:rPr lang="en-GB" dirty="0" smtClean="0"/>
                        <a:t>‘Walking’ in cricket</a:t>
                      </a:r>
                      <a:endParaRPr lang="en-GB" dirty="0"/>
                    </a:p>
                  </a:txBody>
                  <a:tcPr anchor="ctr" anchorCtr="1"/>
                </a:tc>
                <a:tc>
                  <a:txBody>
                    <a:bodyPr/>
                    <a:lstStyle/>
                    <a:p>
                      <a:pPr algn="ctr"/>
                      <a:r>
                        <a:rPr lang="en-GB" smtClean="0"/>
                        <a:t>Diving</a:t>
                      </a:r>
                      <a:endParaRPr lang="en-GB" dirty="0"/>
                    </a:p>
                  </a:txBody>
                  <a:tcPr anchor="ctr" anchorCtr="1"/>
                </a:tc>
              </a:tr>
              <a:tr h="367066">
                <a:tc>
                  <a:txBody>
                    <a:bodyPr/>
                    <a:lstStyle/>
                    <a:p>
                      <a:pPr algn="ctr"/>
                      <a:r>
                        <a:rPr lang="en-GB" dirty="0" smtClean="0"/>
                        <a:t>Clapping opposition century</a:t>
                      </a:r>
                      <a:endParaRPr lang="en-GB" dirty="0"/>
                    </a:p>
                  </a:txBody>
                  <a:tcPr anchor="ctr" anchorCtr="1"/>
                </a:tc>
                <a:tc>
                  <a:txBody>
                    <a:bodyPr/>
                    <a:lstStyle/>
                    <a:p>
                      <a:pPr algn="ctr"/>
                      <a:r>
                        <a:rPr lang="en-GB" dirty="0" smtClean="0"/>
                        <a:t>Feigning injury to waste</a:t>
                      </a:r>
                      <a:r>
                        <a:rPr lang="en-GB" baseline="0" dirty="0" smtClean="0"/>
                        <a:t> time</a:t>
                      </a:r>
                      <a:endParaRPr lang="en-GB" dirty="0"/>
                    </a:p>
                  </a:txBody>
                  <a:tcPr anchor="ctr" anchorCtr="1"/>
                </a:tc>
              </a:tr>
              <a:tr h="338893">
                <a:tc>
                  <a:txBody>
                    <a:bodyPr/>
                    <a:lstStyle/>
                    <a:p>
                      <a:pPr algn="ctr"/>
                      <a:r>
                        <a:rPr lang="en-GB" dirty="0" smtClean="0"/>
                        <a:t>Admitting to a foul (Snooker)</a:t>
                      </a:r>
                      <a:endParaRPr lang="en-GB" dirty="0"/>
                    </a:p>
                  </a:txBody>
                  <a:tcPr anchor="ctr" anchorCtr="1"/>
                </a:tc>
                <a:tc>
                  <a:txBody>
                    <a:bodyPr/>
                    <a:lstStyle/>
                    <a:p>
                      <a:pPr algn="ctr"/>
                      <a:r>
                        <a:rPr lang="en-GB" dirty="0" smtClean="0"/>
                        <a:t>Deliberately fouling</a:t>
                      </a:r>
                      <a:endParaRPr lang="en-GB" dirty="0"/>
                    </a:p>
                  </a:txBody>
                  <a:tcPr anchor="ctr" anchorCtr="1"/>
                </a:tc>
              </a:tr>
              <a:tr h="191838">
                <a:tc>
                  <a:txBody>
                    <a:bodyPr/>
                    <a:lstStyle/>
                    <a:p>
                      <a:pPr algn="ctr"/>
                      <a:r>
                        <a:rPr lang="en-GB" dirty="0" smtClean="0"/>
                        <a:t>Lending opposition a player if short </a:t>
                      </a:r>
                      <a:endParaRPr lang="en-GB" dirty="0"/>
                    </a:p>
                  </a:txBody>
                  <a:tcPr anchor="ctr" anchorCtr="1"/>
                </a:tc>
                <a:tc>
                  <a:txBody>
                    <a:bodyPr/>
                    <a:lstStyle/>
                    <a:p>
                      <a:pPr algn="ctr"/>
                      <a:r>
                        <a:rPr lang="en-GB" dirty="0" smtClean="0"/>
                        <a:t>Drugs</a:t>
                      </a:r>
                      <a:endParaRPr lang="en-GB" dirty="0"/>
                    </a:p>
                  </a:txBody>
                  <a:tcPr anchor="ctr" anchorCtr="1"/>
                </a:tc>
              </a:tr>
            </a:tbl>
          </a:graphicData>
        </a:graphic>
      </p:graphicFrame>
      <p:sp>
        <p:nvSpPr>
          <p:cNvPr id="5" name="Rectangle 4"/>
          <p:cNvSpPr/>
          <p:nvPr/>
        </p:nvSpPr>
        <p:spPr>
          <a:xfrm>
            <a:off x="611560" y="5517232"/>
            <a:ext cx="2664296" cy="369332"/>
          </a:xfrm>
          <a:prstGeom prst="rect">
            <a:avLst/>
          </a:prstGeom>
        </p:spPr>
        <p:txBody>
          <a:bodyPr wrap="square">
            <a:spAutoFit/>
          </a:bodyPr>
          <a:lstStyle/>
          <a:p>
            <a:r>
              <a:rPr lang="en-GB" dirty="0" smtClean="0">
                <a:hlinkClick r:id="rId2"/>
              </a:rPr>
              <a:t>Sportsmanship in football</a:t>
            </a:r>
            <a:endParaRPr lang="en-GB" dirty="0"/>
          </a:p>
        </p:txBody>
      </p:sp>
      <p:sp>
        <p:nvSpPr>
          <p:cNvPr id="6" name="Rectangle 5">
            <a:hlinkClick r:id="rId3"/>
          </p:cNvPr>
          <p:cNvSpPr/>
          <p:nvPr/>
        </p:nvSpPr>
        <p:spPr>
          <a:xfrm>
            <a:off x="5724128" y="5507940"/>
            <a:ext cx="2265813" cy="369332"/>
          </a:xfrm>
          <a:prstGeom prst="rect">
            <a:avLst/>
          </a:prstGeom>
        </p:spPr>
        <p:txBody>
          <a:bodyPr wrap="none">
            <a:spAutoFit/>
          </a:bodyPr>
          <a:lstStyle/>
          <a:p>
            <a:r>
              <a:rPr lang="en-GB" dirty="0" smtClean="0">
                <a:hlinkClick r:id="rId3"/>
              </a:rPr>
              <a:t>Penalty sportsmanship</a:t>
            </a:r>
            <a:endParaRPr lang="en-GB" dirty="0"/>
          </a:p>
        </p:txBody>
      </p:sp>
      <p:sp>
        <p:nvSpPr>
          <p:cNvPr id="7" name="Rectangle 6"/>
          <p:cNvSpPr/>
          <p:nvPr/>
        </p:nvSpPr>
        <p:spPr>
          <a:xfrm>
            <a:off x="3779912" y="5148930"/>
            <a:ext cx="1493912" cy="369332"/>
          </a:xfrm>
          <a:prstGeom prst="rect">
            <a:avLst/>
          </a:prstGeom>
        </p:spPr>
        <p:txBody>
          <a:bodyPr wrap="square">
            <a:spAutoFit/>
          </a:bodyPr>
          <a:lstStyle/>
          <a:p>
            <a:r>
              <a:rPr lang="en-GB" dirty="0" smtClean="0">
                <a:hlinkClick r:id="rId4"/>
              </a:rPr>
              <a:t>Danny Care</a:t>
            </a:r>
            <a:endParaRPr lang="en-GB" dirty="0"/>
          </a:p>
        </p:txBody>
      </p:sp>
      <p:sp>
        <p:nvSpPr>
          <p:cNvPr id="8" name="Rectangle 7"/>
          <p:cNvSpPr/>
          <p:nvPr/>
        </p:nvSpPr>
        <p:spPr>
          <a:xfrm>
            <a:off x="3923928" y="5949280"/>
            <a:ext cx="989856" cy="369332"/>
          </a:xfrm>
          <a:prstGeom prst="rect">
            <a:avLst/>
          </a:prstGeom>
        </p:spPr>
        <p:txBody>
          <a:bodyPr wrap="square">
            <a:spAutoFit/>
          </a:bodyPr>
          <a:lstStyle/>
          <a:p>
            <a:r>
              <a:rPr lang="en-GB" dirty="0" smtClean="0">
                <a:hlinkClick r:id="rId5"/>
              </a:rPr>
              <a:t>Federer</a:t>
            </a:r>
            <a:endParaRPr lang="en-GB" dirty="0"/>
          </a:p>
        </p:txBody>
      </p:sp>
    </p:spTree>
    <p:extLst>
      <p:ext uri="{BB962C8B-B14F-4D97-AF65-F5344CB8AC3E}">
        <p14:creationId xmlns:p14="http://schemas.microsoft.com/office/powerpoint/2010/main" val="682713951"/>
      </p:ext>
    </p:extLst>
  </p:cSld>
  <p:clrMapOvr>
    <a:masterClrMapping/>
  </p:clrMapOvr>
  <p:transition>
    <p:push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194</TotalTime>
  <Words>385</Words>
  <Application>Microsoft Office PowerPoint</Application>
  <PresentationFormat>On-screen Show (4:3)</PresentationFormat>
  <Paragraphs>94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Equity</vt:lpstr>
      <vt:lpstr>1. 2 Olympism and Sportsmanship</vt:lpstr>
      <vt:lpstr>The Olympics</vt:lpstr>
      <vt:lpstr>Olympism</vt:lpstr>
      <vt:lpstr>Modern Olympics</vt:lpstr>
      <vt:lpstr>Contract to compete</vt:lpstr>
      <vt:lpstr>Morality in sport</vt:lpstr>
      <vt:lpstr>Sportsmanship V Gamesmanship V Cheating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Rational Recreation and Amateurism</dc:title>
  <dc:creator>Matt</dc:creator>
  <cp:lastModifiedBy>MWay</cp:lastModifiedBy>
  <cp:revision>30</cp:revision>
  <dcterms:created xsi:type="dcterms:W3CDTF">2012-09-09T13:23:30Z</dcterms:created>
  <dcterms:modified xsi:type="dcterms:W3CDTF">2012-09-11T11:44:55Z</dcterms:modified>
</cp:coreProperties>
</file>