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Successful</c:v>
                </c:pt>
              </c:strCache>
            </c:strRef>
          </c:tx>
          <c:cat>
            <c:strRef>
              <c:f>Sheet1!$B$4:$B$9</c:f>
              <c:strCache>
                <c:ptCount val="6"/>
                <c:pt idx="0">
                  <c:v>Tension</c:v>
                </c:pt>
                <c:pt idx="1">
                  <c:v>Depression</c:v>
                </c:pt>
                <c:pt idx="2">
                  <c:v>Anger</c:v>
                </c:pt>
                <c:pt idx="3">
                  <c:v>Vigour</c:v>
                </c:pt>
                <c:pt idx="4">
                  <c:v>Fatigue</c:v>
                </c:pt>
                <c:pt idx="5">
                  <c:v>Confusion</c:v>
                </c:pt>
              </c:strCache>
            </c:strRef>
          </c:cat>
          <c:val>
            <c:numRef>
              <c:f>Sheet1!$C$4:$C$9</c:f>
              <c:numCache>
                <c:formatCode>General</c:formatCode>
                <c:ptCount val="6"/>
                <c:pt idx="0">
                  <c:v>40</c:v>
                </c:pt>
                <c:pt idx="1">
                  <c:v>38</c:v>
                </c:pt>
                <c:pt idx="2">
                  <c:v>50</c:v>
                </c:pt>
                <c:pt idx="3">
                  <c:v>62</c:v>
                </c:pt>
                <c:pt idx="4">
                  <c:v>37</c:v>
                </c:pt>
                <c:pt idx="5">
                  <c:v>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Non-Successful</c:v>
                </c:pt>
              </c:strCache>
            </c:strRef>
          </c:tx>
          <c:cat>
            <c:strRef>
              <c:f>Sheet1!$B$4:$B$9</c:f>
              <c:strCache>
                <c:ptCount val="6"/>
                <c:pt idx="0">
                  <c:v>Tension</c:v>
                </c:pt>
                <c:pt idx="1">
                  <c:v>Depression</c:v>
                </c:pt>
                <c:pt idx="2">
                  <c:v>Anger</c:v>
                </c:pt>
                <c:pt idx="3">
                  <c:v>Vigour</c:v>
                </c:pt>
                <c:pt idx="4">
                  <c:v>Fatigue</c:v>
                </c:pt>
                <c:pt idx="5">
                  <c:v>Confusion</c:v>
                </c:pt>
              </c:strCache>
            </c:strRef>
          </c:cat>
          <c:val>
            <c:numRef>
              <c:f>Sheet1!$D$4:$D$9</c:f>
              <c:numCache>
                <c:formatCode>General</c:formatCode>
                <c:ptCount val="6"/>
                <c:pt idx="0">
                  <c:v>47</c:v>
                </c:pt>
                <c:pt idx="1">
                  <c:v>46</c:v>
                </c:pt>
                <c:pt idx="2">
                  <c:v>48</c:v>
                </c:pt>
                <c:pt idx="3">
                  <c:v>51</c:v>
                </c:pt>
                <c:pt idx="4">
                  <c:v>53</c:v>
                </c:pt>
                <c:pt idx="5">
                  <c:v>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116800"/>
        <c:axId val="173451136"/>
      </c:lineChart>
      <c:catAx>
        <c:axId val="173116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73451136"/>
        <c:crosses val="autoZero"/>
        <c:auto val="1"/>
        <c:lblAlgn val="ctr"/>
        <c:lblOffset val="100"/>
        <c:noMultiLvlLbl val="0"/>
      </c:catAx>
      <c:valAx>
        <c:axId val="173451136"/>
        <c:scaling>
          <c:orientation val="minMax"/>
          <c:min val="3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3116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3F495-9F32-4AAD-9582-76400FC9CB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192965-12D9-46B0-869B-CECFA71F7AC8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1"/>
          </a:solidFill>
        </a:ln>
      </dgm:spPr>
      <dgm:t>
        <a:bodyPr/>
        <a:lstStyle/>
        <a:p>
          <a:endParaRPr lang="en-GB" dirty="0"/>
        </a:p>
      </dgm:t>
    </dgm:pt>
    <dgm:pt modelId="{77F2E5F6-F310-496C-AB7A-ACE2F87A0A88}" type="parTrans" cxnId="{C9BBDAC2-A801-4E0F-B430-CCFBB5361D1B}">
      <dgm:prSet/>
      <dgm:spPr/>
      <dgm:t>
        <a:bodyPr/>
        <a:lstStyle/>
        <a:p>
          <a:endParaRPr lang="en-GB"/>
        </a:p>
      </dgm:t>
    </dgm:pt>
    <dgm:pt modelId="{362E83C9-91DE-41E0-A665-34A083578172}" type="sibTrans" cxnId="{C9BBDAC2-A801-4E0F-B430-CCFBB5361D1B}">
      <dgm:prSet/>
      <dgm:spPr/>
      <dgm:t>
        <a:bodyPr/>
        <a:lstStyle/>
        <a:p>
          <a:endParaRPr lang="en-GB"/>
        </a:p>
      </dgm:t>
    </dgm:pt>
    <dgm:pt modelId="{D1BDE9D1-C5B1-4CB3-8850-0E1FE1524337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chemeClr val="tx1"/>
          </a:solidFill>
        </a:ln>
      </dgm:spPr>
      <dgm:t>
        <a:bodyPr/>
        <a:lstStyle/>
        <a:p>
          <a:endParaRPr lang="en-GB" dirty="0"/>
        </a:p>
      </dgm:t>
    </dgm:pt>
    <dgm:pt modelId="{AAFE4688-F635-450A-B03D-B7ECF98AA6F9}" type="parTrans" cxnId="{D04E2BF7-64AC-4004-821D-7609D370A791}">
      <dgm:prSet/>
      <dgm:spPr/>
      <dgm:t>
        <a:bodyPr/>
        <a:lstStyle/>
        <a:p>
          <a:endParaRPr lang="en-GB"/>
        </a:p>
      </dgm:t>
    </dgm:pt>
    <dgm:pt modelId="{618C70F8-F897-4146-BFB5-38715F7A31CF}" type="sibTrans" cxnId="{D04E2BF7-64AC-4004-821D-7609D370A791}">
      <dgm:prSet/>
      <dgm:spPr/>
      <dgm:t>
        <a:bodyPr/>
        <a:lstStyle/>
        <a:p>
          <a:endParaRPr lang="en-GB"/>
        </a:p>
      </dgm:t>
    </dgm:pt>
    <dgm:pt modelId="{AC97E947-827C-4597-B58C-245CCC55A324}">
      <dgm:prSet phldrT="[Text]"/>
      <dgm:spPr/>
      <dgm:t>
        <a:bodyPr/>
        <a:lstStyle/>
        <a:p>
          <a:r>
            <a:rPr lang="en-GB" dirty="0" smtClean="0"/>
            <a:t>Observations</a:t>
          </a:r>
          <a:endParaRPr lang="en-GB" dirty="0"/>
        </a:p>
      </dgm:t>
    </dgm:pt>
    <dgm:pt modelId="{F029D88F-3A0F-42F6-AC8E-4C52F60F21DC}" type="parTrans" cxnId="{5162412E-91F3-4099-BD14-B1147863410B}">
      <dgm:prSet/>
      <dgm:spPr/>
      <dgm:t>
        <a:bodyPr/>
        <a:lstStyle/>
        <a:p>
          <a:endParaRPr lang="en-GB"/>
        </a:p>
      </dgm:t>
    </dgm:pt>
    <dgm:pt modelId="{6FCB4629-EA79-4DD7-975A-6778216B3075}" type="sibTrans" cxnId="{5162412E-91F3-4099-BD14-B1147863410B}">
      <dgm:prSet/>
      <dgm:spPr/>
      <dgm:t>
        <a:bodyPr/>
        <a:lstStyle/>
        <a:p>
          <a:endParaRPr lang="en-GB"/>
        </a:p>
      </dgm:t>
    </dgm:pt>
    <dgm:pt modelId="{932B4FAA-4505-4C4A-AF90-5DCC801D7073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chemeClr val="tx1"/>
          </a:solidFill>
        </a:ln>
      </dgm:spPr>
      <dgm:t>
        <a:bodyPr/>
        <a:lstStyle/>
        <a:p>
          <a:endParaRPr lang="en-GB" dirty="0"/>
        </a:p>
      </dgm:t>
    </dgm:pt>
    <dgm:pt modelId="{652B00A6-F56C-464D-B1CB-F6BEBAEAA5BA}" type="parTrans" cxnId="{28E14738-9909-4E67-8680-5C1853C535D9}">
      <dgm:prSet/>
      <dgm:spPr/>
      <dgm:t>
        <a:bodyPr/>
        <a:lstStyle/>
        <a:p>
          <a:endParaRPr lang="en-GB"/>
        </a:p>
      </dgm:t>
    </dgm:pt>
    <dgm:pt modelId="{7B1A3431-5A81-44C4-AACD-6CF729E98BD4}" type="sibTrans" cxnId="{28E14738-9909-4E67-8680-5C1853C535D9}">
      <dgm:prSet/>
      <dgm:spPr/>
      <dgm:t>
        <a:bodyPr/>
        <a:lstStyle/>
        <a:p>
          <a:endParaRPr lang="en-GB"/>
        </a:p>
      </dgm:t>
    </dgm:pt>
    <dgm:pt modelId="{F001C11A-4041-404D-8A7E-E0271E5712FA}">
      <dgm:prSet phldrT="[Text]"/>
      <dgm:spPr/>
      <dgm:t>
        <a:bodyPr/>
        <a:lstStyle/>
        <a:p>
          <a:r>
            <a:rPr lang="en-GB" dirty="0" smtClean="0"/>
            <a:t>Interviews</a:t>
          </a:r>
          <a:endParaRPr lang="en-GB" dirty="0"/>
        </a:p>
      </dgm:t>
    </dgm:pt>
    <dgm:pt modelId="{CEC60A53-5CFB-4566-87DF-BDF62C606AF1}" type="parTrans" cxnId="{B2D21E4B-D7CF-4BDC-90D0-240AC7F9AD94}">
      <dgm:prSet/>
      <dgm:spPr/>
      <dgm:t>
        <a:bodyPr/>
        <a:lstStyle/>
        <a:p>
          <a:endParaRPr lang="en-GB"/>
        </a:p>
      </dgm:t>
    </dgm:pt>
    <dgm:pt modelId="{848C5D91-5628-4573-BD48-018F400CFE62}" type="sibTrans" cxnId="{B2D21E4B-D7CF-4BDC-90D0-240AC7F9AD94}">
      <dgm:prSet/>
      <dgm:spPr/>
      <dgm:t>
        <a:bodyPr/>
        <a:lstStyle/>
        <a:p>
          <a:endParaRPr lang="en-GB"/>
        </a:p>
      </dgm:t>
    </dgm:pt>
    <dgm:pt modelId="{C5CF9F3C-1217-46A8-911C-A53A04BA108D}">
      <dgm:prSet phldrT="[Text]"/>
      <dgm:spPr/>
      <dgm:t>
        <a:bodyPr/>
        <a:lstStyle/>
        <a:p>
          <a:r>
            <a:rPr lang="en-GB" dirty="0" smtClean="0"/>
            <a:t>Questionnaires</a:t>
          </a:r>
          <a:endParaRPr lang="en-GB" dirty="0"/>
        </a:p>
      </dgm:t>
    </dgm:pt>
    <dgm:pt modelId="{FC3B3179-9F94-4721-AEE6-D0C97B456666}" type="sibTrans" cxnId="{67566911-84B3-47EF-963D-6CF36DD89BBF}">
      <dgm:prSet/>
      <dgm:spPr/>
      <dgm:t>
        <a:bodyPr/>
        <a:lstStyle/>
        <a:p>
          <a:endParaRPr lang="en-GB"/>
        </a:p>
      </dgm:t>
    </dgm:pt>
    <dgm:pt modelId="{9A81AC5B-FF99-487A-A7D7-46D8C0869E0C}" type="parTrans" cxnId="{67566911-84B3-47EF-963D-6CF36DD89BBF}">
      <dgm:prSet/>
      <dgm:spPr/>
      <dgm:t>
        <a:bodyPr/>
        <a:lstStyle/>
        <a:p>
          <a:endParaRPr lang="en-GB"/>
        </a:p>
      </dgm:t>
    </dgm:pt>
    <dgm:pt modelId="{F702CF78-0C44-4AFF-BFCF-B8C7B2AEDA5D}" type="pres">
      <dgm:prSet presAssocID="{FAD3F495-9F32-4AAD-9582-76400FC9CB13}" presName="Name0" presStyleCnt="0">
        <dgm:presLayoutVars>
          <dgm:dir/>
          <dgm:animLvl val="lvl"/>
          <dgm:resizeHandles val="exact"/>
        </dgm:presLayoutVars>
      </dgm:prSet>
      <dgm:spPr/>
    </dgm:pt>
    <dgm:pt modelId="{F21D19B2-EE45-4028-B5FF-BB5FC4EAE9FA}" type="pres">
      <dgm:prSet presAssocID="{BC192965-12D9-46B0-869B-CECFA71F7AC8}" presName="linNode" presStyleCnt="0"/>
      <dgm:spPr/>
    </dgm:pt>
    <dgm:pt modelId="{5F117799-DC91-42FB-BB06-D425E187D40B}" type="pres">
      <dgm:prSet presAssocID="{BC192965-12D9-46B0-869B-CECFA71F7AC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AE8B7A9-02DD-43CA-9857-187E0A21A65B}" type="pres">
      <dgm:prSet presAssocID="{BC192965-12D9-46B0-869B-CECFA71F7AC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FD7488-0C21-4482-99E9-EFAAFFEFBD3D}" type="pres">
      <dgm:prSet presAssocID="{362E83C9-91DE-41E0-A665-34A083578172}" presName="sp" presStyleCnt="0"/>
      <dgm:spPr/>
    </dgm:pt>
    <dgm:pt modelId="{FECE0836-7D8D-4147-8DCC-E504F0AB6975}" type="pres">
      <dgm:prSet presAssocID="{932B4FAA-4505-4C4A-AF90-5DCC801D7073}" presName="linNode" presStyleCnt="0"/>
      <dgm:spPr/>
    </dgm:pt>
    <dgm:pt modelId="{EDA8B115-C24C-45ED-BE5B-8889AE029B02}" type="pres">
      <dgm:prSet presAssocID="{932B4FAA-4505-4C4A-AF90-5DCC801D707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89E9A1F-A6CE-4DC1-B4C0-83929E3B2A6E}" type="pres">
      <dgm:prSet presAssocID="{932B4FAA-4505-4C4A-AF90-5DCC801D707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AB4A2B-760B-44EA-A3F6-C953A86697F1}" type="pres">
      <dgm:prSet presAssocID="{7B1A3431-5A81-44C4-AACD-6CF729E98BD4}" presName="sp" presStyleCnt="0"/>
      <dgm:spPr/>
    </dgm:pt>
    <dgm:pt modelId="{1CC7D8BF-AC95-4CE7-80B3-7BC13392AFCB}" type="pres">
      <dgm:prSet presAssocID="{D1BDE9D1-C5B1-4CB3-8850-0E1FE1524337}" presName="linNode" presStyleCnt="0"/>
      <dgm:spPr/>
    </dgm:pt>
    <dgm:pt modelId="{DC631E2D-C1E4-44DD-8C06-9C180717E6F3}" type="pres">
      <dgm:prSet presAssocID="{D1BDE9D1-C5B1-4CB3-8850-0E1FE152433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7F597-44BE-456D-BE82-637687786C2B}" type="pres">
      <dgm:prSet presAssocID="{D1BDE9D1-C5B1-4CB3-8850-0E1FE152433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162412E-91F3-4099-BD14-B1147863410B}" srcId="{D1BDE9D1-C5B1-4CB3-8850-0E1FE1524337}" destId="{AC97E947-827C-4597-B58C-245CCC55A324}" srcOrd="0" destOrd="0" parTransId="{F029D88F-3A0F-42F6-AC8E-4C52F60F21DC}" sibTransId="{6FCB4629-EA79-4DD7-975A-6778216B3075}"/>
    <dgm:cxn modelId="{3ECB6111-DF28-467B-BBF8-2567A6FCC215}" type="presOf" srcId="{D1BDE9D1-C5B1-4CB3-8850-0E1FE1524337}" destId="{DC631E2D-C1E4-44DD-8C06-9C180717E6F3}" srcOrd="0" destOrd="0" presId="urn:microsoft.com/office/officeart/2005/8/layout/vList5"/>
    <dgm:cxn modelId="{D04E2BF7-64AC-4004-821D-7609D370A791}" srcId="{FAD3F495-9F32-4AAD-9582-76400FC9CB13}" destId="{D1BDE9D1-C5B1-4CB3-8850-0E1FE1524337}" srcOrd="2" destOrd="0" parTransId="{AAFE4688-F635-450A-B03D-B7ECF98AA6F9}" sibTransId="{618C70F8-F897-4146-BFB5-38715F7A31CF}"/>
    <dgm:cxn modelId="{67566911-84B3-47EF-963D-6CF36DD89BBF}" srcId="{BC192965-12D9-46B0-869B-CECFA71F7AC8}" destId="{C5CF9F3C-1217-46A8-911C-A53A04BA108D}" srcOrd="0" destOrd="0" parTransId="{9A81AC5B-FF99-487A-A7D7-46D8C0869E0C}" sibTransId="{FC3B3179-9F94-4721-AEE6-D0C97B456666}"/>
    <dgm:cxn modelId="{C9BBDAC2-A801-4E0F-B430-CCFBB5361D1B}" srcId="{FAD3F495-9F32-4AAD-9582-76400FC9CB13}" destId="{BC192965-12D9-46B0-869B-CECFA71F7AC8}" srcOrd="0" destOrd="0" parTransId="{77F2E5F6-F310-496C-AB7A-ACE2F87A0A88}" sibTransId="{362E83C9-91DE-41E0-A665-34A083578172}"/>
    <dgm:cxn modelId="{28E14738-9909-4E67-8680-5C1853C535D9}" srcId="{FAD3F495-9F32-4AAD-9582-76400FC9CB13}" destId="{932B4FAA-4505-4C4A-AF90-5DCC801D7073}" srcOrd="1" destOrd="0" parTransId="{652B00A6-F56C-464D-B1CB-F6BEBAEAA5BA}" sibTransId="{7B1A3431-5A81-44C4-AACD-6CF729E98BD4}"/>
    <dgm:cxn modelId="{129DB7F7-307F-4867-853C-E98CD53A7E76}" type="presOf" srcId="{AC97E947-827C-4597-B58C-245CCC55A324}" destId="{4AD7F597-44BE-456D-BE82-637687786C2B}" srcOrd="0" destOrd="0" presId="urn:microsoft.com/office/officeart/2005/8/layout/vList5"/>
    <dgm:cxn modelId="{C95A98F2-C052-4C30-A692-E053ECFEAFF5}" type="presOf" srcId="{932B4FAA-4505-4C4A-AF90-5DCC801D7073}" destId="{EDA8B115-C24C-45ED-BE5B-8889AE029B02}" srcOrd="0" destOrd="0" presId="urn:microsoft.com/office/officeart/2005/8/layout/vList5"/>
    <dgm:cxn modelId="{E86AE2E9-4228-4DD6-AACE-DFF36B74F614}" type="presOf" srcId="{F001C11A-4041-404D-8A7E-E0271E5712FA}" destId="{389E9A1F-A6CE-4DC1-B4C0-83929E3B2A6E}" srcOrd="0" destOrd="0" presId="urn:microsoft.com/office/officeart/2005/8/layout/vList5"/>
    <dgm:cxn modelId="{7D61B1DF-2A2D-4013-ACE9-8BF3D98905F1}" type="presOf" srcId="{FAD3F495-9F32-4AAD-9582-76400FC9CB13}" destId="{F702CF78-0C44-4AFF-BFCF-B8C7B2AEDA5D}" srcOrd="0" destOrd="0" presId="urn:microsoft.com/office/officeart/2005/8/layout/vList5"/>
    <dgm:cxn modelId="{B2D21E4B-D7CF-4BDC-90D0-240AC7F9AD94}" srcId="{932B4FAA-4505-4C4A-AF90-5DCC801D7073}" destId="{F001C11A-4041-404D-8A7E-E0271E5712FA}" srcOrd="0" destOrd="0" parTransId="{CEC60A53-5CFB-4566-87DF-BDF62C606AF1}" sibTransId="{848C5D91-5628-4573-BD48-018F400CFE62}"/>
    <dgm:cxn modelId="{1539B54D-36DF-4044-81DC-96D2D00CCEB7}" type="presOf" srcId="{C5CF9F3C-1217-46A8-911C-A53A04BA108D}" destId="{8AE8B7A9-02DD-43CA-9857-187E0A21A65B}" srcOrd="0" destOrd="0" presId="urn:microsoft.com/office/officeart/2005/8/layout/vList5"/>
    <dgm:cxn modelId="{26207F80-EC93-495A-BC35-6324FBE0CCBB}" type="presOf" srcId="{BC192965-12D9-46B0-869B-CECFA71F7AC8}" destId="{5F117799-DC91-42FB-BB06-D425E187D40B}" srcOrd="0" destOrd="0" presId="urn:microsoft.com/office/officeart/2005/8/layout/vList5"/>
    <dgm:cxn modelId="{A7AA56A3-C2A9-4C5E-A76F-D0D24B25CBCB}" type="presParOf" srcId="{F702CF78-0C44-4AFF-BFCF-B8C7B2AEDA5D}" destId="{F21D19B2-EE45-4028-B5FF-BB5FC4EAE9FA}" srcOrd="0" destOrd="0" presId="urn:microsoft.com/office/officeart/2005/8/layout/vList5"/>
    <dgm:cxn modelId="{1B85EC08-3DD4-4173-A577-AF65E2FC951D}" type="presParOf" srcId="{F21D19B2-EE45-4028-B5FF-BB5FC4EAE9FA}" destId="{5F117799-DC91-42FB-BB06-D425E187D40B}" srcOrd="0" destOrd="0" presId="urn:microsoft.com/office/officeart/2005/8/layout/vList5"/>
    <dgm:cxn modelId="{A0455C4E-4535-49CD-89B5-C05AB3C7E557}" type="presParOf" srcId="{F21D19B2-EE45-4028-B5FF-BB5FC4EAE9FA}" destId="{8AE8B7A9-02DD-43CA-9857-187E0A21A65B}" srcOrd="1" destOrd="0" presId="urn:microsoft.com/office/officeart/2005/8/layout/vList5"/>
    <dgm:cxn modelId="{C5EB9E9B-2A0B-49DE-8485-05839C09A84D}" type="presParOf" srcId="{F702CF78-0C44-4AFF-BFCF-B8C7B2AEDA5D}" destId="{98FD7488-0C21-4482-99E9-EFAAFFEFBD3D}" srcOrd="1" destOrd="0" presId="urn:microsoft.com/office/officeart/2005/8/layout/vList5"/>
    <dgm:cxn modelId="{B817547B-076D-469B-96CF-7C255AADDB57}" type="presParOf" srcId="{F702CF78-0C44-4AFF-BFCF-B8C7B2AEDA5D}" destId="{FECE0836-7D8D-4147-8DCC-E504F0AB6975}" srcOrd="2" destOrd="0" presId="urn:microsoft.com/office/officeart/2005/8/layout/vList5"/>
    <dgm:cxn modelId="{5135061F-9D04-4307-AB04-9A2979BDD050}" type="presParOf" srcId="{FECE0836-7D8D-4147-8DCC-E504F0AB6975}" destId="{EDA8B115-C24C-45ED-BE5B-8889AE029B02}" srcOrd="0" destOrd="0" presId="urn:microsoft.com/office/officeart/2005/8/layout/vList5"/>
    <dgm:cxn modelId="{ECD8D889-458D-49EF-9FD7-05A606E69AF9}" type="presParOf" srcId="{FECE0836-7D8D-4147-8DCC-E504F0AB6975}" destId="{389E9A1F-A6CE-4DC1-B4C0-83929E3B2A6E}" srcOrd="1" destOrd="0" presId="urn:microsoft.com/office/officeart/2005/8/layout/vList5"/>
    <dgm:cxn modelId="{3115C89E-B940-4FE8-88C7-803F95ACD1B7}" type="presParOf" srcId="{F702CF78-0C44-4AFF-BFCF-B8C7B2AEDA5D}" destId="{5CAB4A2B-760B-44EA-A3F6-C953A86697F1}" srcOrd="3" destOrd="0" presId="urn:microsoft.com/office/officeart/2005/8/layout/vList5"/>
    <dgm:cxn modelId="{8FF9BC8E-7289-4BFD-A9A3-15EB9BFFD44D}" type="presParOf" srcId="{F702CF78-0C44-4AFF-BFCF-B8C7B2AEDA5D}" destId="{1CC7D8BF-AC95-4CE7-80B3-7BC13392AFCB}" srcOrd="4" destOrd="0" presId="urn:microsoft.com/office/officeart/2005/8/layout/vList5"/>
    <dgm:cxn modelId="{E6C46002-B9F2-46E5-95AF-3C386E2C029C}" type="presParOf" srcId="{1CC7D8BF-AC95-4CE7-80B3-7BC13392AFCB}" destId="{DC631E2D-C1E4-44DD-8C06-9C180717E6F3}" srcOrd="0" destOrd="0" presId="urn:microsoft.com/office/officeart/2005/8/layout/vList5"/>
    <dgm:cxn modelId="{1433D4E8-30B9-475A-BDC1-36A40090EDF7}" type="presParOf" srcId="{1CC7D8BF-AC95-4CE7-80B3-7BC13392AFCB}" destId="{4AD7F597-44BE-456D-BE82-637687786C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8B7A9-02DD-43CA-9857-187E0A21A65B}">
      <dsp:nvSpPr>
        <dsp:cNvPr id="0" name=""/>
        <dsp:cNvSpPr/>
      </dsp:nvSpPr>
      <dsp:spPr>
        <a:xfrm rot="5400000">
          <a:off x="4321149" y="-1659532"/>
          <a:ext cx="954927" cy="4516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700" kern="1200" dirty="0" smtClean="0"/>
            <a:t>Questionnaires</a:t>
          </a:r>
          <a:endParaRPr lang="en-GB" sz="4700" kern="1200" dirty="0"/>
        </a:p>
      </dsp:txBody>
      <dsp:txXfrm rot="-5400000">
        <a:off x="2540442" y="167791"/>
        <a:ext cx="4469725" cy="861695"/>
      </dsp:txXfrm>
    </dsp:sp>
    <dsp:sp modelId="{5F117799-DC91-42FB-BB06-D425E187D40B}">
      <dsp:nvSpPr>
        <dsp:cNvPr id="0" name=""/>
        <dsp:cNvSpPr/>
      </dsp:nvSpPr>
      <dsp:spPr>
        <a:xfrm>
          <a:off x="0" y="1808"/>
          <a:ext cx="2540442" cy="119365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900" kern="1200" dirty="0"/>
        </a:p>
      </dsp:txBody>
      <dsp:txXfrm>
        <a:off x="58270" y="60078"/>
        <a:ext cx="2423902" cy="1077118"/>
      </dsp:txXfrm>
    </dsp:sp>
    <dsp:sp modelId="{389E9A1F-A6CE-4DC1-B4C0-83929E3B2A6E}">
      <dsp:nvSpPr>
        <dsp:cNvPr id="0" name=""/>
        <dsp:cNvSpPr/>
      </dsp:nvSpPr>
      <dsp:spPr>
        <a:xfrm rot="5400000">
          <a:off x="4321149" y="-406190"/>
          <a:ext cx="954927" cy="4516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700" kern="1200" dirty="0" smtClean="0"/>
            <a:t>Interviews</a:t>
          </a:r>
          <a:endParaRPr lang="en-GB" sz="4700" kern="1200" dirty="0"/>
        </a:p>
      </dsp:txBody>
      <dsp:txXfrm rot="-5400000">
        <a:off x="2540442" y="1421133"/>
        <a:ext cx="4469725" cy="861695"/>
      </dsp:txXfrm>
    </dsp:sp>
    <dsp:sp modelId="{EDA8B115-C24C-45ED-BE5B-8889AE029B02}">
      <dsp:nvSpPr>
        <dsp:cNvPr id="0" name=""/>
        <dsp:cNvSpPr/>
      </dsp:nvSpPr>
      <dsp:spPr>
        <a:xfrm>
          <a:off x="0" y="1255150"/>
          <a:ext cx="2540442" cy="1193658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900" kern="1200" dirty="0"/>
        </a:p>
      </dsp:txBody>
      <dsp:txXfrm>
        <a:off x="58270" y="1313420"/>
        <a:ext cx="2423902" cy="1077118"/>
      </dsp:txXfrm>
    </dsp:sp>
    <dsp:sp modelId="{4AD7F597-44BE-456D-BE82-637687786C2B}">
      <dsp:nvSpPr>
        <dsp:cNvPr id="0" name=""/>
        <dsp:cNvSpPr/>
      </dsp:nvSpPr>
      <dsp:spPr>
        <a:xfrm rot="5400000">
          <a:off x="4321149" y="847151"/>
          <a:ext cx="954927" cy="45163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4700" kern="1200" dirty="0" smtClean="0"/>
            <a:t>Observations</a:t>
          </a:r>
          <a:endParaRPr lang="en-GB" sz="4700" kern="1200" dirty="0"/>
        </a:p>
      </dsp:txBody>
      <dsp:txXfrm rot="-5400000">
        <a:off x="2540442" y="2674474"/>
        <a:ext cx="4469725" cy="861695"/>
      </dsp:txXfrm>
    </dsp:sp>
    <dsp:sp modelId="{DC631E2D-C1E4-44DD-8C06-9C180717E6F3}">
      <dsp:nvSpPr>
        <dsp:cNvPr id="0" name=""/>
        <dsp:cNvSpPr/>
      </dsp:nvSpPr>
      <dsp:spPr>
        <a:xfrm>
          <a:off x="0" y="2508492"/>
          <a:ext cx="2540442" cy="1193658"/>
        </a:xfrm>
        <a:prstGeom prst="round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300" kern="1200" dirty="0"/>
        </a:p>
      </dsp:txBody>
      <dsp:txXfrm>
        <a:off x="58270" y="2566762"/>
        <a:ext cx="2423902" cy="1077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71EEB1-80B0-4FE1-9C5D-D6DF44F9BDD7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0A7C8A-5007-4563-B52C-0C59EC3EC02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556992"/>
            <a:ext cx="7488832" cy="2536304"/>
          </a:xfrm>
        </p:spPr>
        <p:txBody>
          <a:bodyPr>
            <a:normAutofit/>
          </a:bodyPr>
          <a:lstStyle/>
          <a:p>
            <a:r>
              <a:rPr lang="en-GB" dirty="0" smtClean="0"/>
              <a:t>Can you measure personality accurately?</a:t>
            </a:r>
          </a:p>
          <a:p>
            <a:endParaRPr lang="en-GB" dirty="0"/>
          </a:p>
          <a:p>
            <a:r>
              <a:rPr lang="en-GB" dirty="0" smtClean="0"/>
              <a:t>How do we measure personality?</a:t>
            </a:r>
          </a:p>
          <a:p>
            <a:endParaRPr lang="en-GB" dirty="0"/>
          </a:p>
          <a:p>
            <a:r>
              <a:rPr lang="en-GB" dirty="0" smtClean="0"/>
              <a:t>How does personality affect sporting choice?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1.2- Personality </a:t>
            </a:r>
            <a:r>
              <a:rPr lang="en-GB" dirty="0"/>
              <a:t>T</a:t>
            </a:r>
            <a:r>
              <a:rPr lang="en-GB" dirty="0" smtClean="0"/>
              <a:t>esting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9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en-GB" dirty="0" smtClean="0"/>
              <a:t>Can we measure personality?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1477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/>
              <a:t>Very difficult to measure due to conflicting definitions</a:t>
            </a:r>
          </a:p>
          <a:p>
            <a:pPr marL="0" indent="0" algn="ctr">
              <a:buNone/>
            </a:pPr>
            <a:r>
              <a:rPr lang="en-GB" sz="2000" dirty="0" smtClean="0"/>
              <a:t>Personality tests are frequently used in sport settings and vary in type…</a:t>
            </a:r>
            <a:endParaRPr lang="en-GB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7289286"/>
              </p:ext>
            </p:extLst>
          </p:nvPr>
        </p:nvGraphicFramePr>
        <p:xfrm>
          <a:off x="1043608" y="2636912"/>
          <a:ext cx="7056784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95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Why measure personality?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The ability to predict who is likely to participate in sporting activities.</a:t>
            </a:r>
          </a:p>
          <a:p>
            <a:pPr lvl="1"/>
            <a:r>
              <a:rPr lang="en-GB" sz="1800" dirty="0" smtClean="0"/>
              <a:t>Useful for NGB trying to increase people onto participation pyramid</a:t>
            </a:r>
          </a:p>
          <a:p>
            <a:pPr lvl="1"/>
            <a:endParaRPr lang="en-GB" sz="1800" dirty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Talent identification programme</a:t>
            </a:r>
          </a:p>
          <a:p>
            <a:pPr lvl="1"/>
            <a:r>
              <a:rPr lang="en-GB" sz="1800" dirty="0" smtClean="0"/>
              <a:t>Looking to fit personality to type of activity</a:t>
            </a:r>
          </a:p>
          <a:p>
            <a:pPr lvl="1"/>
            <a:endParaRPr lang="en-GB" sz="1800" dirty="0"/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Obviously this shouldn’t be the only factor to consider as there is much more that affects suitability for sport</a:t>
            </a:r>
          </a:p>
          <a:p>
            <a:endParaRPr lang="en-GB" sz="2000" dirty="0"/>
          </a:p>
        </p:txBody>
      </p:sp>
      <p:pic>
        <p:nvPicPr>
          <p:cNvPr id="1026" name="Picture 2" descr="http://t1.gstatic.com/images?q=tbn:ANd9GcRrteV7WullupzOkUShP6morOP4cTbFGmxicAzrQrLboHh-5Jki:hockeywales.org.uk/news_images/june/nat-acad-inductio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852936"/>
            <a:ext cx="16602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TVAUmKpASSy3L7FHN8OvcfYVcon-PFNVWSe7psqF8prsVrpt4YlA:img.thesun.co.uk/multimedia/archive/00398/vicky_pollard_398833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24944"/>
            <a:ext cx="116781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45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Validity, reliability and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It has been concluded that there is no such thing as a sporting personality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No noticeable difference between people who take part in different sports</a:t>
            </a:r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Why not?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1800" b="1" dirty="0" smtClean="0"/>
              <a:t>Validity- does the test measure what it is supposed to?</a:t>
            </a:r>
          </a:p>
          <a:p>
            <a:pPr marL="0" indent="0">
              <a:buNone/>
            </a:pPr>
            <a:r>
              <a:rPr lang="en-GB" sz="1800" dirty="0" smtClean="0"/>
              <a:t>How can it when we have no clear definition of personality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Reliability- are the results repeatable?</a:t>
            </a:r>
          </a:p>
          <a:p>
            <a:pPr marL="0" indent="0">
              <a:buNone/>
            </a:pPr>
            <a:r>
              <a:rPr lang="en-GB" sz="1800" dirty="0" smtClean="0"/>
              <a:t>Subjective nature of observations and have to interpret your own personality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Ethics- Testing is designed to probe into sensitive areas, information must be treated with sensitivity and confidentiality </a:t>
            </a:r>
            <a:endParaRPr lang="en-GB" sz="1800" b="1" dirty="0"/>
          </a:p>
        </p:txBody>
      </p:sp>
      <p:pic>
        <p:nvPicPr>
          <p:cNvPr id="2050" name="Picture 2" descr="http://fairwhistleblower.ca/files/fair/images/honk-cartoon-25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77183"/>
            <a:ext cx="2018044" cy="223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5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Most common method used…</a:t>
            </a:r>
          </a:p>
          <a:p>
            <a:r>
              <a:rPr lang="en-GB" sz="2000" dirty="0" smtClean="0"/>
              <a:t>Cheap</a:t>
            </a:r>
          </a:p>
          <a:p>
            <a:r>
              <a:rPr lang="en-GB" sz="2000" dirty="0" smtClean="0"/>
              <a:t>Easy to produce</a:t>
            </a:r>
          </a:p>
          <a:p>
            <a:r>
              <a:rPr lang="en-GB" sz="2000" dirty="0" smtClean="0"/>
              <a:t>Easy to use for larger numbers of subjects</a:t>
            </a:r>
          </a:p>
          <a:p>
            <a:r>
              <a:rPr lang="en-GB" sz="2000" dirty="0"/>
              <a:t>Used almost anywhere</a:t>
            </a:r>
          </a:p>
          <a:p>
            <a:r>
              <a:rPr lang="en-GB" sz="2000" dirty="0" smtClean="0"/>
              <a:t>Fairly reliable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However it is difficult to accurately assess your own personality..</a:t>
            </a:r>
          </a:p>
          <a:p>
            <a:r>
              <a:rPr lang="en-GB" sz="2000" dirty="0" smtClean="0"/>
              <a:t>Subjective nature of questions</a:t>
            </a:r>
          </a:p>
          <a:p>
            <a:pPr lvl="1"/>
            <a:r>
              <a:rPr lang="en-GB" sz="1800" dirty="0" smtClean="0"/>
              <a:t>If asked are you often irritable? What counts as being ‘irritable’?</a:t>
            </a:r>
          </a:p>
          <a:p>
            <a:r>
              <a:rPr lang="en-GB" sz="2000" dirty="0" smtClean="0"/>
              <a:t>Influence of tester</a:t>
            </a:r>
          </a:p>
          <a:p>
            <a:pPr lvl="1"/>
            <a:r>
              <a:rPr lang="en-GB" sz="1800" dirty="0" smtClean="0"/>
              <a:t>Answering questions with what you think they want to hear</a:t>
            </a:r>
          </a:p>
          <a:p>
            <a:r>
              <a:rPr lang="en-GB" sz="2000" dirty="0"/>
              <a:t>Self serving </a:t>
            </a:r>
            <a:r>
              <a:rPr lang="en-GB" sz="2000" dirty="0" smtClean="0"/>
              <a:t>bias</a:t>
            </a:r>
          </a:p>
          <a:p>
            <a:pPr lvl="1"/>
            <a:r>
              <a:rPr lang="en-GB" sz="1800" dirty="0" smtClean="0"/>
              <a:t>Giving answers which protect your own feelings</a:t>
            </a:r>
            <a:endParaRPr lang="en-GB" sz="1800" dirty="0"/>
          </a:p>
          <a:p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3074" name="Picture 2" descr="http://t2.gstatic.com/images?q=tbn:ANd9GcTeZ97HBnp5eWQa3CjRjE3xYCfnejJ5R_0q4l5goA-3a6cJldJc:www.americanprogress.org/cartoons/2009/08/img/082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6153"/>
            <a:ext cx="3168352" cy="2242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49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Interviews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Try to find out personality through discussions…</a:t>
            </a:r>
          </a:p>
          <a:p>
            <a:endParaRPr lang="en-GB" sz="2000" dirty="0" smtClean="0"/>
          </a:p>
          <a:p>
            <a:r>
              <a:rPr lang="en-GB" sz="2000" dirty="0" smtClean="0"/>
              <a:t>Questions asked</a:t>
            </a:r>
          </a:p>
          <a:p>
            <a:r>
              <a:rPr lang="en-GB" sz="2000" dirty="0" smtClean="0"/>
              <a:t>Asked to interpret drawings</a:t>
            </a:r>
          </a:p>
          <a:p>
            <a:r>
              <a:rPr lang="en-GB" sz="2000" dirty="0" smtClean="0"/>
              <a:t>Greater validity than questionnaires- answers aren’t limited to yes/no</a:t>
            </a:r>
          </a:p>
          <a:p>
            <a:endParaRPr lang="en-GB" sz="2000" dirty="0" smtClean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However will have limited reliability</a:t>
            </a:r>
          </a:p>
          <a:p>
            <a:r>
              <a:rPr lang="en-GB" sz="2000" dirty="0" smtClean="0"/>
              <a:t>Open to interpretation</a:t>
            </a:r>
          </a:p>
          <a:p>
            <a:r>
              <a:rPr lang="en-GB" sz="2000" dirty="0" smtClean="0"/>
              <a:t>Self serving bias</a:t>
            </a:r>
          </a:p>
          <a:p>
            <a:r>
              <a:rPr lang="en-GB" sz="2000" dirty="0" smtClean="0"/>
              <a:t>One on one is time consuming and expensive</a:t>
            </a:r>
            <a:endParaRPr lang="en-GB" sz="2000" dirty="0"/>
          </a:p>
        </p:txBody>
      </p:sp>
      <p:pic>
        <p:nvPicPr>
          <p:cNvPr id="4098" name="Picture 2" descr="http://t2.gstatic.com/images?q=tbn:ANd9GcQ5RH1MNsfxyakAdvK2MY5CccKVtO0vjjXX4HJlrGExv-z4OFemDA:helpingpsychology.com/wp-content/uploads/2009/12/iStock_000001102142XSmall-300x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836712"/>
            <a:ext cx="2612074" cy="1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41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Responses and behaviour are recorded and analysed</a:t>
            </a:r>
          </a:p>
          <a:p>
            <a:r>
              <a:rPr lang="en-GB" sz="2000" dirty="0" smtClean="0"/>
              <a:t>Similarities are noted between participants</a:t>
            </a:r>
          </a:p>
          <a:p>
            <a:endParaRPr lang="en-GB" sz="2000" dirty="0"/>
          </a:p>
          <a:p>
            <a:r>
              <a:rPr lang="en-GB" sz="2000" dirty="0" smtClean="0"/>
              <a:t>Person is more likely to participate as they normally would</a:t>
            </a:r>
            <a:endParaRPr lang="en-GB" sz="1800" dirty="0" smtClean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However will have low Validity</a:t>
            </a:r>
          </a:p>
          <a:p>
            <a:r>
              <a:rPr lang="en-GB" sz="2000" dirty="0" smtClean="0"/>
              <a:t>Difficult to interpret behaviour</a:t>
            </a:r>
          </a:p>
          <a:p>
            <a:r>
              <a:rPr lang="en-GB" sz="2000" dirty="0" smtClean="0"/>
              <a:t>Will they behave naturally? (especially if they know)</a:t>
            </a:r>
            <a:endParaRPr lang="en-GB" sz="2000" dirty="0"/>
          </a:p>
          <a:p>
            <a:r>
              <a:rPr lang="en-GB" sz="2000" dirty="0" smtClean="0"/>
              <a:t>Expensive</a:t>
            </a:r>
          </a:p>
          <a:p>
            <a:r>
              <a:rPr lang="en-GB" sz="2000" dirty="0" smtClean="0"/>
              <a:t>Time Consuming</a:t>
            </a:r>
          </a:p>
        </p:txBody>
      </p:sp>
      <p:pic>
        <p:nvPicPr>
          <p:cNvPr id="5122" name="Picture 2" descr="http://t3.gstatic.com/images?q=tbn:ANd9GcTF1i7yKYUtAMLddBdxl8KlW4FjAvZZ9POBixb0H4KK6gEGkigNmw:objectivetrader.typepad.com/.a/6a014e5f6975b2970c0162fc603d60970d-80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56992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92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Profile of Mood States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Some research has illustrated a difference between more and less successful sportsman</a:t>
            </a:r>
          </a:p>
          <a:p>
            <a:r>
              <a:rPr lang="en-GB" sz="1800" dirty="0" smtClean="0"/>
              <a:t>Based on mood states and ability to cope rather than personality traits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Measures the following…</a:t>
            </a:r>
          </a:p>
          <a:p>
            <a:r>
              <a:rPr lang="en-GB" sz="1800" dirty="0" smtClean="0"/>
              <a:t>Tension, Depression, Anger, Vigour, Fatigue, Confusion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534584"/>
              </p:ext>
            </p:extLst>
          </p:nvPr>
        </p:nvGraphicFramePr>
        <p:xfrm>
          <a:off x="4788024" y="3429000"/>
          <a:ext cx="4271020" cy="293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79512" y="3356992"/>
            <a:ext cx="4536504" cy="331236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/>
              <a:t>Iceberg Profile</a:t>
            </a:r>
          </a:p>
          <a:p>
            <a:pPr marL="0" indent="0">
              <a:buFont typeface="Wingdings 2"/>
              <a:buNone/>
            </a:pPr>
            <a:r>
              <a:rPr lang="en-GB" sz="1800" dirty="0" smtClean="0"/>
              <a:t>Successful athletes tend to score…</a:t>
            </a:r>
          </a:p>
          <a:p>
            <a:r>
              <a:rPr lang="en-GB" sz="1800" dirty="0" smtClean="0"/>
              <a:t>Higher on anger and vigour</a:t>
            </a:r>
          </a:p>
          <a:p>
            <a:r>
              <a:rPr lang="en-GB" sz="1800" dirty="0" smtClean="0"/>
              <a:t>Lower on tension, depression, fatigue and confusion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Can also show when overtraining is happening in elite performers- reduced Vigour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Chicken and egg scenario? </a:t>
            </a:r>
          </a:p>
          <a:p>
            <a:r>
              <a:rPr lang="en-GB" sz="1800" dirty="0" smtClean="0"/>
              <a:t>Elite become Iceberg or Iceberg become </a:t>
            </a:r>
            <a:r>
              <a:rPr lang="en-GB" sz="1800" dirty="0"/>
              <a:t>E</a:t>
            </a:r>
            <a:r>
              <a:rPr lang="en-GB" sz="1800" dirty="0" smtClean="0"/>
              <a:t>lite?</a:t>
            </a:r>
          </a:p>
          <a:p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54162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AsOne/>
      </p:bldGraphic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GB" dirty="0" smtClean="0"/>
              <a:t>Personality and sporting 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84976" cy="4933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Is there a relationship between the two?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1800" dirty="0" smtClean="0"/>
              <a:t>Disagreement amongst psychologists as whether studying personality has any relevance.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Research has shown…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‘Extroverts’ have lower levels of arousal and can cope more easily with new stimuli</a:t>
            </a:r>
          </a:p>
          <a:p>
            <a:r>
              <a:rPr lang="en-GB" sz="1800" dirty="0" smtClean="0"/>
              <a:t>Athletes have common traits:-</a:t>
            </a:r>
          </a:p>
          <a:p>
            <a:pPr lvl="1"/>
            <a:r>
              <a:rPr lang="en-GB" sz="1600" dirty="0" smtClean="0"/>
              <a:t>More competitive</a:t>
            </a:r>
          </a:p>
          <a:p>
            <a:pPr lvl="1"/>
            <a:r>
              <a:rPr lang="en-GB" sz="1600" dirty="0" smtClean="0"/>
              <a:t>More outgoing</a:t>
            </a:r>
          </a:p>
          <a:p>
            <a:pPr lvl="1"/>
            <a:r>
              <a:rPr lang="en-GB" sz="1600" dirty="0" smtClean="0"/>
              <a:t>Higher levels of self confidence</a:t>
            </a:r>
          </a:p>
          <a:p>
            <a:pPr lvl="1"/>
            <a:endParaRPr lang="en-GB" sz="16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However there has been as much evidence to suggest no link as there has to suggest one.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7170" name="Picture 2" descr="http://t2.gstatic.com/images?q=tbn:ANd9GcRjRY2gdUI2Qjd4H37U9Tp5uO52A0XWdTtYwiQKCEWyPJoM44M8hw:static.guim.co.uk/sys-images/Sport/Pix/pictures/2010/11/1/1288616594123/England-Rugby-League-team-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49080"/>
            <a:ext cx="252028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6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175</TotalTime>
  <Words>527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1.2- Personality Testing</vt:lpstr>
      <vt:lpstr>Can we measure personality?</vt:lpstr>
      <vt:lpstr>Why measure personality?</vt:lpstr>
      <vt:lpstr>Validity, reliability and ethics</vt:lpstr>
      <vt:lpstr>Questionnaires</vt:lpstr>
      <vt:lpstr>Interviews</vt:lpstr>
      <vt:lpstr>Observations</vt:lpstr>
      <vt:lpstr>Profile of Mood States</vt:lpstr>
      <vt:lpstr>Personality and sporting choice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1.2- Personality Testing</dc:title>
  <dc:creator>mway</dc:creator>
  <cp:lastModifiedBy>mway</cp:lastModifiedBy>
  <cp:revision>14</cp:revision>
  <dcterms:created xsi:type="dcterms:W3CDTF">2012-06-13T08:50:51Z</dcterms:created>
  <dcterms:modified xsi:type="dcterms:W3CDTF">2012-06-13T11:45:54Z</dcterms:modified>
</cp:coreProperties>
</file>