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A102-BFB9-455C-8432-863CFC6B6CA1}" type="datetimeFigureOut">
              <a:rPr lang="en-GB" smtClean="0"/>
              <a:t>20/06/2012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C452D3B-099F-414E-994D-5D390B6E254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A102-BFB9-455C-8432-863CFC6B6CA1}" type="datetimeFigureOut">
              <a:rPr lang="en-GB" smtClean="0"/>
              <a:t>20/06/2012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D3B-099F-414E-994D-5D390B6E25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A102-BFB9-455C-8432-863CFC6B6CA1}" type="datetimeFigureOut">
              <a:rPr lang="en-GB" smtClean="0"/>
              <a:t>20/06/2012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D3B-099F-414E-994D-5D390B6E25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A102-BFB9-455C-8432-863CFC6B6CA1}" type="datetimeFigureOut">
              <a:rPr lang="en-GB" smtClean="0"/>
              <a:t>20/06/2012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D3B-099F-414E-994D-5D390B6E254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A102-BFB9-455C-8432-863CFC6B6CA1}" type="datetimeFigureOut">
              <a:rPr lang="en-GB" smtClean="0"/>
              <a:t>20/06/2012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C452D3B-099F-414E-994D-5D390B6E254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A102-BFB9-455C-8432-863CFC6B6CA1}" type="datetimeFigureOut">
              <a:rPr lang="en-GB" smtClean="0"/>
              <a:t>20/06/2012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D3B-099F-414E-994D-5D390B6E254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A102-BFB9-455C-8432-863CFC6B6CA1}" type="datetimeFigureOut">
              <a:rPr lang="en-GB" smtClean="0"/>
              <a:t>20/06/2012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D3B-099F-414E-994D-5D390B6E254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A102-BFB9-455C-8432-863CFC6B6CA1}" type="datetimeFigureOut">
              <a:rPr lang="en-GB" smtClean="0"/>
              <a:t>20/06/2012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D3B-099F-414E-994D-5D390B6E25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A102-BFB9-455C-8432-863CFC6B6CA1}" type="datetimeFigureOut">
              <a:rPr lang="en-GB" smtClean="0"/>
              <a:t>20/06/2012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D3B-099F-414E-994D-5D390B6E25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A102-BFB9-455C-8432-863CFC6B6CA1}" type="datetimeFigureOut">
              <a:rPr lang="en-GB" smtClean="0"/>
              <a:t>20/06/2012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D3B-099F-414E-994D-5D390B6E254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A102-BFB9-455C-8432-863CFC6B6CA1}" type="datetimeFigureOut">
              <a:rPr lang="en-GB" smtClean="0"/>
              <a:t>20/06/2012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C452D3B-099F-414E-994D-5D390B6E254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428A102-BFB9-455C-8432-863CFC6B6CA1}" type="datetimeFigureOut">
              <a:rPr lang="en-GB" smtClean="0"/>
              <a:t>20/06/2012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C452D3B-099F-414E-994D-5D390B6E254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fX5G3jIXWQ" TargetMode="External"/><Relationship Id="rId2" Type="http://schemas.openxmlformats.org/officeDocument/2006/relationships/hyperlink" Target="http://www.youtube.com/watch?v=ebZVMc0NKZs&amp;feature=related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What is Arousal?</a:t>
            </a:r>
          </a:p>
          <a:p>
            <a:endParaRPr lang="en-GB" dirty="0"/>
          </a:p>
          <a:p>
            <a:r>
              <a:rPr lang="en-GB" dirty="0" smtClean="0"/>
              <a:t>What are the indicators of Arousals?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1.4 Arousal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903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Arousal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51520" y="1809328"/>
            <a:ext cx="8579296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" dirty="0" smtClean="0"/>
              <a:t>Elite performers are frequently seen psyching themselves up</a:t>
            </a:r>
          </a:p>
          <a:p>
            <a:pPr marL="0" indent="0" algn="ctr">
              <a:buNone/>
            </a:pPr>
            <a:endParaRPr lang="en-GB" sz="2000" dirty="0" smtClean="0">
              <a:hlinkClick r:id="rId2"/>
            </a:endParaRPr>
          </a:p>
          <a:p>
            <a:pPr marL="0" indent="0" algn="ctr">
              <a:buNone/>
            </a:pPr>
            <a:r>
              <a:rPr lang="en-GB" sz="2000" dirty="0" smtClean="0">
                <a:hlinkClick r:id="rId3"/>
              </a:rPr>
              <a:t>HAKA</a:t>
            </a:r>
            <a:endParaRPr lang="en-GB" sz="2000" dirty="0" smtClean="0"/>
          </a:p>
          <a:p>
            <a:pPr marL="0" indent="0" algn="ctr">
              <a:buNone/>
            </a:pPr>
            <a:endParaRPr lang="en-GB" sz="2000" dirty="0"/>
          </a:p>
          <a:p>
            <a:pPr marL="0" indent="0" algn="ctr">
              <a:buNone/>
            </a:pPr>
            <a:r>
              <a:rPr lang="en-GB" sz="2000" dirty="0" smtClean="0"/>
              <a:t>Psychological preparation to increase your arousal level is AS important as physiological preparation</a:t>
            </a:r>
          </a:p>
          <a:p>
            <a:pPr marL="0" indent="0" algn="ctr">
              <a:buNone/>
            </a:pPr>
            <a:endParaRPr lang="en-GB" sz="2000" dirty="0" smtClean="0"/>
          </a:p>
          <a:p>
            <a:pPr marL="0" indent="0" algn="ctr">
              <a:buNone/>
            </a:pPr>
            <a:endParaRPr lang="en-GB" sz="2000" dirty="0"/>
          </a:p>
          <a:p>
            <a:pPr marL="0" indent="0" algn="ctr">
              <a:buNone/>
            </a:pPr>
            <a:r>
              <a:rPr lang="en-GB" sz="2000" b="1" dirty="0" smtClean="0"/>
              <a:t>“IN THE ZONE”</a:t>
            </a:r>
            <a:endParaRPr lang="en-GB" sz="2000" b="1" dirty="0"/>
          </a:p>
        </p:txBody>
      </p:sp>
      <p:pic>
        <p:nvPicPr>
          <p:cNvPr id="9" name="Picture 2" descr="http://t1.gstatic.com/images?q=tbn:ANd9GcSQS1XEunS-SkUNR-8FIJfoZqjGOigOikzwVnUSPjEoK-RM7we9kw:www.hulsestrength.com/wp-content/uploads/2010/03/maurice-greene-300x26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21088"/>
            <a:ext cx="2003039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t1.gstatic.com/images?q=tbn:ANd9GcTO5OloS26AC-_baM5oTkKgvwEf76DvxrsDdnygjZAY7w_2PLuO:www.tracknfieldgear.com/blog/wp-content/uploads/2011/09/Usain-Bol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314675"/>
            <a:ext cx="2520280" cy="1580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5024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/>
          <a:lstStyle/>
          <a:p>
            <a:r>
              <a:rPr lang="en-GB" dirty="0" smtClean="0"/>
              <a:t>Definitions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000" dirty="0" smtClean="0"/>
          </a:p>
          <a:p>
            <a:pPr marL="0" indent="0" algn="ctr">
              <a:buNone/>
            </a:pPr>
            <a:endParaRPr lang="en-GB" sz="2000" dirty="0" smtClean="0"/>
          </a:p>
          <a:p>
            <a:pPr marL="0" indent="0" algn="ctr">
              <a:buNone/>
            </a:pPr>
            <a:endParaRPr lang="en-GB" sz="2000" dirty="0"/>
          </a:p>
          <a:p>
            <a:pPr marL="0" indent="0" algn="ctr">
              <a:buNone/>
            </a:pPr>
            <a:r>
              <a:rPr lang="en-GB" sz="2000" dirty="0" smtClean="0"/>
              <a:t>Many definitions, some suggesting it is simply a state of heightened psychological activity.</a:t>
            </a:r>
          </a:p>
          <a:p>
            <a:pPr marL="0" indent="0" algn="ctr">
              <a:buNone/>
            </a:pPr>
            <a:endParaRPr lang="en-GB" sz="2000" dirty="0"/>
          </a:p>
          <a:p>
            <a:pPr marL="0" indent="0" algn="ctr">
              <a:buNone/>
            </a:pPr>
            <a:endParaRPr lang="en-GB" sz="2000" dirty="0" smtClean="0"/>
          </a:p>
          <a:p>
            <a:pPr marL="0" indent="0" algn="ctr">
              <a:buNone/>
            </a:pPr>
            <a:r>
              <a:rPr lang="en-GB" sz="2000" dirty="0" smtClean="0"/>
              <a:t>Singer (1993) suggested it involved cognitive processes and physiological responses</a:t>
            </a:r>
          </a:p>
          <a:p>
            <a:pPr marL="0" indent="0" algn="ctr">
              <a:buNone/>
            </a:pPr>
            <a:endParaRPr lang="en-GB" sz="2000" dirty="0"/>
          </a:p>
          <a:p>
            <a:pPr marL="0" indent="0" algn="ctr">
              <a:buNone/>
            </a:pPr>
            <a:endParaRPr lang="en-GB" sz="2000" dirty="0" smtClean="0"/>
          </a:p>
          <a:p>
            <a:pPr marL="0" indent="0" algn="ctr">
              <a:buNone/>
            </a:pPr>
            <a:r>
              <a:rPr lang="en-GB" sz="2000" dirty="0" smtClean="0"/>
              <a:t>Sage (1984) linked arousal to motivation which directs you to a specific goal</a:t>
            </a:r>
            <a:endParaRPr lang="en-GB" sz="2000" dirty="0"/>
          </a:p>
        </p:txBody>
      </p:sp>
      <p:pic>
        <p:nvPicPr>
          <p:cNvPr id="3074" name="Picture 2" descr="http://t3.gstatic.com/images?q=tbn:ANd9GcRMlLuq95ZRqrHeSl0VIHNDEJn-v_IE7H_aSMpRmxa3l_MwhCYR:www.irbsandc.com/images/modules/5/pre-match-warm-u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1466"/>
            <a:ext cx="3240360" cy="2156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703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en-GB" dirty="0" smtClean="0"/>
              <a:t>Arousal and performance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As a performer you will have experienced various levels of arousal</a:t>
            </a:r>
          </a:p>
          <a:p>
            <a:pPr marL="0" indent="0">
              <a:buNone/>
            </a:pPr>
            <a:r>
              <a:rPr lang="en-GB" sz="2000" dirty="0" smtClean="0"/>
              <a:t>and recognise both the physical (Somatic) and mental (Cognitive) </a:t>
            </a:r>
          </a:p>
          <a:p>
            <a:pPr marL="0" indent="0">
              <a:buNone/>
            </a:pPr>
            <a:r>
              <a:rPr lang="en-GB" sz="2000" dirty="0" smtClean="0"/>
              <a:t>signs.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Could have been experienced before or during an event</a:t>
            </a:r>
          </a:p>
          <a:p>
            <a:endParaRPr lang="en-GB" sz="2000" dirty="0" smtClean="0"/>
          </a:p>
          <a:p>
            <a:r>
              <a:rPr lang="en-GB" sz="2000" dirty="0" smtClean="0"/>
              <a:t>Under arousal- feeling flat in your performance and needing motivation</a:t>
            </a:r>
          </a:p>
          <a:p>
            <a:endParaRPr lang="en-GB" sz="2000" dirty="0" smtClean="0"/>
          </a:p>
          <a:p>
            <a:r>
              <a:rPr lang="en-GB" sz="2000" dirty="0" smtClean="0"/>
              <a:t>Over arousal- Feeling too excited and needing to be calmed down.</a:t>
            </a:r>
          </a:p>
          <a:p>
            <a:endParaRPr lang="en-GB" sz="2000" dirty="0"/>
          </a:p>
          <a:p>
            <a:pPr marL="0" indent="0" algn="ctr">
              <a:buNone/>
            </a:pPr>
            <a:r>
              <a:rPr lang="en-GB" sz="2000" dirty="0" smtClean="0"/>
              <a:t>Modern research suggests we have an optimum level of arousal to perform at our best</a:t>
            </a:r>
            <a:endParaRPr lang="en-GB" sz="2000" dirty="0"/>
          </a:p>
        </p:txBody>
      </p:sp>
      <p:pic>
        <p:nvPicPr>
          <p:cNvPr id="2050" name="Picture 2" descr="http://t0.gstatic.com/images?q=tbn:ANd9GcRJkgwCXRuasI44BGzGvgSXhjrkRzemLobi69c8O6l4cUQu9VL-2gPhfsoA:www.alistairsmithlearning.com/wp-content/uploads/2012/02/no-onewantstoseehimmissth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1" y="404664"/>
            <a:ext cx="1524087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90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en-GB" dirty="0" smtClean="0"/>
              <a:t>Somatic (Physiological) signs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5005536"/>
          </a:xfrm>
        </p:spPr>
        <p:txBody>
          <a:bodyPr>
            <a:normAutofit/>
          </a:bodyPr>
          <a:lstStyle/>
          <a:p>
            <a:endParaRPr lang="en-GB" sz="2000" dirty="0" smtClean="0"/>
          </a:p>
          <a:p>
            <a:r>
              <a:rPr lang="en-GB" sz="2000" dirty="0" smtClean="0"/>
              <a:t>Increased </a:t>
            </a:r>
            <a:r>
              <a:rPr lang="en-GB" sz="2000" dirty="0"/>
              <a:t>h</a:t>
            </a:r>
            <a:r>
              <a:rPr lang="en-GB" sz="2000" dirty="0" smtClean="0"/>
              <a:t>eart rate</a:t>
            </a:r>
          </a:p>
          <a:p>
            <a:r>
              <a:rPr lang="en-GB" sz="2000" dirty="0" smtClean="0"/>
              <a:t>Increased breathing rate</a:t>
            </a:r>
          </a:p>
          <a:p>
            <a:r>
              <a:rPr lang="en-GB" sz="2000" dirty="0" smtClean="0"/>
              <a:t>Sweating</a:t>
            </a:r>
          </a:p>
          <a:p>
            <a:r>
              <a:rPr lang="en-GB" sz="2000" dirty="0" smtClean="0"/>
              <a:t>Headache</a:t>
            </a:r>
          </a:p>
          <a:p>
            <a:r>
              <a:rPr lang="en-GB" sz="2000" dirty="0" smtClean="0"/>
              <a:t>Cold, clammy hands</a:t>
            </a:r>
          </a:p>
          <a:p>
            <a:r>
              <a:rPr lang="en-GB" sz="2000" dirty="0" smtClean="0"/>
              <a:t>Dry mouth</a:t>
            </a:r>
          </a:p>
          <a:p>
            <a:r>
              <a:rPr lang="en-GB" sz="2000" dirty="0" smtClean="0"/>
              <a:t>Dazed look in eyes</a:t>
            </a:r>
          </a:p>
          <a:p>
            <a:r>
              <a:rPr lang="en-GB" sz="2000" dirty="0" smtClean="0"/>
              <a:t>Feeling on nausea</a:t>
            </a:r>
          </a:p>
          <a:p>
            <a:r>
              <a:rPr lang="en-GB" sz="2000" dirty="0" smtClean="0"/>
              <a:t>Increased muscle tension</a:t>
            </a:r>
          </a:p>
          <a:p>
            <a:r>
              <a:rPr lang="en-GB" sz="2000" dirty="0" smtClean="0"/>
              <a:t>Butterflies in stomach</a:t>
            </a:r>
          </a:p>
          <a:p>
            <a:r>
              <a:rPr lang="en-GB" sz="2000" dirty="0" smtClean="0"/>
              <a:t>Constant need to urinate</a:t>
            </a:r>
          </a:p>
        </p:txBody>
      </p:sp>
      <p:pic>
        <p:nvPicPr>
          <p:cNvPr id="4098" name="Picture 2" descr="http://t2.gstatic.com/images?q=tbn:ANd9GcRW5o0HeVQmcNU5aOHkTJRBAzHAg2IVNFoeOfeMnW-8l1LcLcaY7g:static.guim.co.uk/sys-images/Shopping/Christmas_specials/blocks/2009/8/11/1249999574628/Dale-Steyn--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132856"/>
            <a:ext cx="4320476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823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en-GB" dirty="0" smtClean="0"/>
              <a:t>Cognitive (Psychological) signs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5005536"/>
          </a:xfrm>
        </p:spPr>
        <p:txBody>
          <a:bodyPr>
            <a:normAutofit lnSpcReduction="10000"/>
          </a:bodyPr>
          <a:lstStyle/>
          <a:p>
            <a:endParaRPr lang="en-GB" sz="2000" dirty="0" smtClean="0"/>
          </a:p>
          <a:p>
            <a:r>
              <a:rPr lang="en-GB" sz="2000" dirty="0" smtClean="0"/>
              <a:t>Increased focus and concentration</a:t>
            </a:r>
          </a:p>
          <a:p>
            <a:r>
              <a:rPr lang="en-GB" sz="2000" dirty="0" smtClean="0"/>
              <a:t>Heightened awareness of cues in environment</a:t>
            </a:r>
          </a:p>
          <a:p>
            <a:r>
              <a:rPr lang="en-GB" sz="2000" dirty="0" smtClean="0"/>
              <a:t>Narrowing of attention</a:t>
            </a:r>
          </a:p>
          <a:p>
            <a:r>
              <a:rPr lang="en-GB" sz="2000" dirty="0" smtClean="0"/>
              <a:t>Decreased reaction </a:t>
            </a:r>
            <a:r>
              <a:rPr lang="en-GB" sz="2000" dirty="0" smtClean="0"/>
              <a:t>time (To a point)</a:t>
            </a:r>
            <a:endParaRPr lang="en-GB" sz="2000" dirty="0" smtClean="0"/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However if over arousal occurs it can lead to:-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 smtClean="0"/>
              <a:t>Anxiety and apprehension</a:t>
            </a:r>
          </a:p>
          <a:p>
            <a:r>
              <a:rPr lang="en-GB" sz="2000" dirty="0" smtClean="0"/>
              <a:t>Tension</a:t>
            </a:r>
          </a:p>
          <a:p>
            <a:r>
              <a:rPr lang="en-GB" sz="2000" dirty="0" smtClean="0"/>
              <a:t>Negative self-talk</a:t>
            </a:r>
          </a:p>
          <a:p>
            <a:r>
              <a:rPr lang="en-GB" sz="2000" dirty="0" smtClean="0"/>
              <a:t>Difficulties sleeping</a:t>
            </a:r>
          </a:p>
          <a:p>
            <a:r>
              <a:rPr lang="en-GB" sz="2000" dirty="0" smtClean="0"/>
              <a:t>Inability to concentrate</a:t>
            </a:r>
          </a:p>
          <a:p>
            <a:r>
              <a:rPr lang="en-GB" sz="2000" dirty="0" smtClean="0"/>
              <a:t>Fear and anger</a:t>
            </a:r>
          </a:p>
        </p:txBody>
      </p:sp>
      <p:pic>
        <p:nvPicPr>
          <p:cNvPr id="5122" name="Picture 2" descr="http://t0.gstatic.com/images?q=tbn:ANd9GcRcYSuKF3L8G-LhXjYD-igQJwgTRH2PI5iD57bwLEOgu1qLa5-KlA:img.ehowcdn.com/article-new/ehow/images/a07/rl/b9/overcome-sports-nervousness-800x8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556791"/>
            <a:ext cx="1524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t0.gstatic.com/images?q=tbn:ANd9GcSIPZRisOAbD3j1RS4iW8PcYAgawjEF5aNdkK0UDs7TCdeJy6_g:newsimg.bbc.co.uk/media/images/47611000/jpg/_47611858_fernandotorres466x28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509120"/>
            <a:ext cx="275272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74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167</TotalTime>
  <Words>245</Words>
  <Application>Microsoft Office PowerPoint</Application>
  <PresentationFormat>On-screen Show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1.4 Arousal</vt:lpstr>
      <vt:lpstr>Arousal</vt:lpstr>
      <vt:lpstr>Definitions</vt:lpstr>
      <vt:lpstr>Arousal and performance</vt:lpstr>
      <vt:lpstr>Somatic (Physiological) signs</vt:lpstr>
      <vt:lpstr>Cognitive (Psychological) signs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1.3 Achievement Motivation</dc:title>
  <dc:creator>mway</dc:creator>
  <cp:lastModifiedBy>mway</cp:lastModifiedBy>
  <cp:revision>19</cp:revision>
  <dcterms:created xsi:type="dcterms:W3CDTF">2012-06-13T10:49:45Z</dcterms:created>
  <dcterms:modified xsi:type="dcterms:W3CDTF">2012-06-20T12:32:18Z</dcterms:modified>
</cp:coreProperties>
</file>