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5038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54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650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1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5135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031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64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767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0556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875708-76CF-4235-879B-1F4DE85611B9}" type="datetimeFigureOut">
              <a:rPr lang="en-GB" smtClean="0">
                <a:solidFill>
                  <a:srgbClr val="696464"/>
                </a:solidFill>
              </a:rPr>
              <a:pPr/>
              <a:t>17/07/2012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A0B154A-9DD6-4D59-BE56-30BFD4780A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71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P0sznhwD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460848"/>
          </a:xfrm>
        </p:spPr>
        <p:txBody>
          <a:bodyPr>
            <a:normAutofit/>
          </a:bodyPr>
          <a:lstStyle/>
          <a:p>
            <a:r>
              <a:rPr lang="en-GB" dirty="0" smtClean="0"/>
              <a:t>How do we interpret arousal?</a:t>
            </a:r>
          </a:p>
          <a:p>
            <a:endParaRPr lang="en-GB" dirty="0"/>
          </a:p>
          <a:p>
            <a:r>
              <a:rPr lang="en-GB" dirty="0" smtClean="0"/>
              <a:t>What is the Zone of Optimal functioning?</a:t>
            </a:r>
          </a:p>
          <a:p>
            <a:endParaRPr lang="en-GB" dirty="0"/>
          </a:p>
          <a:p>
            <a:r>
              <a:rPr lang="en-GB" dirty="0" smtClean="0"/>
              <a:t>What is Peak flow?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1.5- Arousal and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83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Optimal level of Arousal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496944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It is clear that there is an </a:t>
            </a:r>
            <a:r>
              <a:rPr lang="en-GB" sz="1800" b="1" dirty="0" smtClean="0"/>
              <a:t>Optimal</a:t>
            </a:r>
            <a:r>
              <a:rPr lang="en-GB" sz="1800" dirty="0" smtClean="0"/>
              <a:t> level of Arousal</a:t>
            </a:r>
          </a:p>
          <a:p>
            <a:r>
              <a:rPr lang="en-GB" sz="1800" dirty="0" smtClean="0"/>
              <a:t>Reaction times are at their fastest</a:t>
            </a:r>
          </a:p>
          <a:p>
            <a:r>
              <a:rPr lang="en-GB" sz="1800" dirty="0" smtClean="0"/>
              <a:t>Better able to filter away irrelevant information without suffering from Attentional narrowing</a:t>
            </a:r>
          </a:p>
          <a:p>
            <a:pPr marL="0" indent="0">
              <a:buNone/>
            </a:pPr>
            <a:r>
              <a:rPr lang="en-GB" sz="1800" b="1" dirty="0" smtClean="0"/>
              <a:t>Attentional Narrowing</a:t>
            </a:r>
          </a:p>
          <a:p>
            <a:pPr marL="0" indent="0">
              <a:buNone/>
            </a:pPr>
            <a:r>
              <a:rPr lang="en-GB" sz="1800" dirty="0" smtClean="0"/>
              <a:t>Occurs when performer is so tightly focused on one aspect they miss other cues from the environment.</a:t>
            </a:r>
          </a:p>
          <a:p>
            <a:pPr marL="0" indent="0" algn="ctr">
              <a:buNone/>
            </a:pPr>
            <a:r>
              <a:rPr lang="en-GB" sz="1800" dirty="0" smtClean="0"/>
              <a:t>e.g.  When a defender is focusing so hard on marking their opponent that they miss the flight of the ball</a:t>
            </a:r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 smtClean="0"/>
          </a:p>
          <a:p>
            <a:pPr lvl="1"/>
            <a:endParaRPr lang="en-GB" sz="18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899592" y="4509120"/>
            <a:ext cx="7488832" cy="1872208"/>
            <a:chOff x="1043607" y="4725144"/>
            <a:chExt cx="6912769" cy="1512169"/>
          </a:xfrm>
        </p:grpSpPr>
        <p:grpSp>
          <p:nvGrpSpPr>
            <p:cNvPr id="12" name="Group 11"/>
            <p:cNvGrpSpPr/>
            <p:nvPr/>
          </p:nvGrpSpPr>
          <p:grpSpPr>
            <a:xfrm>
              <a:off x="3995934" y="4725144"/>
              <a:ext cx="3960442" cy="1512169"/>
              <a:chOff x="3995934" y="4725144"/>
              <a:chExt cx="3960442" cy="1512169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995934" y="4725144"/>
                <a:ext cx="3960442" cy="1512169"/>
                <a:chOff x="4499992" y="5085184"/>
                <a:chExt cx="2888150" cy="1512169"/>
              </a:xfrm>
            </p:grpSpPr>
            <p:sp>
              <p:nvSpPr>
                <p:cNvPr id="4" name="Trapezoid 3"/>
                <p:cNvSpPr/>
                <p:nvPr/>
              </p:nvSpPr>
              <p:spPr>
                <a:xfrm rot="16200000">
                  <a:off x="5184068" y="4401109"/>
                  <a:ext cx="1512168" cy="2880320"/>
                </a:xfrm>
                <a:prstGeom prst="trapezoid">
                  <a:avLst>
                    <a:gd name="adj" fmla="val 0"/>
                  </a:avLst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Isosceles Triangle 6"/>
                <p:cNvSpPr/>
                <p:nvPr/>
              </p:nvSpPr>
              <p:spPr>
                <a:xfrm rot="5400000">
                  <a:off x="4741630" y="4843548"/>
                  <a:ext cx="1512169" cy="1995442"/>
                </a:xfrm>
                <a:prstGeom prst="triangle">
                  <a:avLst>
                    <a:gd name="adj" fmla="val 49272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5182646" y="5708104"/>
                  <a:ext cx="2205496" cy="2663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5940152" y="4797152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solidFill>
                      <a:schemeClr val="bg1"/>
                    </a:solidFill>
                  </a:rPr>
                  <a:t>Attentional field</a:t>
                </a:r>
                <a:endParaRPr lang="en-GB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1043608" y="5473164"/>
              <a:ext cx="6840760" cy="8065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043608" y="5661248"/>
              <a:ext cx="4680520" cy="0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043608" y="5301208"/>
              <a:ext cx="4680520" cy="0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43608" y="5830191"/>
              <a:ext cx="3888431" cy="0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43607" y="5132266"/>
              <a:ext cx="3888431" cy="0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043608" y="4957785"/>
              <a:ext cx="36004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043608" y="6004672"/>
              <a:ext cx="36004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043607" y="4797152"/>
              <a:ext cx="2952328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043608" y="6165304"/>
              <a:ext cx="2952328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27" name="TextBox 1026"/>
          <p:cNvSpPr txBox="1"/>
          <p:nvPr/>
        </p:nvSpPr>
        <p:spPr>
          <a:xfrm>
            <a:off x="3995936" y="6404138"/>
            <a:ext cx="1815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Low arousal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6561592" y="6435322"/>
            <a:ext cx="1815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High arousal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3394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Interpreting Arousal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Your personality will affect how you react to arousal…</a:t>
            </a:r>
          </a:p>
          <a:p>
            <a:r>
              <a:rPr lang="en-GB" sz="2000" dirty="0" smtClean="0"/>
              <a:t>Can improve performance if seen as exciting (and vice versa)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Known as </a:t>
            </a:r>
            <a:r>
              <a:rPr lang="en-GB" sz="2000" b="1" dirty="0"/>
              <a:t>R</a:t>
            </a:r>
            <a:r>
              <a:rPr lang="en-GB" sz="2000" b="1" dirty="0" smtClean="0"/>
              <a:t>eversal Theory</a:t>
            </a:r>
          </a:p>
          <a:p>
            <a:r>
              <a:rPr lang="en-GB" sz="2000" dirty="0" smtClean="0"/>
              <a:t>They see it as their body is getting ready to perform</a:t>
            </a:r>
          </a:p>
          <a:p>
            <a:r>
              <a:rPr lang="en-GB" sz="2000" dirty="0" smtClean="0"/>
              <a:t>Therefore if interpret their arousal as low they don’t feel ready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Studies have been conducted as to the relationship between personality and increasing levels of arousal…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Morgan (1980) believes that as Elite performers have lower levels of anxiety that they can cope with higher levels of arousal</a:t>
            </a:r>
          </a:p>
        </p:txBody>
      </p:sp>
      <p:pic>
        <p:nvPicPr>
          <p:cNvPr id="1026" name="Picture 2" descr="http://t1.gstatic.com/images?q=tbn:ANd9GcSbFXhz76-yAl9ObUDLEE5qSY9xltgNOqEzKIgriTv64dOqhxuh:greenobles.com/data_images/mike-tyson/mike-tyson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84074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78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Zone of </a:t>
            </a:r>
            <a:r>
              <a:rPr lang="en-GB" smtClean="0"/>
              <a:t>Optimal functioning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No matter the individual or situation we all seek to be in the Zone of Optimal functioning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The area between upper and lower limits of arousal.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Given the many variables involved referred to</a:t>
            </a:r>
          </a:p>
          <a:p>
            <a:pPr marL="0" indent="0">
              <a:buNone/>
            </a:pPr>
            <a:r>
              <a:rPr lang="en-GB" sz="1800" dirty="0"/>
              <a:t>a</a:t>
            </a:r>
            <a:r>
              <a:rPr lang="en-GB" sz="1800" dirty="0" smtClean="0"/>
              <a:t>s </a:t>
            </a:r>
            <a:r>
              <a:rPr lang="en-GB" sz="1800" dirty="0" smtClean="0"/>
              <a:t>an individual </a:t>
            </a:r>
            <a:r>
              <a:rPr lang="en-GB" sz="1800" dirty="0" smtClean="0"/>
              <a:t>preference rather </a:t>
            </a:r>
            <a:r>
              <a:rPr lang="en-GB" sz="1800" dirty="0" smtClean="0"/>
              <a:t>than </a:t>
            </a:r>
            <a:r>
              <a:rPr lang="en-GB" sz="1800" dirty="0" smtClean="0"/>
              <a:t>being</a:t>
            </a:r>
          </a:p>
          <a:p>
            <a:pPr marL="0" indent="0">
              <a:buNone/>
            </a:pPr>
            <a:r>
              <a:rPr lang="en-GB" sz="1800" dirty="0"/>
              <a:t>a</a:t>
            </a:r>
            <a:r>
              <a:rPr lang="en-GB" sz="1800" dirty="0" smtClean="0"/>
              <a:t>ble to </a:t>
            </a:r>
            <a:r>
              <a:rPr lang="en-GB" sz="1800" dirty="0" smtClean="0"/>
              <a:t>group performers</a:t>
            </a:r>
            <a:endParaRPr lang="en-GB" sz="1800" dirty="0"/>
          </a:p>
        </p:txBody>
      </p:sp>
      <p:pic>
        <p:nvPicPr>
          <p:cNvPr id="1026" name="Picture 2" descr="http://fithealthinsurance.com.au/Portals/0/01-performa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148" y="3717032"/>
            <a:ext cx="388331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07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Changing situations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600" dirty="0" smtClean="0"/>
              <a:t>The environment will impact on arousal levels…</a:t>
            </a:r>
          </a:p>
          <a:p>
            <a:r>
              <a:rPr lang="en-GB" sz="1600" dirty="0"/>
              <a:t>O</a:t>
            </a:r>
            <a:r>
              <a:rPr lang="en-GB" sz="1600" dirty="0" smtClean="0"/>
              <a:t>pponents</a:t>
            </a:r>
          </a:p>
          <a:p>
            <a:r>
              <a:rPr lang="en-GB" sz="1600" dirty="0"/>
              <a:t>A</a:t>
            </a:r>
            <a:r>
              <a:rPr lang="en-GB" sz="1600" dirty="0" smtClean="0"/>
              <a:t>ctions of team-mates</a:t>
            </a:r>
          </a:p>
          <a:p>
            <a:r>
              <a:rPr lang="en-GB" sz="1600" dirty="0" smtClean="0"/>
              <a:t>Officials</a:t>
            </a:r>
          </a:p>
          <a:p>
            <a:r>
              <a:rPr lang="en-GB" sz="1600" dirty="0"/>
              <a:t>C</a:t>
            </a:r>
            <a:r>
              <a:rPr lang="en-GB" sz="1600" dirty="0" smtClean="0"/>
              <a:t>rowd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 smtClean="0"/>
              <a:t>Evaluation apprehension</a:t>
            </a:r>
          </a:p>
          <a:p>
            <a:pPr marL="0" indent="0">
              <a:buNone/>
            </a:pPr>
            <a:r>
              <a:rPr lang="en-GB" sz="1600" dirty="0" smtClean="0"/>
              <a:t>When a performer feels their arousal levels elevated during the performance</a:t>
            </a:r>
          </a:p>
          <a:p>
            <a:r>
              <a:rPr lang="en-GB" sz="1600" dirty="0" smtClean="0"/>
              <a:t>They may take steps to return to a lower level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b="1" dirty="0" err="1" smtClean="0"/>
              <a:t>Zajonc</a:t>
            </a:r>
            <a:r>
              <a:rPr lang="en-GB" sz="1600" b="1" dirty="0" smtClean="0"/>
              <a:t> </a:t>
            </a:r>
            <a:r>
              <a:rPr lang="en-GB" sz="1600" dirty="0" smtClean="0"/>
              <a:t>(1965) proposed that as the presence of others (audience etc.) increases so does arousal.</a:t>
            </a:r>
          </a:p>
          <a:p>
            <a:r>
              <a:rPr lang="en-GB" sz="1600" dirty="0" smtClean="0"/>
              <a:t>Dominant response in more likely to occur</a:t>
            </a:r>
          </a:p>
          <a:p>
            <a:pPr marL="0" indent="0">
              <a:buNone/>
            </a:pPr>
            <a:r>
              <a:rPr lang="en-GB" sz="1600" b="1" dirty="0" smtClean="0"/>
              <a:t>Social Facilitation</a:t>
            </a:r>
          </a:p>
          <a:p>
            <a:r>
              <a:rPr lang="en-GB" sz="1600" dirty="0" smtClean="0"/>
              <a:t>More experienced performer</a:t>
            </a:r>
          </a:p>
          <a:p>
            <a:r>
              <a:rPr lang="en-GB" sz="1600" dirty="0" smtClean="0"/>
              <a:t>Correct response is reinforced- Performance improves</a:t>
            </a:r>
          </a:p>
          <a:p>
            <a:pPr marL="0" indent="0">
              <a:buNone/>
            </a:pPr>
            <a:r>
              <a:rPr lang="en-GB" sz="1600" b="1" dirty="0" smtClean="0"/>
              <a:t>Social Inhibition</a:t>
            </a:r>
          </a:p>
          <a:p>
            <a:r>
              <a:rPr lang="en-GB" sz="1600" dirty="0" smtClean="0"/>
              <a:t>Less experienced performer</a:t>
            </a:r>
          </a:p>
          <a:p>
            <a:r>
              <a:rPr lang="en-GB" sz="1600" dirty="0" smtClean="0"/>
              <a:t>Incorrect response reinforced- Performance deteriorates</a:t>
            </a:r>
            <a:endParaRPr lang="en-GB" sz="1600" dirty="0"/>
          </a:p>
        </p:txBody>
      </p:sp>
      <p:pic>
        <p:nvPicPr>
          <p:cNvPr id="2050" name="Picture 2" descr="http://t1.gstatic.com/images?q=tbn:ANd9GcQJoVEIRBOMcv0G3o6Sj314AaIROix3n1F_Sp9ithvToSFK5ZE0:media.nowpublic.net/images//e3/b/e3bc6a000de77d1c2e133a13f81303c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91381"/>
            <a:ext cx="1871095" cy="140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3.gstatic.com/images?q=tbn:ANd9GcRCyUYSJatceqgqxzWheA85c6n7irpGlmFbCvjIXnW2p6CYtKQ0zg:cdn.worldcupblog.org/italy.worldcupblog.org/files/2010/12/bored-jester-in-empty-stadium-ui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7"/>
          <a:stretch/>
        </p:blipFill>
        <p:spPr bwMode="auto">
          <a:xfrm>
            <a:off x="4946572" y="1091381"/>
            <a:ext cx="1883203" cy="140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3.gstatic.com/images?q=tbn:ANd9GcQrVluP1vDUYRKgD5FC2sq6aisxhjsGpCk-Msk0TmkT7aF7Hep3:www.wamgolf.com/.a/6a01310f5683c3970c016763f566be970b-500w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941168"/>
            <a:ext cx="2286000" cy="148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82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Peak Flow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b="1" dirty="0" smtClean="0"/>
              <a:t>“Being in the zone”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Period during sport when experiencing a heightened state of consciousness</a:t>
            </a:r>
          </a:p>
          <a:p>
            <a:endParaRPr lang="en-GB" sz="1800" dirty="0" smtClean="0"/>
          </a:p>
          <a:p>
            <a:r>
              <a:rPr lang="en-GB" sz="1800" dirty="0" smtClean="0"/>
              <a:t>Perform to the best of their ability…</a:t>
            </a:r>
          </a:p>
          <a:p>
            <a:pPr lvl="1"/>
            <a:r>
              <a:rPr lang="en-GB" sz="1600" dirty="0" smtClean="0"/>
              <a:t>Exceptional and consistent</a:t>
            </a:r>
          </a:p>
          <a:p>
            <a:pPr lvl="1"/>
            <a:r>
              <a:rPr lang="en-GB" sz="1600" dirty="0" smtClean="0"/>
              <a:t>Automatic and flowing</a:t>
            </a:r>
          </a:p>
          <a:p>
            <a:pPr lvl="1"/>
            <a:endParaRPr lang="en-GB" sz="1600" dirty="0" smtClean="0"/>
          </a:p>
          <a:p>
            <a:r>
              <a:rPr lang="en-GB" sz="1800" dirty="0" smtClean="0"/>
              <a:t>Ignore other pressures to let body deliver what it knows well (Murphy, 1996)</a:t>
            </a:r>
          </a:p>
          <a:p>
            <a:pPr lvl="1"/>
            <a:r>
              <a:rPr lang="en-GB" sz="1600" dirty="0" smtClean="0"/>
              <a:t>Oblivious to other things- all that matters is the performance</a:t>
            </a:r>
          </a:p>
          <a:p>
            <a:pPr lvl="1"/>
            <a:endParaRPr lang="en-GB" sz="1600" dirty="0"/>
          </a:p>
          <a:p>
            <a:pPr marL="0" indent="0">
              <a:buNone/>
            </a:pPr>
            <a:r>
              <a:rPr lang="en-GB" sz="1800" dirty="0" smtClean="0"/>
              <a:t>Performers who have experienced Peak Flow felt satisfaction and accomplishment.</a:t>
            </a:r>
          </a:p>
          <a:p>
            <a:r>
              <a:rPr lang="en-GB" sz="1800" dirty="0" smtClean="0"/>
              <a:t>Research shows it is connected to Alpha brain wave activity.</a:t>
            </a:r>
          </a:p>
          <a:p>
            <a:pPr lvl="1"/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3275856" y="6093296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Perfect Set- Wimbledon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13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412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1.5- Arousal and Performance</vt:lpstr>
      <vt:lpstr>Optimal level of Arousal</vt:lpstr>
      <vt:lpstr>Interpreting Arousal</vt:lpstr>
      <vt:lpstr>Zone of Optimal functioning</vt:lpstr>
      <vt:lpstr>Changing situations</vt:lpstr>
      <vt:lpstr>Peak Flow Experience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1.5- Arousal on Performance</dc:title>
  <dc:creator>mway</dc:creator>
  <cp:lastModifiedBy>mway</cp:lastModifiedBy>
  <cp:revision>17</cp:revision>
  <dcterms:created xsi:type="dcterms:W3CDTF">2012-07-04T08:27:11Z</dcterms:created>
  <dcterms:modified xsi:type="dcterms:W3CDTF">2012-07-17T06:52:56Z</dcterms:modified>
</cp:coreProperties>
</file>