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DF72C6-ECB3-420E-A2BE-3D9991537FEB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E5E502-BDAE-49A1-A021-B9695A1575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AUMtbSM708" TargetMode="External"/><Relationship Id="rId2" Type="http://schemas.openxmlformats.org/officeDocument/2006/relationships/hyperlink" Target="http://www.youtube.com/watch?v=FvVXOc0zyO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gA5bwqVN5L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00400"/>
            <a:ext cx="7632848" cy="238884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physical, social and cultural characteristics are required to progress to elite?</a:t>
            </a:r>
          </a:p>
          <a:p>
            <a:endParaRPr lang="en-GB" sz="2400" dirty="0"/>
          </a:p>
          <a:p>
            <a:r>
              <a:rPr lang="en-GB" sz="2400" dirty="0" smtClean="0"/>
              <a:t>What barriers are in the way of people progressing?</a:t>
            </a:r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2.4 Barriers to progression</a:t>
            </a:r>
            <a:endParaRPr lang="en-GB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Support for Disabled athletes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British Paralympic Association (BPA)</a:t>
            </a:r>
          </a:p>
          <a:p>
            <a:r>
              <a:rPr lang="en-GB" sz="1600" dirty="0" smtClean="0"/>
              <a:t>Responsible for selecting, preparing, entering, funding and managing Britain’s teams</a:t>
            </a:r>
          </a:p>
          <a:p>
            <a:endParaRPr lang="en-GB" sz="1600" dirty="0"/>
          </a:p>
          <a:p>
            <a:r>
              <a:rPr lang="en-GB" sz="1600" dirty="0" smtClean="0"/>
              <a:t>Athletes are funded by the normal route…</a:t>
            </a:r>
          </a:p>
          <a:p>
            <a:pPr lvl="1"/>
            <a:r>
              <a:rPr lang="en-GB" sz="1400" dirty="0" smtClean="0"/>
              <a:t>Exchequer funding</a:t>
            </a:r>
          </a:p>
          <a:p>
            <a:pPr lvl="1"/>
            <a:r>
              <a:rPr lang="en-GB" sz="1400" dirty="0" smtClean="0"/>
              <a:t>Lottery funding via World Class Performance plan</a:t>
            </a:r>
          </a:p>
          <a:p>
            <a:pPr lvl="1"/>
            <a:r>
              <a:rPr lang="en-GB" sz="1400" dirty="0" smtClean="0"/>
              <a:t>Sponsorship</a:t>
            </a:r>
          </a:p>
          <a:p>
            <a:pPr lvl="1"/>
            <a:r>
              <a:rPr lang="en-GB" sz="1400" dirty="0" smtClean="0"/>
              <a:t>Fundraising</a:t>
            </a:r>
          </a:p>
          <a:p>
            <a:pPr lvl="1"/>
            <a:endParaRPr lang="en-GB" sz="1400" dirty="0"/>
          </a:p>
          <a:p>
            <a:r>
              <a:rPr lang="en-GB" sz="1600" dirty="0" smtClean="0"/>
              <a:t>Sport England’s ‘Awards for all’ look favourably on applications from disabled groups.</a:t>
            </a:r>
          </a:p>
          <a:p>
            <a:endParaRPr lang="en-GB" sz="1600" dirty="0"/>
          </a:p>
          <a:p>
            <a:r>
              <a:rPr lang="en-GB" sz="1600" dirty="0" smtClean="0"/>
              <a:t>Talented Athlete Scholarship scheme (TASS)</a:t>
            </a:r>
          </a:p>
          <a:p>
            <a:pPr lvl="1"/>
            <a:r>
              <a:rPr lang="en-GB" sz="1400" dirty="0" smtClean="0"/>
              <a:t>Age limit extended to 35 for those with a disability</a:t>
            </a:r>
          </a:p>
          <a:p>
            <a:pPr lvl="1"/>
            <a:endParaRPr lang="en-GB" sz="1400" dirty="0"/>
          </a:p>
          <a:p>
            <a:pPr marL="0" indent="0">
              <a:buNone/>
            </a:pPr>
            <a:r>
              <a:rPr lang="en-GB" sz="1600" dirty="0" smtClean="0"/>
              <a:t>Common complaint is the lack of media coverage (Evident with London 2012)</a:t>
            </a:r>
          </a:p>
          <a:p>
            <a:r>
              <a:rPr lang="en-GB" sz="1600" dirty="0" smtClean="0"/>
              <a:t>Leads to lack of sponsorship </a:t>
            </a:r>
          </a:p>
          <a:p>
            <a:r>
              <a:rPr lang="en-GB" sz="1600" dirty="0" smtClean="0"/>
              <a:t>Media coverage often focuses on the disability rather than the quality of the achievement</a:t>
            </a:r>
            <a:endParaRPr lang="en-GB" sz="1600" dirty="0"/>
          </a:p>
        </p:txBody>
      </p:sp>
      <p:pic>
        <p:nvPicPr>
          <p:cNvPr id="2052" name="Picture 4" descr="http://t3.gstatic.com/images?q=tbn:ANd9GcQIdG_9awT6cPnyIYzIlj4s_QDvT0TAClsQ2JlMHUisAT8p2aK3:www.paralympics.org.uk/images/breakingdefau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32856"/>
            <a:ext cx="25717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833461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Social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dirty="0" smtClean="0"/>
              <a:t>Complex issue</a:t>
            </a:r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r>
              <a:rPr lang="en-GB" sz="1800" dirty="0" smtClean="0"/>
              <a:t>Clearly a lack of financial support could be an obvious barrier to </a:t>
            </a:r>
            <a:r>
              <a:rPr lang="en-GB" sz="1800" b="1" dirty="0" smtClean="0"/>
              <a:t>participation</a:t>
            </a:r>
          </a:p>
          <a:p>
            <a:pPr marL="0" indent="0" algn="ctr">
              <a:buNone/>
            </a:pPr>
            <a:r>
              <a:rPr lang="en-GB" sz="1800" dirty="0" smtClean="0"/>
              <a:t>However</a:t>
            </a:r>
          </a:p>
          <a:p>
            <a:pPr marL="0" indent="0" algn="ctr">
              <a:buNone/>
            </a:pPr>
            <a:r>
              <a:rPr lang="en-GB" sz="1800" dirty="0" smtClean="0"/>
              <a:t>Whether or not it is more difficult for someone to </a:t>
            </a:r>
            <a:r>
              <a:rPr lang="en-GB" sz="1800" b="1" dirty="0" smtClean="0"/>
              <a:t>progress</a:t>
            </a:r>
            <a:r>
              <a:rPr lang="en-GB" sz="1800" dirty="0" smtClean="0"/>
              <a:t> is another matter</a:t>
            </a:r>
          </a:p>
          <a:p>
            <a:pPr marL="0" indent="0" algn="ctr">
              <a:buNone/>
            </a:pPr>
            <a:endParaRPr lang="en-GB" sz="1800" dirty="0"/>
          </a:p>
          <a:p>
            <a:r>
              <a:rPr lang="en-GB" sz="1800" dirty="0" smtClean="0"/>
              <a:t>Lack of disposable income and free time will be a huge barrier</a:t>
            </a:r>
          </a:p>
          <a:p>
            <a:endParaRPr lang="en-GB" sz="1800" dirty="0"/>
          </a:p>
          <a:p>
            <a:r>
              <a:rPr lang="en-GB" sz="1800" dirty="0" smtClean="0"/>
              <a:t>Certain sports are very focused on unearthing talent- Professional</a:t>
            </a:r>
          </a:p>
          <a:p>
            <a:pPr lvl="1"/>
            <a:r>
              <a:rPr lang="en-GB" sz="1600" dirty="0" smtClean="0"/>
              <a:t>Resources will be available </a:t>
            </a:r>
          </a:p>
          <a:p>
            <a:pPr lvl="1"/>
            <a:endParaRPr lang="en-GB" sz="1600" dirty="0"/>
          </a:p>
          <a:p>
            <a:r>
              <a:rPr lang="en-GB" sz="1800" dirty="0" smtClean="0"/>
              <a:t>Much more difficult for Amateur and Semi-professional sports</a:t>
            </a:r>
          </a:p>
          <a:p>
            <a:pPr lvl="1"/>
            <a:r>
              <a:rPr lang="en-GB" sz="1600" dirty="0" smtClean="0"/>
              <a:t>Lack the resources</a:t>
            </a:r>
          </a:p>
          <a:p>
            <a:pPr lvl="1"/>
            <a:r>
              <a:rPr lang="en-GB" sz="1600" dirty="0" smtClean="0"/>
              <a:t>More dependant upon lottery funding</a:t>
            </a:r>
          </a:p>
        </p:txBody>
      </p:sp>
      <p:pic>
        <p:nvPicPr>
          <p:cNvPr id="5122" name="Picture 2" descr="http://t3.gstatic.com/images?q=tbn:ANd9GcRcU2PK3BJyU9YGZb8ej3qzuUtFkqwsnbcf-VUT7Yg-d5HXSaSbpg:www.thisiswiltshire.co.uk/resources/images/2165663/%3Ftype%3DarticleLandsc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933056"/>
            <a:ext cx="154549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1.gstatic.com/images?q=tbn:ANd9GcQl8cAO-KvpMI7aVk1qFeE9wOcHH6yI8UTs7BsfGfQ09TPKCgF3Ug:www.independent.co.uk/incoming/article7945334.ece/ALTERNATES/w460/Pg-7s-hockey2-get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29199"/>
            <a:ext cx="1532156" cy="114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178557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Factors affecting Social Class progression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509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Financial support provided by Exchequer and Lottery funding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Other factors </a:t>
            </a:r>
          </a:p>
          <a:p>
            <a:r>
              <a:rPr lang="en-GB" sz="1800" dirty="0" smtClean="0"/>
              <a:t>Physical activities associated with specific social classes</a:t>
            </a:r>
          </a:p>
          <a:p>
            <a:pPr lvl="1"/>
            <a:r>
              <a:rPr lang="en-GB" sz="1600" dirty="0" smtClean="0"/>
              <a:t>Golf</a:t>
            </a:r>
          </a:p>
          <a:p>
            <a:pPr lvl="1"/>
            <a:r>
              <a:rPr lang="en-GB" sz="1600" dirty="0" smtClean="0"/>
              <a:t>Polo</a:t>
            </a:r>
          </a:p>
          <a:p>
            <a:pPr lvl="1"/>
            <a:r>
              <a:rPr lang="en-GB" sz="1600" dirty="0" smtClean="0"/>
              <a:t>Sailing</a:t>
            </a:r>
          </a:p>
          <a:p>
            <a:pPr lvl="1"/>
            <a:endParaRPr lang="en-GB" sz="1600" dirty="0"/>
          </a:p>
          <a:p>
            <a:r>
              <a:rPr lang="en-GB" sz="1800" dirty="0" smtClean="0"/>
              <a:t>Discrimination when competing in an activity outside their class norm</a:t>
            </a:r>
          </a:p>
          <a:p>
            <a:pPr lvl="1"/>
            <a:r>
              <a:rPr lang="en-GB" sz="1600" dirty="0" smtClean="0"/>
              <a:t>Could be prevented from participating</a:t>
            </a:r>
          </a:p>
          <a:p>
            <a:pPr lvl="1"/>
            <a:r>
              <a:rPr lang="en-GB" sz="1600" dirty="0" smtClean="0"/>
              <a:t>Membership applications</a:t>
            </a:r>
          </a:p>
          <a:p>
            <a:pPr lvl="1"/>
            <a:endParaRPr lang="en-GB" sz="1600" dirty="0"/>
          </a:p>
          <a:p>
            <a:r>
              <a:rPr lang="en-GB" sz="1800" dirty="0" smtClean="0"/>
              <a:t>Leisure time</a:t>
            </a:r>
          </a:p>
          <a:p>
            <a:pPr lvl="1"/>
            <a:r>
              <a:rPr lang="en-GB" sz="1600" dirty="0" smtClean="0"/>
              <a:t>Less</a:t>
            </a:r>
            <a:r>
              <a:rPr lang="en-GB" sz="1400" dirty="0" smtClean="0"/>
              <a:t> </a:t>
            </a:r>
            <a:r>
              <a:rPr lang="en-GB" sz="1600" dirty="0" smtClean="0"/>
              <a:t>available and therefore less likely to participate in the first place</a:t>
            </a:r>
          </a:p>
          <a:p>
            <a:pPr lvl="1"/>
            <a:endParaRPr lang="en-GB" sz="1600" dirty="0"/>
          </a:p>
          <a:p>
            <a:pPr marL="45720" indent="0" algn="ctr">
              <a:buNone/>
            </a:pPr>
            <a:r>
              <a:rPr lang="en-GB" sz="1600" dirty="0" smtClean="0"/>
              <a:t>Little research for a definitive answer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6146" name="Picture 2" descr="http://t1.gstatic.com/images?q=tbn:ANd9GcQIMfY4MYXW-5u9EkWrgDIplPp9YQAwsO1n3K9n9oWnVQgnby7HxA:www.bloomberg.com/image/iwhWw50acaX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60848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470887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Factors to be considered…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149552"/>
          </a:xfrm>
        </p:spPr>
        <p:txBody>
          <a:bodyPr>
            <a:normAutofit/>
          </a:bodyPr>
          <a:lstStyle/>
          <a:p>
            <a:r>
              <a:rPr lang="en-GB" sz="1800" dirty="0" smtClean="0"/>
              <a:t>Is there support from their family? Financial and emotional</a:t>
            </a:r>
          </a:p>
          <a:p>
            <a:endParaRPr lang="en-GB" sz="1800" dirty="0" smtClean="0"/>
          </a:p>
          <a:p>
            <a:r>
              <a:rPr lang="en-GB" sz="1800" dirty="0" smtClean="0"/>
              <a:t>Is there high status of sport within family or community?</a:t>
            </a:r>
          </a:p>
          <a:p>
            <a:endParaRPr lang="en-GB" sz="1800" dirty="0" smtClean="0"/>
          </a:p>
          <a:p>
            <a:r>
              <a:rPr lang="en-GB" sz="1800" dirty="0" smtClean="0"/>
              <a:t>Did they have positive experiences of sport at school?</a:t>
            </a:r>
          </a:p>
          <a:p>
            <a:endParaRPr lang="en-GB" sz="1800" dirty="0" smtClean="0"/>
          </a:p>
          <a:p>
            <a:r>
              <a:rPr lang="en-GB" sz="1800" dirty="0" smtClean="0"/>
              <a:t>How are Personal socio-economic status- Are financial resources available?</a:t>
            </a:r>
          </a:p>
          <a:p>
            <a:endParaRPr lang="en-GB" sz="1800" dirty="0" smtClean="0"/>
          </a:p>
          <a:p>
            <a:r>
              <a:rPr lang="en-GB" sz="1800" dirty="0" smtClean="0"/>
              <a:t>Does the country prioritise high level sport?</a:t>
            </a:r>
          </a:p>
          <a:p>
            <a:endParaRPr lang="en-GB" sz="1800" dirty="0" smtClean="0"/>
          </a:p>
          <a:p>
            <a:r>
              <a:rPr lang="en-GB" sz="1800" dirty="0" smtClean="0"/>
              <a:t>Is there an Infrastructure for elite performer development?- TIPs and LTAD</a:t>
            </a:r>
          </a:p>
          <a:p>
            <a:endParaRPr lang="en-GB" sz="1800" dirty="0" smtClean="0"/>
          </a:p>
          <a:p>
            <a:r>
              <a:rPr lang="en-GB" sz="1800" dirty="0" smtClean="0"/>
              <a:t>Is the positive media coverage of sport? Role models</a:t>
            </a:r>
          </a:p>
          <a:p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79935234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Sex or ‘gender’ 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b="1" dirty="0" smtClean="0"/>
              <a:t>Sex</a:t>
            </a:r>
            <a:r>
              <a:rPr lang="en-GB" sz="2000" dirty="0" smtClean="0"/>
              <a:t>- Biologically male or female</a:t>
            </a:r>
          </a:p>
          <a:p>
            <a:pPr marL="0" indent="0" algn="ctr">
              <a:buNone/>
            </a:pPr>
            <a:endParaRPr lang="en-GB" sz="2000" b="1" dirty="0" smtClean="0"/>
          </a:p>
          <a:p>
            <a:pPr marL="0" indent="0" algn="ctr">
              <a:buNone/>
            </a:pPr>
            <a:r>
              <a:rPr lang="en-GB" sz="2000" b="1" dirty="0" smtClean="0"/>
              <a:t>Gender</a:t>
            </a:r>
            <a:r>
              <a:rPr lang="en-GB" sz="2000" dirty="0" smtClean="0"/>
              <a:t>- Culturally determined roles of males and females in society</a:t>
            </a:r>
          </a:p>
          <a:p>
            <a:pPr marL="0" indent="0" algn="ctr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Women’s progression to elite is affected by </a:t>
            </a:r>
            <a:r>
              <a:rPr lang="en-GB" sz="2000" b="1" dirty="0" smtClean="0"/>
              <a:t>sexism.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Discriminated </a:t>
            </a:r>
            <a:r>
              <a:rPr lang="en-GB" sz="2000" dirty="0"/>
              <a:t>against due to stereotypical views on…</a:t>
            </a:r>
          </a:p>
          <a:p>
            <a:r>
              <a:rPr lang="en-GB" sz="2000" dirty="0"/>
              <a:t>Strengths and qualities of women</a:t>
            </a:r>
          </a:p>
          <a:p>
            <a:r>
              <a:rPr lang="en-GB" sz="2000" dirty="0"/>
              <a:t>Gender role that women a re expected to fulfil in society</a:t>
            </a:r>
          </a:p>
          <a:p>
            <a:pPr marL="0" indent="0" algn="ctr">
              <a:buNone/>
            </a:pPr>
            <a:endParaRPr lang="pt-BR" sz="2000" b="1" dirty="0" smtClean="0">
              <a:hlinkClick r:id="rId2"/>
            </a:endParaRPr>
          </a:p>
          <a:p>
            <a:pPr marL="0" indent="0" algn="ctr">
              <a:buNone/>
            </a:pPr>
            <a:r>
              <a:rPr lang="pt-BR" sz="2000" b="1" dirty="0" smtClean="0">
                <a:hlinkClick r:id="rId2"/>
              </a:rPr>
              <a:t>Do me a favour love</a:t>
            </a:r>
            <a:r>
              <a:rPr lang="pt-BR" sz="2000" b="1" dirty="0" smtClean="0"/>
              <a:t>	</a:t>
            </a:r>
            <a:r>
              <a:rPr lang="pt-BR" sz="2000" b="1" dirty="0"/>
              <a:t>		</a:t>
            </a:r>
            <a:r>
              <a:rPr lang="pt-BR" sz="2000" b="1" dirty="0" smtClean="0">
                <a:hlinkClick r:id="rId3"/>
              </a:rPr>
              <a:t>Smash it?</a:t>
            </a:r>
            <a:endParaRPr lang="pt-BR" sz="2000" b="1" dirty="0" smtClean="0"/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1026" name="Picture 2" descr="http://ts4.mm.bing.net/th?id=H.4668698997752159&amp;pid=1.7&amp;w=153&amp;h=155&amp;c=7&amp;rs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4573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368101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Evidence of gender 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 lnSpcReduction="10000"/>
          </a:bodyPr>
          <a:lstStyle/>
          <a:p>
            <a:r>
              <a:rPr lang="en-GB" sz="1800" dirty="0" smtClean="0"/>
              <a:t>Athens 2004- 31% of competitors were women</a:t>
            </a:r>
          </a:p>
          <a:p>
            <a:endParaRPr lang="en-GB" sz="1800" dirty="0" smtClean="0"/>
          </a:p>
          <a:p>
            <a:r>
              <a:rPr lang="en-GB" sz="1800" dirty="0" smtClean="0"/>
              <a:t>Beijing 2008- 55% of all events were for men</a:t>
            </a:r>
          </a:p>
          <a:p>
            <a:endParaRPr lang="en-GB" sz="1800" dirty="0" smtClean="0"/>
          </a:p>
          <a:p>
            <a:r>
              <a:rPr lang="en-GB" sz="1800" dirty="0" smtClean="0"/>
              <a:t>14% of members of IOC are women</a:t>
            </a:r>
          </a:p>
          <a:p>
            <a:endParaRPr lang="en-GB" sz="1800" dirty="0" smtClean="0"/>
          </a:p>
          <a:p>
            <a:r>
              <a:rPr lang="en-GB" sz="1800" dirty="0" smtClean="0"/>
              <a:t>Elite football for women in England is till only semi-pro</a:t>
            </a:r>
          </a:p>
          <a:p>
            <a:endParaRPr lang="en-GB" sz="1800" dirty="0"/>
          </a:p>
          <a:p>
            <a:r>
              <a:rPr lang="en-GB" sz="1800" dirty="0" smtClean="0"/>
              <a:t>Only in 2007 did Wimbledon give equal prize money to men and women</a:t>
            </a:r>
          </a:p>
          <a:p>
            <a:endParaRPr lang="en-GB" sz="1800" dirty="0"/>
          </a:p>
          <a:p>
            <a:r>
              <a:rPr lang="en-GB" sz="1800" dirty="0" smtClean="0"/>
              <a:t>Golf prize money</a:t>
            </a:r>
          </a:p>
          <a:p>
            <a:pPr lvl="1"/>
            <a:r>
              <a:rPr lang="en-GB" sz="1600" dirty="0" smtClean="0"/>
              <a:t>Men’s open won £740,000</a:t>
            </a:r>
          </a:p>
          <a:p>
            <a:pPr lvl="1"/>
            <a:r>
              <a:rPr lang="en-GB" sz="1600" dirty="0" smtClean="0"/>
              <a:t>Women’s open won £106,000</a:t>
            </a:r>
          </a:p>
          <a:p>
            <a:pPr>
              <a:buNone/>
            </a:pPr>
            <a:endParaRPr lang="en-GB" sz="1800" dirty="0"/>
          </a:p>
          <a:p>
            <a:r>
              <a:rPr lang="en-GB" sz="1800" dirty="0" smtClean="0"/>
              <a:t>Battling to be able to participate in certain sports</a:t>
            </a:r>
          </a:p>
          <a:p>
            <a:pPr lvl="1"/>
            <a:r>
              <a:rPr lang="en-GB" sz="1600" dirty="0" smtClean="0"/>
              <a:t>1973- Marathon	1992- Pole Vault 	1994- Triple jump	1996-Boxing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15572630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do fewer women reach the elite level?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40960" cy="6408712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Women’s elite sport has lower status than men’s.</a:t>
            </a:r>
          </a:p>
          <a:p>
            <a:pPr lvl="1"/>
            <a:r>
              <a:rPr lang="en-GB" sz="1800" dirty="0" smtClean="0"/>
              <a:t>Sport seen as male dominated</a:t>
            </a:r>
          </a:p>
          <a:p>
            <a:endParaRPr lang="en-GB" sz="2000" dirty="0" smtClean="0"/>
          </a:p>
          <a:p>
            <a:r>
              <a:rPr lang="en-GB" sz="2000" dirty="0" smtClean="0"/>
              <a:t>Huge investment of time means sacrificing social life</a:t>
            </a:r>
          </a:p>
          <a:p>
            <a:pPr lvl="1"/>
            <a:r>
              <a:rPr lang="en-GB" sz="1800" dirty="0" smtClean="0"/>
              <a:t>Less socially acceptable for young girls</a:t>
            </a:r>
          </a:p>
          <a:p>
            <a:endParaRPr lang="en-GB" sz="2000" dirty="0" smtClean="0"/>
          </a:p>
          <a:p>
            <a:r>
              <a:rPr lang="en-GB" sz="2000" dirty="0" smtClean="0"/>
              <a:t>Media portrayal</a:t>
            </a:r>
          </a:p>
          <a:p>
            <a:pPr lvl="1"/>
            <a:r>
              <a:rPr lang="en-GB" sz="1800" dirty="0" smtClean="0"/>
              <a:t>Often focuses on factors other than performance</a:t>
            </a:r>
          </a:p>
          <a:p>
            <a:endParaRPr lang="en-GB" sz="2000" dirty="0" smtClean="0"/>
          </a:p>
          <a:p>
            <a:r>
              <a:rPr lang="en-GB" sz="2000" dirty="0" smtClean="0"/>
              <a:t>Homo-negativism</a:t>
            </a:r>
          </a:p>
          <a:p>
            <a:pPr lvl="1"/>
            <a:r>
              <a:rPr lang="en-GB" sz="1800" dirty="0" smtClean="0"/>
              <a:t>Sexuality of physically developed women called into question</a:t>
            </a:r>
          </a:p>
          <a:p>
            <a:endParaRPr lang="en-GB" sz="2000" dirty="0" smtClean="0"/>
          </a:p>
          <a:p>
            <a:r>
              <a:rPr lang="en-GB" sz="2000" dirty="0" smtClean="0"/>
              <a:t>Double barrier </a:t>
            </a:r>
          </a:p>
          <a:p>
            <a:endParaRPr lang="en-GB" sz="2000" dirty="0" smtClean="0"/>
          </a:p>
          <a:p>
            <a:r>
              <a:rPr lang="en-GB" sz="2000" dirty="0" smtClean="0"/>
              <a:t>Lack of media coverage</a:t>
            </a:r>
          </a:p>
          <a:p>
            <a:pPr lvl="1"/>
            <a:r>
              <a:rPr lang="en-GB" sz="1600" dirty="0" smtClean="0"/>
              <a:t>Less sponsorship and therefore fewer role models</a:t>
            </a:r>
          </a:p>
          <a:p>
            <a:pPr lvl="1"/>
            <a:endParaRPr lang="en-GB" sz="1600" dirty="0" smtClean="0"/>
          </a:p>
          <a:p>
            <a:r>
              <a:rPr lang="en-GB" sz="1800" dirty="0" smtClean="0"/>
              <a:t>Organisers find generating sponsorship more difficult</a:t>
            </a:r>
          </a:p>
          <a:p>
            <a:pPr lvl="1"/>
            <a:r>
              <a:rPr lang="en-GB" sz="1600" dirty="0" smtClean="0"/>
              <a:t>Therefore prize money will be lower</a:t>
            </a:r>
            <a:endParaRPr lang="en-GB" sz="1800" dirty="0" smtClean="0"/>
          </a:p>
          <a:p>
            <a:endParaRPr lang="en-GB" sz="1800" dirty="0" smtClean="0"/>
          </a:p>
          <a:p>
            <a:endParaRPr lang="en-GB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6660232" y="1412777"/>
            <a:ext cx="2376264" cy="3886690"/>
            <a:chOff x="6660232" y="1412777"/>
            <a:chExt cx="2376264" cy="3886690"/>
          </a:xfrm>
        </p:grpSpPr>
        <p:sp>
          <p:nvSpPr>
            <p:cNvPr id="4" name="Rectangle 3"/>
            <p:cNvSpPr/>
            <p:nvPr/>
          </p:nvSpPr>
          <p:spPr>
            <a:xfrm>
              <a:off x="6660232" y="1412777"/>
              <a:ext cx="2376264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i="1" dirty="0" smtClean="0"/>
                <a:t>“Women footballers should wear tighter shorts and low cut shirts to create a more female aesthetic and encourage more male fans"</a:t>
              </a:r>
              <a:endParaRPr lang="en-GB" i="1" dirty="0"/>
            </a:p>
          </p:txBody>
        </p:sp>
        <p:pic>
          <p:nvPicPr>
            <p:cNvPr id="1026" name="Picture 2" descr="http://upload.wikimedia.org/wikipedia/commons/thumb/e/e3/Sepp_Blatter_%282009%29.jpg/200px-Sepp_Blatter_%282009%29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76256" y="3212976"/>
              <a:ext cx="1905000" cy="1390651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6660232" y="4653136"/>
              <a:ext cx="23762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 err="1" smtClean="0"/>
                <a:t>Sepp</a:t>
              </a:r>
              <a:r>
                <a:rPr lang="en-GB" dirty="0" smtClean="0"/>
                <a:t> </a:t>
              </a:r>
              <a:r>
                <a:rPr lang="en-GB" dirty="0" err="1" smtClean="0"/>
                <a:t>Blatter</a:t>
              </a:r>
              <a:endParaRPr lang="en-GB" dirty="0" smtClean="0"/>
            </a:p>
            <a:p>
              <a:pPr algn="ctr"/>
              <a:r>
                <a:rPr lang="en-GB" dirty="0" smtClean="0"/>
                <a:t>FIFA President (2004)</a:t>
              </a:r>
              <a:endParaRPr lang="en-GB" dirty="0"/>
            </a:p>
          </p:txBody>
        </p:sp>
      </p:grpSp>
      <p:sp>
        <p:nvSpPr>
          <p:cNvPr id="1028" name="AutoShape 4" descr="data:image/jpeg;base64,/9j/4AAQSkZJRgABAQAAAQABAAD/2wCEAAkGBhQSERUUEhQVFRQUFRUVFhUUFxQVFBcVFxcXFxUVFRQXHCYeFxkjGhQVHy8gIycpLCwsFR4xNTAqNSYrLCkBCQoKDgwOFw8PFykcHBwpKSkpKSkpKSwpLCkpKSkpKSkpKSkpLCkpKSkpKSkpKSkpKSkpKSwpKSkpKSkpLCwsLP/AABEIAMIBAwMBIgACEQEDEQH/xAAcAAABBQEBAQAAAAAAAAAAAAAGAAIEBQcDAQj/xABIEAACAQIEAwUEBgYHBgcAAAABAgMAEQQFEiEGMUEHEyJRcTJhgZEUI6GxwdFCUmKC4fAVJDNyc5KzFyU0NcLxFkNTdKOytP/EABoBAAMBAQEBAAAAAAAAAAAAAAABAgMEBQb/xAAtEQEBAAICAAMGBAcAAAAAAAAAAQIRITEDEkEEBVFxscEyM2GBEyJCUpGh8P/aAAwDAQACEQMRAD8AC0Q/yBT1gqXHXpWtU7RGS1MKmpGIawpkTXoJHKnzrhKbC5Ow61YSJVRmj7hR13NKqnKDMTKd/ZB2H3EmmjL16lR8h9+/2V2Vem4Hu5n8quMnw8gIKIB8E1H1Zrk1Gml4VicOFh4R02JAsfjYWqvxeWmNirLZhzBFaMY8bMjI0UYXobAEftLp5H3i1VeMyN5Z9GkGQC7seRsOQA9Ptp2ImXxBkUSsOQuOewr3uqmY7LzDJzuL2PmPcRTWjpRoid1XhiqTppFaNBFMdN7upRWvNFARTHTHSibJuCcZi11YfDyOnLX4UQkbEB3IDfC9e51wBjsKhknw0ixr7TjS6qPNihOke87UDYYw61JK1cZZwTjZYRPFhpXhIYiRdJBCkhiBqubFT06VPXs5zEx94MHNptfkoa3+GTq+Fr+6gbC+mvNNap2admGGzDCvLiGmV0neOyMFFlVDuCpIN2NBeK4LxkcRnbDSCALr73wFNHRrhr2sR0oLYe004VdYHg7GYiLvYMNLJHdhrULpupIbmRyII+FUwqaqFSpUqkyq94F/5jhf8Q/6b1RVe8Df8xw3+If/AKPThXpuE2KVASx5C5sCTb0A/wC9eLi0KB9Q0FdYboVA1Ej0G9U+MhZm03LATNI/dFtZAs0aNtpVgyxKN7WUnbcHlDk5WEfSZFVVUAlTojVREYyouAF3ZjcXvbnvYUyWWBzlZdGkEFgSQb+EW1bm1r7rcdL26Vh/En/GYn/3E/8AqNWk4vtEwED/AFavM12OqNRpuxBbS8jDYkA2XasuzTFiWeWUAgSSyOAbXAdiwBt13pVeMRK8p9qVJQ2Rac1PVK8kXa9dDmU2aYixr3K59VVecTeKuuRTeK1Rvlpr+UQSLtQxiMRqkYjkNh8P43NEmaS6ImPu29TsKDoFJNh1oyowTMPD3jdbX+dHnDeXAWutCmWqIzvp/eNvwo1yDiKFmC7qffYrf3MKeMLKjTLI7bW6VyzbL11d4iDUvwJ/OvIs5iiGp2Cg9TUmTM4pYyYyxHnpbT87VtxpDJeLO7mJZBpdNnXndT1+BqhZav8AiDAv9NtGPFLyHK4PMb7dPsqrfDHyrD1aTpB000rU36NXN8PQraIBThH8uvnbrb32rssFdzDtQNt94rWabKl/oduYj0dyyqxgAsVibYK3La4OxHOuHZjBjY8JKczZguq6fSGDOsQXxmRiTZb32Y9D0rEsvzvEYa/cTyxA8wjlVPvK8r++1dZ82x2OIhaXEYgte0Wpm1aQWPgFg1gCeXSp0TbuEsakeTyS4a2hPp0kO3h0rNO0e3lYD4UN9ifF2KxcmJTEzNKFSKRddrqzFw1iANthtWdRw5pEUwS/SozKHCYcsUDqdReyk2sfFf41CxGDzDKmF++wjTLtpYAuqEfqE8i3XzpHp9C8HqBLmAG39fc/EwwE/aTQb2QZ+uLwuIy6ex7sOFB5th5Sysv7rEj0ZayaDjHHIXKYudTI2tyHI1PYDU3mbKB8BRN2f8a5fl6rJLhZ3xg70GZGGkq7EhdLSgcrD2elA0N+0HMRlOTQ4KIjvZYxACNjpAviJfUkkeslYSKv+NuLXzLFmdxoUAJFHe+hBva/Ukkkn326CqPTSqsZo2lV3lnB2MxEfewYeSSO7DWoW119obnpVPakZtqsMgzMYbExTFSwjbUVBAJ8LLsTt+lUK1K1AaBmHa85FoMOFP60ra7eiLYfbQVm2dzYptU8jOegOyL/AHUGwpuX5ZLiJBHBG0shBIRBdiBzNvdU7/wdje9MX0WbvQneGPT4tBOkPa/K4tQXEUtK1Ssdl0kLmOZGjkW10cWYXFxce8EGo9qDNtXtPC0qAO1Wmzrsa6qKU42rocoCzM+M10yVrSCmZp/aGvMsP1grH1dHoIuIf7Ef3h+NUWXR7gkbefSiDiBb4ceo/Gh/CSnUF2I+3leqy7Tj0L8NwiZgJIwrdCpvbl/Gu+I4Y7kwlV0MDpYaixa52JJta3K1e8LZsY2tfnU3GZ4r4lSx8KMP5+yr1O2e70KuIeGO+hULcFNJIGxYW3F6psm4IkUKUlljcE6ifZK9F0XNz+1Rjhc3SS5iYMF0h7dLivcZjwik1pcZ2QRz3JVbEwbagvhb9+4BIHvoSxmFCsy+RI+W1GKcTRoZC6M0t7rsNO4so1XuOt9utCM8hJJPMkk+p3NRdBDMArk0AqU1MtSNAeKubipkq1HkFJUcWTajLsdOHGYqJVczEH6OVvoUiOXvde/VOWxoTZamcLZ79CxkWI0d4I9V1vYkOjIbHoRqpG2Lip8P/S+XAq/0rUdDb933GmXWDvbVqt0qJ2qYvLYpMM+YQyTtpkEcSezpumt3GpQd9IAJ89qGs67VsJNPhp/okgmw8obWTHq7vS4dFN+pYHfyoY7TOOI8zkgaOJ4+6SRTrKknWUItpJ5aT86hUgy427PsBJlhxuCj7kiJJk0lgro1jpdCSAbNzFiCOoqxy/sgweEwuubDvjsRYXUOEBY81RWdUCi/NiTtf3UJT9qkLZP9A7mXvPoqwd5dNGoKF1c722v510wPbHFNhfouaYVsQpUKzxsLuByZlJXS+wOpW57i1IciqPsvwWLhbVgpMvlBsCJUfpswCyMjL5ggH76xLNctbDzywvbXFI0bEciVNrj3EWPxo2n4vyeOIphcpDsbkNiiGsT5sWdyPcCPhQC7XJNgLkmyiyi5vZVHIDoKKcb/ANidv6J35d9iL/5vyof4VyvIcdI2Ghw8veBWZZJXlVpFWwZ0YPsdwdwNulVXZ72pw5fg+4khldu8kfVH3emzkWHiYG9Ssn7T8rwzPNDl0kWIkB1aDHp3NyFYv4VJ8lHLlQWqjw9m2HhzSXDzjFTxLHHLCkKFmZZCw+ukSwQKUYfo6tj7iVYbgLAvKIzlE0cZ27551HoSi4gvufdf3UMZD21FMVPLiYC0c5TSIiC0QQFVXxkBxuSdxuT50z/x/lUeM+lxYHEPMzljJLL7Go+NoozIyhtzYbWvtagciHL+C4cvzzC/Rywjnw+KOhyW0MgUGzHcg6hsb2sd6I0H++39+XL9mJP50BZn2t4aXHYTEiGcLh1xKsp7rU3fIqjTZ7bFd707/a9h/wCkfpXcz6Pov0fT9Vr1d73mr27abbc71U0WqGe1xf8Ae0/92E//ABLQdV/xxxCmOxr4iNXRXWNQr6dXgXSb6SRVDUtI9pU4UqRD1RTXXanqKUo2rocwBzUfWGuWB9setds1H1hrlgh4xWN7dE6HK4YPHYjYi1BeKi7mYgG+lh+dj796OsF7FAGIvqJPMsb/ADq82eHYlwlrBhyIBFSsmnPfDVEj73KtIEB+JFr1S5RIVFjyO4HuPlRPlOEhZh3l7etr/LlTnJXgaYTOmSHT3AsoH9nJHINPK5tY3HxpuYShlJ6Wv+dcY8HFGtoiRfkoNyakx5d9Wb8yCLeQIq0gaeTUxPmfl5VxarDHZW8R3B09G6fwqGY6kOBFK1ddFLu6AhyioslTZkqG6b2PX+elTVQX5d2WYuWISN3UKsAR3rENY8rgA6b+/eoHEPZrisIolkVJIdS6niYtpBIF2UgELvzF/hWoQxYqTBqrpgsxjsllBMetRyYlwyFht0Xryqv4yybCw5cXcNhZQg7uCPESae8v4YRGG0OpOx8NgLna1TtSPxz2UxPh0XL8NGkxmTU2plAj0vq1Ek7X08gTQBxB2Q47CwtMe6lRAWfumYuqjctpZRqAG5tv7q0ntsxrJlyCNyuvERq2kkXXRI2kkdLqu1O7M8S0mSfWMWI+lKCxJOkM4UXO9gKD2yXhrs1xuOTvIY1WI30yStoVrbHQACzD32t76m5j2K5jEhdBFOBc2hclyBz0qwGr0Bv7q0nCYhM1yIYfBSrHKcPFGU1FSjIF1RsB4grBSLjmGvUfsw4VnyiLEyY+aKON9JCd5dF0atUhYgAEggWHlv0qT2zLh3s1xmNgM0IiCKzoRI7I4ZPaBXQbVW8NcLT4+UxYfRrVC51sUGkEA72O9yK3Xs74mw+L+mCFgL4qWQIdmMbhLShedmIY+p3qm7OezyTLsbI888J1RukSIza3XUrF2VgNIACiwvuefmDar7OuzSEvi4MwhSSaB4fZdyoWSPWLFdN+Y6dKEcL2dYjGYvFJhI1WGHETRh5GKxqFkYKimxLEKByBttci9bNw4f8Aemab8zgv/wA9ROFMyjxEONwsMndYhMRjkNvbUySyFJlHNh4gb+akUFsLcF9jpjmmGYwxypoTumSRtOq7awQNLA208xas340y1IMwxUUa6Y45SqLubLpUgXO/Wtp7NeEcTgGnGKxKyFwpWNZHktYm8p7wAgtcDl03NZH2lf8ANcZ/ij/TSiqlDNqVq9pUGbalanUqQOUUq9FKmB+qV7Mu1d0jpSptXQ5mdZulpDXHAL4xUzPEtJUfLvbFYXt0TodYEeEXoGzNg0rleRYkeXrRauaR90wVrmxXYHmRbnQtisFpF7g79OV6vLpnh2kQzBnFuSqi/wCUAX+dX+W4Bm5cr0O5bFWj8HYXXGR1B+NGIyW2UZaEXe1/tq+hiuKpSSp3+VW+ExG1bRDlicKOtTsl4dgMWp4kYuSbsoJCrtt5b3ri63O/yojEOiK36sdvjbepy7VGbzYNe8Zwqi5JACgKB0AUbAAbU7LsAGa7AbmrebL7XpmEgKmlonLMuGo5F3Av5jY/OgjNuFJIySviHpv/ABrTTLXGaINTuOxKx8hl5Er6Ej7qWV5LLjMQkMZBkfVpMjG3hUsbtueSmjXiHhkNdo9m8uh/jVd2bpbNYL9O9/0ZKzqoGeKuGJsBIsWIK6nTWNLFha5XqBvcGqFmPQm3uO1bz2icZwYDExa8Gk7tFcyPpDBAxHdx6lN2uSbbcx50zjrs7w2IfDSIggaSeOOTQAmuNgzEFRsJBpsG9/Wp2qVgUhtvex6EGx+B51weUt7TFrctTFvlc1vHHGbYfJVgiwuAgYyBzqkHRdIIL2LO5LA3J6UzPOGMHmWUDHph0w03cmYFAE9i90ewAdDpNiRyIIqVbYfBJvsd/MGx+Y3FdWm3uW8XmT4repN62ntqyaCLLo3ihijb6RECyRoh0mOTYso5Xt9lO4FyWF+H2keCJpDFi2DtGhfYy6SGIv0FqBtif0jf2t/U3++vFm3uDv5g7jz3G9b7mWDwOHySPETYOGULBhWKhEUu7d2F1OBexYgm97i9weVP4SjwWc4By+Cihs7QsEVLqwVSHjkVQQbMLeRFGhtgDTG9yTfqSTf4nnTe9B63Pretx4X4UwuXZW2OkhXEzCFp2ZgrbWuqR3BCAC1yBfmfIAfwnabBjEkjxeUiawBAwqByqna7EgMnuYH5WoG2XFqQkB5EfOty7O+CMGmEOMeEM7mZ0GLsTDGjOqI11IVtK3ZtN9z5UsHneAnDpmByXQR4Po8upvRtcake5lPTlRotsO1UtVWfE2WxRYqVMI/f4cEGORD3g0lQ2kuuxKkkE+4VUXpKdddKuV6VAaxGldJI9jXVFp7rXQ5mb5/h7y268/tqIcvsN6vM2j/rLe4LXLHILWqNctZeIjZXgjIojU2LSHf3BRXU4BmGgg3Ugf5dQv8AaKWU371AvMMDt51pWO4fB0Txi6OBqt+i/I6vK5pyFaEsuyAWF6M8jwIi3HUb0wYDapmENhaqnCUTFxsz1Z4fYb0yVQN7V0y/BmZ7A2Ubs3kOgHvNMaWeVQazrb2FPzYcgKuQS6P6bflTcPhxYADSi7KPx/jU5NvSlbpQfMNcGgFXGYYW3iHLqPI+dU+LmC86uXcTYhYk2qIMUPOqDi3ilUBUWLdB+dD2W8Vm/iqLeQ0Ey3qlaFsPikxcKKzpq8BJVW1Iy8wNjZqZhM3D9aso5QaV5G1bje16YSDvcFA2jdQ5bUrfrK5U26ch050L8WdomKxrxkkQrC4kjWInaQey5Y7sw3tsBudqL8zyWOVSGF/I9R6GgDPMgeA+adG/A+RqNLlEj9sLyRhMZgsLitO932F/1tDI4B9LVTcW9quJxsJw4SPDwEAMkWosyjkhc2suw2AFDMi1DYVNVI0XAduWIWART4aHEWAUs7FdQHIumllJ8zt6U2TtwxDQSQthoLOroCpdAiMpUKqWPIHz391ZvalU7PUGuc9qUuIy8YFoI1QJCneB3LWhKEHSRbfQOvWvOCe1CXLYHhjgjkDyGTU7OpBKqtrAbjwfbQXSo2ehvwp2tYnBRmEpHPDdiqSFgU1Ekqri/guTsQeflVgvbO0KMuDwGFwpfmyb79CUVEDEX2vWcGpuHfDBBrSYvvcq6hb32sLXAI5/ZRsagk4Z7VcZgzJcrOsjtI6zXvrb2mV13W/lYjyAqz/2yNGrfRcvweHd/adRe533KqqauZ5k86DEkwt2uk2k93p8S6xbVru3KxuNrdKbPLhivhjkDcr6h7OoHf8AaIuL+lPY1BTw72tYnCxTIY0maaV5WkdmVtToiEaUFrAILWt5UDKLADyFqsHbDaTZJdVjY6gADvY2uftP8a8Uhp7elSpUg2ZKc9OQV7IK6nOA81f+syeq/cKgyyXO9dc1m/rMnqPuqPFHra3xrNcFnBkaPLpSOxYkg89IrXMFgjEtgAQfaFrhvUUCdnmCRd1FyvhJ53a92922w299aZAK0k4JU4nJVfeM6Sf0G5fumqyTL2Q2ZSCPd+NFkuGBG3OookYG1+vI2P30TnoUNx4BpDYbKPaY+yB+J91XeFiVVCKLIPmzdSfOm5jPtfoOnT5V5FLyHkPtO5qpCWkTV2U1Ew8tS1aoyio9PpQRxdg5I/Y9ltlJvt5g+8Ubk1GxuEWWNkbkevkehFSKw3OcsCEG1yQQb7335mh7EYDfwbe48vnRnxXAUlMbc1vf8CPUUOMN6RThXYfMpIT4gfjy+BosyriNW61SSC45be/lVXPhmQ6o+Xl+VG9HrbTocyBFe4uJXFiLg9D91Z7l3EZBs1E+X56GIF6e9p6UHEHDJju0YJXqvUenmKE3FbLNHqW9Z5xVkwRg6iwYkEe+1wR671OUXjfQM6a8K11Irwis2jlppaa6WpWoDnppaa6WpaaA5aa9010tStQHPTS010tStQHPTSrpppUBs8YryVK9iNeYh7Ix8ga6XOyvMX+vc/tGnQaifCL23PTYVCxUl3Y+ZJ+2p+ENomPnt8P5+6sfVrrhrnZ9AFgh/aXUfViSa0KOsy4Qx1sPCw6IAfhcGjzBZiGAracxHquFqPiYt7/zekk9eyyC3r99TJZTUOZN06EgfbUaOfxH1NTMXhi3ut5/lVRjIWVyRuOYI/KtLwkQYaWp8T0JQ4yQW2/CrPC42Q7aD8KNymvu8rxW51Fghc+1t7utTCm1RdGy3tN/4lf8MfHxNzoHbnR12oC2IT3x/wDU1Ap51N7J69RZlqa42qJKKVEVuJwwb3N5/nVnwtGdW/n91Q5BV5wxBy+dEnJ28DiNfBQXxm1ov3vwNG1vBWe8d4ndE95Y/cPvNPLop2Eia8vTSaVYtj70qbelegHXpXpt6V6AdSvTb0r0A69K9NvSvQDr0qbelTDZ0baoucT6YJD+ya6IarOKJbYV/gK3c7MnO9Wyx/Vhep/71UILmreCUCWMHkCKyjeiXgnOtIMLnkdS/iPn99HGEzXT1rK8fF3axyod7tcj4W/Girh/F98ASTVy+jK/Fo2Fzq+w3NWiSkigtc5gwwsWDP0Rdz+8eQ+NQpuMZZTbVoT9VNj8W5/K1a+YmgnERqfEw38yL/LnTDmMV9lJ9B+dCWCxgtt1+/zPnXN8aQ1TsDdMxTon3fhXQ5p5KBQ1gsRqtVgq7VUko3Vi2anpaomJzNwPaIqOzWqPM96NQbB3G0zSMjMSbXUX8ufOhHrR3xNgtUTEDcbj8aBgN6ypujJtUWVanEbVElFFKIEw50V8OYewFDQjuwHmRWg5Bl/KiHVhiTpjuax7iTHd7OzdAbD0FaXxvmfdxEDmdhWRSnepzvovCGV7Tb0r1m0OpV5elQHtKvKVAe0q8pUB7SrylQHtKvL0qA2FWqp4tf8Aqreoqwjeqzi1/wCqt6iui9OaM8wo8Q9a64qXx38jSwsf6R6kAfPevc0w5SZ1PMOR9tY+jo9U/EYm8BXyIYfHY1xw2ZyRqFViFYXNtid+RNeyr9SfQVHiXVEPNSbfl8qdTFrh8YbVOwuL350O4eWp8GIqpU2DzK8eLWrvmOJsL0KZfj7HnV1PPrSqZ1aZXnNFOEzAEVl+Fn0tRTl+NuNjTl0BTJNemxC9cMGdQqeiW6Vc5CFikHI8/Ln9lCOa8JMG1Rld/wBC/iufKieTLJj4WxLd3qJCqqq+99i/x8qrsTw0iEMkkiyfolm7y/qp+/apvyMKYnAumzoy28xt8+VV8orT40PdqsrDcWblufIA1S5xwlG28fg93MUrCCOTYDXJfov31ouWxhVuOgqhynJGj2vf86vsXKIYGY7WUn7KePxNmvG+Ya5io5L99BUp3q4zDEl2Zj1JNUcrb1hk1wjzVXt6YDXtS0OvXuqmUr0Efelem3pXoB16V6bekN9hQDr0r1KTJZiLiNre+y/YTUKncbO4nHPHLflsuvgfelTKVJbWom3qv4q/4V/hUpGqNxLvhn9BW9csZysp5dBUqbFGQrq5gBSfOx2J99QFNSYTY3Pw9axjpSsVKNJF+gHqdiabljeE+tQpZr1Ly4+E+tOXkrOHTExaTccjz9x/jSSWrCFAwKnqPl5GqsjSxU8wbVXSZysIMRvV3g8aTtQ3EauctW9VEZRYCO53orybDCwoVx66AG1LY+ZsT6VeZBmAIApoGmGSwqYGqvw0u1Sg9bQPZ5Qqlm2AFyfSqtMUxudPjf2b8kXzby/OuuatIyAQ6dQdTZxdSBvY1yxAfSesjgtIw2Cr1IB+QFTQroMIit3sjO4Qn6x28JPI6UGwHQdascvx7TajoKIpIs4IO3M2PKogcWX0tHtso/8AUPl5C9eS5Y+KGiJisXK/Mv5szHkl7+tSaWuMS5sw2NudCnHfEYKdyhvq9sjoPL40M5plphkdDqVkYggEgetvtqqxBqLaqRGnfaquQ71PmO1Vz86zya4vRTqZelrqFH0qaDSvQDq6YeAuwVebbC+w5X5/CuV6m5Mfr4/734GrwnmykvrWfi5XHDLKdyW/6WGF4WYn6xgB5L4j8yAB9tXmCy+OL2F36sd2PxP4V7jHkiLB4JgUYqfAx3Cd509331H/AKRO9o5Odht+1p8X6gv58xXsYYeBh0+V8fP23x+Mt6+E4n/fNOkY2PxoAo9iikZXbupFVBcsw0i1ytxfmLjn+RoBrk9t8t8tx/V6Pufw8sP4kymuvu9pUqVee91qSvXDORqgcfs16r15ijdGHmDXS5WY33qXCvhNR5Us5HvqwVLLWEjp2rmNWGC9kfGq2Q71aRbWHkBTx7FWWDO9cM4w9iHHXY+vSuuBO9SsUgZSvn/INWy3qqJJLVaYDF2qmB536GxrtDLUyrs20HLY4Z4jHMoPUHkwPmDXuByvuW8LErfb0oYy3MCKKMDjQ1q0jG8CrAzcqtUa9D2BxAG1XMctXKHZqiT5P3kokLuPCFKA2VgCSNXnzqwwsDOfCPU/oj41c4TBKnPxH7B6Dr8aY0oF4ReZyWlZIGC6kAAJ08gG5gUSxYVI0CoulQLbV2DbVwaa9KdqAXaRkQkTv0XxJs9v0k/W9R93pWTYkV9G4jDggg7gggjzB5isJ4xyX6LiGj/R9pD5oeXxFiPhUZzQgZmNVztvU/EtVcd6xybQ6ltXlq8tUmeK9rwCvaAVTsje2IiI5h7g+8AkfbUCpuS/28f97/pNaeF+PH5xj7R+Vn8r9GgDN5h/5r7ftH0pDOJhylk8/aPPz9ah2pWr6HyY/B8L/Fz/ALr/AJSMRmUjKQ0jkFSCCSQRvt6bn51m4NH7DY+hrP8ApXm+3yTy6/X7PofcuVynibu+vu9vSrmZKVeY98fxTNbmfmac8zb7n5mlSrZygTGH61vWu7OdPM0qVRHR6IIPiHrU1XN+ZpUqUCwwLnzNTTIdtzzPWlSq2d7UmNP1jfz0Fc1Y0qVQ0TcPIdtz86IsFKfM/M0qVWzyX2Dnb9Y/M1f4eZvD4juy9T515SoRBnNKQLAkADkCQKdDO1vaPzNKlU28Lh7Yhv1m+ZpTTt+sfma8pVGwhviX38TfM1mHa7KS2HJJJ0ydT5p+ZpUqrYnbNJXNuZqKDSpUmseMa8iO9e0qRpApUqVAKpuTf28f978DSpVp4X48fnPqx9o/Kz+V+gyvSJr2lX0r4M1jsfSgA8vhSpV5XvD+n9/s+j9ydeJ+33ca8pUq8x7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eg;base64,/9j/4AAQSkZJRgABAQAAAQABAAD/2wCEAAkGBhQSERUUEhQVFRQUFRUVFhUUFxQVFBcVFxcXFxUVFRQXHCYeFxkjGhQVHy8gIycpLCwsFR4xNTAqNSYrLCkBCQoKDgwOFw8PFykcHBwpKSkpKSkpKSwpLCkpKSkpKSkpKSkpLCkpKSkpKSkpKSkpKSkpKSwpKSkpKSkpLCwsLP/AABEIAMIBAwMBIgACEQEDEQH/xAAcAAABBQEBAQAAAAAAAAAAAAAGAAIEBQcDAQj/xABIEAACAQIEAwUEBgYHBgcAAAABAgMAEQQFEiEGMUEHEyJRcTJhgZEUI6GxwdFCUmKC4fAVJDNyc5KzFyU0NcLxFkNTdKOytP/EABoBAAMBAQEBAAAAAAAAAAAAAAABAgMEBQb/xAAtEQEBAAICAAMGBAcAAAAAAAAAAQIRITEDEkEEBVFxscEyM2GBEyJCUpGh8P/aAAwDAQACEQMRAD8AC0Q/yBT1gqXHXpWtU7RGS1MKmpGIawpkTXoJHKnzrhKbC5Ow61YSJVRmj7hR13NKqnKDMTKd/ZB2H3EmmjL16lR8h9+/2V2Vem4Hu5n8quMnw8gIKIB8E1H1Zrk1Gml4VicOFh4R02JAsfjYWqvxeWmNirLZhzBFaMY8bMjI0UYXobAEftLp5H3i1VeMyN5Z9GkGQC7seRsOQA9Ptp2ImXxBkUSsOQuOewr3uqmY7LzDJzuL2PmPcRTWjpRoid1XhiqTppFaNBFMdN7upRWvNFARTHTHSibJuCcZi11YfDyOnLX4UQkbEB3IDfC9e51wBjsKhknw0ixr7TjS6qPNihOke87UDYYw61JK1cZZwTjZYRPFhpXhIYiRdJBCkhiBqubFT06VPXs5zEx94MHNptfkoa3+GTq+Fr+6gbC+mvNNap2admGGzDCvLiGmV0neOyMFFlVDuCpIN2NBeK4LxkcRnbDSCALr73wFNHRrhr2sR0oLYe004VdYHg7GYiLvYMNLJHdhrULpupIbmRyII+FUwqaqFSpUqkyq94F/5jhf8Q/6b1RVe8Df8xw3+If/AKPThXpuE2KVASx5C5sCTb0A/wC9eLi0KB9Q0FdYboVA1Ej0G9U+MhZm03LATNI/dFtZAs0aNtpVgyxKN7WUnbcHlDk5WEfSZFVVUAlTojVREYyouAF3ZjcXvbnvYUyWWBzlZdGkEFgSQb+EW1bm1r7rcdL26Vh/En/GYn/3E/8AqNWk4vtEwED/AFavM12OqNRpuxBbS8jDYkA2XasuzTFiWeWUAgSSyOAbXAdiwBt13pVeMRK8p9qVJQ2Rac1PVK8kXa9dDmU2aYixr3K59VVecTeKuuRTeK1Rvlpr+UQSLtQxiMRqkYjkNh8P43NEmaS6ImPu29TsKDoFJNh1oyowTMPD3jdbX+dHnDeXAWutCmWqIzvp/eNvwo1yDiKFmC7qffYrf3MKeMLKjTLI7bW6VyzbL11d4iDUvwJ/OvIs5iiGp2Cg9TUmTM4pYyYyxHnpbT87VtxpDJeLO7mJZBpdNnXndT1+BqhZav8AiDAv9NtGPFLyHK4PMb7dPsqrfDHyrD1aTpB000rU36NXN8PQraIBThH8uvnbrb32rssFdzDtQNt94rWabKl/oduYj0dyyqxgAsVibYK3La4OxHOuHZjBjY8JKczZguq6fSGDOsQXxmRiTZb32Y9D0rEsvzvEYa/cTyxA8wjlVPvK8r++1dZ82x2OIhaXEYgte0Wpm1aQWPgFg1gCeXSp0TbuEsakeTyS4a2hPp0kO3h0rNO0e3lYD4UN9ifF2KxcmJTEzNKFSKRddrqzFw1iANthtWdRw5pEUwS/SozKHCYcsUDqdReyk2sfFf41CxGDzDKmF++wjTLtpYAuqEfqE8i3XzpHp9C8HqBLmAG39fc/EwwE/aTQb2QZ+uLwuIy6ex7sOFB5th5Sysv7rEj0ZayaDjHHIXKYudTI2tyHI1PYDU3mbKB8BRN2f8a5fl6rJLhZ3xg70GZGGkq7EhdLSgcrD2elA0N+0HMRlOTQ4KIjvZYxACNjpAviJfUkkeslYSKv+NuLXzLFmdxoUAJFHe+hBva/Ukkkn326CqPTSqsZo2lV3lnB2MxEfewYeSSO7DWoW119obnpVPakZtqsMgzMYbExTFSwjbUVBAJ8LLsTt+lUK1K1AaBmHa85FoMOFP60ra7eiLYfbQVm2dzYptU8jOegOyL/AHUGwpuX5ZLiJBHBG0shBIRBdiBzNvdU7/wdje9MX0WbvQneGPT4tBOkPa/K4tQXEUtK1Ssdl0kLmOZGjkW10cWYXFxce8EGo9qDNtXtPC0qAO1Wmzrsa6qKU42rocoCzM+M10yVrSCmZp/aGvMsP1grH1dHoIuIf7Ef3h+NUWXR7gkbefSiDiBb4ceo/Gh/CSnUF2I+3leqy7Tj0L8NwiZgJIwrdCpvbl/Gu+I4Y7kwlV0MDpYaixa52JJta3K1e8LZsY2tfnU3GZ4r4lSx8KMP5+yr1O2e70KuIeGO+hULcFNJIGxYW3F6psm4IkUKUlljcE6ifZK9F0XNz+1Rjhc3SS5iYMF0h7dLivcZjwik1pcZ2QRz3JVbEwbagvhb9+4BIHvoSxmFCsy+RI+W1GKcTRoZC6M0t7rsNO4so1XuOt9utCM8hJJPMkk+p3NRdBDMArk0AqU1MtSNAeKubipkq1HkFJUcWTajLsdOHGYqJVczEH6OVvoUiOXvde/VOWxoTZamcLZ79CxkWI0d4I9V1vYkOjIbHoRqpG2Lip8P/S+XAq/0rUdDb933GmXWDvbVqt0qJ2qYvLYpMM+YQyTtpkEcSezpumt3GpQd9IAJ89qGs67VsJNPhp/okgmw8obWTHq7vS4dFN+pYHfyoY7TOOI8zkgaOJ4+6SRTrKknWUItpJ5aT86hUgy427PsBJlhxuCj7kiJJk0lgro1jpdCSAbNzFiCOoqxy/sgweEwuubDvjsRYXUOEBY81RWdUCi/NiTtf3UJT9qkLZP9A7mXvPoqwd5dNGoKF1c722v510wPbHFNhfouaYVsQpUKzxsLuByZlJXS+wOpW57i1IciqPsvwWLhbVgpMvlBsCJUfpswCyMjL5ggH76xLNctbDzywvbXFI0bEciVNrj3EWPxo2n4vyeOIphcpDsbkNiiGsT5sWdyPcCPhQC7XJNgLkmyiyi5vZVHIDoKKcb/ANidv6J35d9iL/5vyof4VyvIcdI2Ghw8veBWZZJXlVpFWwZ0YPsdwdwNulVXZ72pw5fg+4khldu8kfVH3emzkWHiYG9Ssn7T8rwzPNDl0kWIkB1aDHp3NyFYv4VJ8lHLlQWqjw9m2HhzSXDzjFTxLHHLCkKFmZZCw+ukSwQKUYfo6tj7iVYbgLAvKIzlE0cZ27551HoSi4gvufdf3UMZD21FMVPLiYC0c5TSIiC0QQFVXxkBxuSdxuT50z/x/lUeM+lxYHEPMzljJLL7Go+NoozIyhtzYbWvtagciHL+C4cvzzC/Rywjnw+KOhyW0MgUGzHcg6hsb2sd6I0H++39+XL9mJP50BZn2t4aXHYTEiGcLh1xKsp7rU3fIqjTZ7bFd707/a9h/wCkfpXcz6Pov0fT9Vr1d73mr27abbc71U0WqGe1xf8Ae0/92E//ABLQdV/xxxCmOxr4iNXRXWNQr6dXgXSb6SRVDUtI9pU4UqRD1RTXXanqKUo2rocwBzUfWGuWB9setds1H1hrlgh4xWN7dE6HK4YPHYjYi1BeKi7mYgG+lh+dj796OsF7FAGIvqJPMsb/ADq82eHYlwlrBhyIBFSsmnPfDVEj73KtIEB+JFr1S5RIVFjyO4HuPlRPlOEhZh3l7etr/LlTnJXgaYTOmSHT3AsoH9nJHINPK5tY3HxpuYShlJ6Wv+dcY8HFGtoiRfkoNyakx5d9Wb8yCLeQIq0gaeTUxPmfl5VxarDHZW8R3B09G6fwqGY6kOBFK1ddFLu6AhyioslTZkqG6b2PX+elTVQX5d2WYuWISN3UKsAR3rENY8rgA6b+/eoHEPZrisIolkVJIdS6niYtpBIF2UgELvzF/hWoQxYqTBqrpgsxjsllBMetRyYlwyFht0Xryqv4yybCw5cXcNhZQg7uCPESae8v4YRGG0OpOx8NgLna1TtSPxz2UxPh0XL8NGkxmTU2plAj0vq1Ek7X08gTQBxB2Q47CwtMe6lRAWfumYuqjctpZRqAG5tv7q0ntsxrJlyCNyuvERq2kkXXRI2kkdLqu1O7M8S0mSfWMWI+lKCxJOkM4UXO9gKD2yXhrs1xuOTvIY1WI30yStoVrbHQACzD32t76m5j2K5jEhdBFOBc2hclyBz0qwGr0Bv7q0nCYhM1yIYfBSrHKcPFGU1FSjIF1RsB4grBSLjmGvUfsw4VnyiLEyY+aKON9JCd5dF0atUhYgAEggWHlv0qT2zLh3s1xmNgM0IiCKzoRI7I4ZPaBXQbVW8NcLT4+UxYfRrVC51sUGkEA72O9yK3Xs74mw+L+mCFgL4qWQIdmMbhLShedmIY+p3qm7OezyTLsbI888J1RukSIza3XUrF2VgNIACiwvuefmDar7OuzSEvi4MwhSSaB4fZdyoWSPWLFdN+Y6dKEcL2dYjGYvFJhI1WGHETRh5GKxqFkYKimxLEKByBttci9bNw4f8Aemab8zgv/wA9ROFMyjxEONwsMndYhMRjkNvbUySyFJlHNh4gb+akUFsLcF9jpjmmGYwxypoTumSRtOq7awQNLA208xas340y1IMwxUUa6Y45SqLubLpUgXO/Wtp7NeEcTgGnGKxKyFwpWNZHktYm8p7wAgtcDl03NZH2lf8ANcZ/ij/TSiqlDNqVq9pUGbalanUqQOUUq9FKmB+qV7Mu1d0jpSptXQ5mdZulpDXHAL4xUzPEtJUfLvbFYXt0TodYEeEXoGzNg0rleRYkeXrRauaR90wVrmxXYHmRbnQtisFpF7g79OV6vLpnh2kQzBnFuSqi/wCUAX+dX+W4Bm5cr0O5bFWj8HYXXGR1B+NGIyW2UZaEXe1/tq+hiuKpSSp3+VW+ExG1bRDlicKOtTsl4dgMWp4kYuSbsoJCrtt5b3ri63O/yojEOiK36sdvjbepy7VGbzYNe8Zwqi5JACgKB0AUbAAbU7LsAGa7AbmrebL7XpmEgKmlonLMuGo5F3Av5jY/OgjNuFJIySviHpv/ABrTTLXGaINTuOxKx8hl5Er6Ej7qWV5LLjMQkMZBkfVpMjG3hUsbtueSmjXiHhkNdo9m8uh/jVd2bpbNYL9O9/0ZKzqoGeKuGJsBIsWIK6nTWNLFha5XqBvcGqFmPQm3uO1bz2icZwYDExa8Gk7tFcyPpDBAxHdx6lN2uSbbcx50zjrs7w2IfDSIggaSeOOTQAmuNgzEFRsJBpsG9/Wp2qVgUhtvex6EGx+B51weUt7TFrctTFvlc1vHHGbYfJVgiwuAgYyBzqkHRdIIL2LO5LA3J6UzPOGMHmWUDHph0w03cmYFAE9i90ewAdDpNiRyIIqVbYfBJvsd/MGx+Y3FdWm3uW8XmT4repN62ntqyaCLLo3ihijb6RECyRoh0mOTYso5Xt9lO4FyWF+H2keCJpDFi2DtGhfYy6SGIv0FqBtif0jf2t/U3++vFm3uDv5g7jz3G9b7mWDwOHySPETYOGULBhWKhEUu7d2F1OBexYgm97i9weVP4SjwWc4By+Cihs7QsEVLqwVSHjkVQQbMLeRFGhtgDTG9yTfqSTf4nnTe9B63Pretx4X4UwuXZW2OkhXEzCFp2ZgrbWuqR3BCAC1yBfmfIAfwnabBjEkjxeUiawBAwqByqna7EgMnuYH5WoG2XFqQkB5EfOty7O+CMGmEOMeEM7mZ0GLsTDGjOqI11IVtK3ZtN9z5UsHneAnDpmByXQR4Po8upvRtcake5lPTlRotsO1UtVWfE2WxRYqVMI/f4cEGORD3g0lQ2kuuxKkkE+4VUXpKdddKuV6VAaxGldJI9jXVFp7rXQ5mb5/h7y268/tqIcvsN6vM2j/rLe4LXLHILWqNctZeIjZXgjIojU2LSHf3BRXU4BmGgg3Ugf5dQv8AaKWU371AvMMDt51pWO4fB0Txi6OBqt+i/I6vK5pyFaEsuyAWF6M8jwIi3HUb0wYDapmENhaqnCUTFxsz1Z4fYb0yVQN7V0y/BmZ7A2Ubs3kOgHvNMaWeVQazrb2FPzYcgKuQS6P6bflTcPhxYADSi7KPx/jU5NvSlbpQfMNcGgFXGYYW3iHLqPI+dU+LmC86uXcTYhYk2qIMUPOqDi3ilUBUWLdB+dD2W8Vm/iqLeQ0Ey3qlaFsPikxcKKzpq8BJVW1Iy8wNjZqZhM3D9aso5QaV5G1bje16YSDvcFA2jdQ5bUrfrK5U26ch050L8WdomKxrxkkQrC4kjWInaQey5Y7sw3tsBudqL8zyWOVSGF/I9R6GgDPMgeA+adG/A+RqNLlEj9sLyRhMZgsLitO932F/1tDI4B9LVTcW9quJxsJw4SPDwEAMkWosyjkhc2suw2AFDMi1DYVNVI0XAduWIWART4aHEWAUs7FdQHIumllJ8zt6U2TtwxDQSQthoLOroCpdAiMpUKqWPIHz391ZvalU7PUGuc9qUuIy8YFoI1QJCneB3LWhKEHSRbfQOvWvOCe1CXLYHhjgjkDyGTU7OpBKqtrAbjwfbQXSo2ehvwp2tYnBRmEpHPDdiqSFgU1Ekqri/guTsQeflVgvbO0KMuDwGFwpfmyb79CUVEDEX2vWcGpuHfDBBrSYvvcq6hb32sLXAI5/ZRsagk4Z7VcZgzJcrOsjtI6zXvrb2mV13W/lYjyAqz/2yNGrfRcvweHd/adRe533KqqauZ5k86DEkwt2uk2k93p8S6xbVru3KxuNrdKbPLhivhjkDcr6h7OoHf8AaIuL+lPY1BTw72tYnCxTIY0maaV5WkdmVtToiEaUFrAILWt5UDKLADyFqsHbDaTZJdVjY6gADvY2uftP8a8Uhp7elSpUg2ZKc9OQV7IK6nOA81f+syeq/cKgyyXO9dc1m/rMnqPuqPFHra3xrNcFnBkaPLpSOxYkg89IrXMFgjEtgAQfaFrhvUUCdnmCRd1FyvhJ53a92922w299aZAK0k4JU4nJVfeM6Sf0G5fumqyTL2Q2ZSCPd+NFkuGBG3OookYG1+vI2P30TnoUNx4BpDYbKPaY+yB+J91XeFiVVCKLIPmzdSfOm5jPtfoOnT5V5FLyHkPtO5qpCWkTV2U1Ew8tS1aoyio9PpQRxdg5I/Y9ltlJvt5g+8Ubk1GxuEWWNkbkevkehFSKw3OcsCEG1yQQb7335mh7EYDfwbe48vnRnxXAUlMbc1vf8CPUUOMN6RThXYfMpIT4gfjy+BosyriNW61SSC45be/lVXPhmQ6o+Xl+VG9HrbTocyBFe4uJXFiLg9D91Z7l3EZBs1E+X56GIF6e9p6UHEHDJju0YJXqvUenmKE3FbLNHqW9Z5xVkwRg6iwYkEe+1wR671OUXjfQM6a8K11Irwis2jlppaa6WpWoDnppaa6WpaaA5aa9010tStQHPTS010tStQHPTSrpppUBs8YryVK9iNeYh7Ix8ga6XOyvMX+vc/tGnQaifCL23PTYVCxUl3Y+ZJ+2p+ENomPnt8P5+6sfVrrhrnZ9AFgh/aXUfViSa0KOsy4Qx1sPCw6IAfhcGjzBZiGAracxHquFqPiYt7/zekk9eyyC3r99TJZTUOZN06EgfbUaOfxH1NTMXhi3ut5/lVRjIWVyRuOYI/KtLwkQYaWp8T0JQ4yQW2/CrPC42Q7aD8KNymvu8rxW51Fghc+1t7utTCm1RdGy3tN/4lf8MfHxNzoHbnR12oC2IT3x/wDU1Ap51N7J69RZlqa42qJKKVEVuJwwb3N5/nVnwtGdW/n91Q5BV5wxBy+dEnJ28DiNfBQXxm1ov3vwNG1vBWe8d4ndE95Y/cPvNPLop2Eia8vTSaVYtj70qbelegHXpXpt6V6AdSvTb0r0A69K9NvSvQDr0qbelTDZ0baoucT6YJD+ya6IarOKJbYV/gK3c7MnO9Wyx/Vhep/71UILmreCUCWMHkCKyjeiXgnOtIMLnkdS/iPn99HGEzXT1rK8fF3axyod7tcj4W/Girh/F98ASTVy+jK/Fo2Fzq+w3NWiSkigtc5gwwsWDP0Rdz+8eQ+NQpuMZZTbVoT9VNj8W5/K1a+YmgnERqfEw38yL/LnTDmMV9lJ9B+dCWCxgtt1+/zPnXN8aQ1TsDdMxTon3fhXQ5p5KBQ1gsRqtVgq7VUko3Vi2anpaomJzNwPaIqOzWqPM96NQbB3G0zSMjMSbXUX8ufOhHrR3xNgtUTEDcbj8aBgN6ypujJtUWVanEbVElFFKIEw50V8OYewFDQjuwHmRWg5Bl/KiHVhiTpjuax7iTHd7OzdAbD0FaXxvmfdxEDmdhWRSnepzvovCGV7Tb0r1m0OpV5elQHtKvKVAe0q8pUB7SrylQHtKvL0qA2FWqp4tf8Aqreoqwjeqzi1/wCqt6iui9OaM8wo8Q9a64qXx38jSwsf6R6kAfPevc0w5SZ1PMOR9tY+jo9U/EYm8BXyIYfHY1xw2ZyRqFViFYXNtid+RNeyr9SfQVHiXVEPNSbfl8qdTFrh8YbVOwuL350O4eWp8GIqpU2DzK8eLWrvmOJsL0KZfj7HnV1PPrSqZ1aZXnNFOEzAEVl+Fn0tRTl+NuNjTl0BTJNemxC9cMGdQqeiW6Vc5CFikHI8/Ln9lCOa8JMG1Rld/wBC/iufKieTLJj4WxLd3qJCqqq+99i/x8qrsTw0iEMkkiyfolm7y/qp+/apvyMKYnAumzoy28xt8+VV8orT40PdqsrDcWblufIA1S5xwlG28fg93MUrCCOTYDXJfov31ouWxhVuOgqhynJGj2vf86vsXKIYGY7WUn7KePxNmvG+Ya5io5L99BUp3q4zDEl2Zj1JNUcrb1hk1wjzVXt6YDXtS0OvXuqmUr0Efelem3pXoB16V6bekN9hQDr0r1KTJZiLiNre+y/YTUKncbO4nHPHLflsuvgfelTKVJbWom3qv4q/4V/hUpGqNxLvhn9BW9csZysp5dBUqbFGQrq5gBSfOx2J99QFNSYTY3Pw9axjpSsVKNJF+gHqdiabljeE+tQpZr1Ly4+E+tOXkrOHTExaTccjz9x/jSSWrCFAwKnqPl5GqsjSxU8wbVXSZysIMRvV3g8aTtQ3EauctW9VEZRYCO53orybDCwoVx66AG1LY+ZsT6VeZBmAIApoGmGSwqYGqvw0u1Sg9bQPZ5Qqlm2AFyfSqtMUxudPjf2b8kXzby/OuuatIyAQ6dQdTZxdSBvY1yxAfSesjgtIw2Cr1IB+QFTQroMIit3sjO4Qn6x28JPI6UGwHQdascvx7TajoKIpIs4IO3M2PKogcWX0tHtso/8AUPl5C9eS5Y+KGiJisXK/Mv5szHkl7+tSaWuMS5sw2NudCnHfEYKdyhvq9sjoPL40M5plphkdDqVkYggEgetvtqqxBqLaqRGnfaquQ71PmO1Vz86zya4vRTqZelrqFH0qaDSvQDq6YeAuwVebbC+w5X5/CuV6m5Mfr4/734GrwnmykvrWfi5XHDLKdyW/6WGF4WYn6xgB5L4j8yAB9tXmCy+OL2F36sd2PxP4V7jHkiLB4JgUYqfAx3Cd509331H/AKRO9o5Odht+1p8X6gv58xXsYYeBh0+V8fP23x+Mt6+E4n/fNOkY2PxoAo9iikZXbupFVBcsw0i1ytxfmLjn+RoBrk9t8t8tx/V6Pufw8sP4kymuvu9pUqVee91qSvXDORqgcfs16r15ijdGHmDXS5WY33qXCvhNR5Us5HvqwVLLWEjp2rmNWGC9kfGq2Q71aRbWHkBTx7FWWDO9cM4w9iHHXY+vSuuBO9SsUgZSvn/INWy3qqJJLVaYDF2qmB536GxrtDLUyrs20HLY4Z4jHMoPUHkwPmDXuByvuW8LErfb0oYy3MCKKMDjQ1q0jG8CrAzcqtUa9D2BxAG1XMctXKHZqiT5P3kokLuPCFKA2VgCSNXnzqwwsDOfCPU/oj41c4TBKnPxH7B6Dr8aY0oF4ReZyWlZIGC6kAAJ08gG5gUSxYVI0CoulQLbV2DbVwaa9KdqAXaRkQkTv0XxJs9v0k/W9R93pWTYkV9G4jDggg7gggjzB5isJ4xyX6LiGj/R9pD5oeXxFiPhUZzQgZmNVztvU/EtVcd6xybQ6ltXlq8tUmeK9rwCvaAVTsje2IiI5h7g+8AkfbUCpuS/28f97/pNaeF+PH5xj7R+Vn8r9GgDN5h/5r7ftH0pDOJhylk8/aPPz9ah2pWr6HyY/B8L/Fz/ALr/AJSMRmUjKQ0jkFSCCSQRvt6bn51m4NH7DY+hrP8ApXm+3yTy6/X7PofcuVynibu+vu9vSrmZKVeY98fxTNbmfmac8zb7n5mlSrZygTGH61vWu7OdPM0qVRHR6IIPiHrU1XN+ZpUqUCwwLnzNTTIdtzzPWlSq2d7UmNP1jfz0Fc1Y0qVQ0TcPIdtz86IsFKfM/M0qVWzyX2Dnb9Y/M1f4eZvD4juy9T515SoRBnNKQLAkADkCQKdDO1vaPzNKlU28Lh7Yhv1m+ZpTTt+sfma8pVGwhviX38TfM1mHa7KS2HJJJ0ydT5p+ZpUqrYnbNJXNuZqKDSpUmseMa8iO9e0qRpApUqVAKpuTf28f978DSpVp4X48fnPqx9o/Kz+V+gyvSJr2lX0r4M1jsfSgA8vhSpV5XvD+n9/s+j9ydeJ+33ca8pUq8x7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71376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en-GB" dirty="0" smtClean="0"/>
              <a:t>Racial 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077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More mixed here from AS- we are now looking at </a:t>
            </a:r>
            <a:r>
              <a:rPr lang="en-GB" sz="2000" b="1" dirty="0" smtClean="0"/>
              <a:t>progression</a:t>
            </a:r>
            <a:r>
              <a:rPr lang="en-GB" sz="2000" dirty="0" smtClean="0"/>
              <a:t> not </a:t>
            </a:r>
            <a:r>
              <a:rPr lang="en-GB" sz="2000" b="1" dirty="0" smtClean="0"/>
              <a:t>participation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000" dirty="0" smtClean="0"/>
              <a:t>Lack of representation in certain sporting fields...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Of all English footballers playing in the premier league</a:t>
            </a:r>
          </a:p>
          <a:p>
            <a:r>
              <a:rPr lang="en-GB" sz="2000" dirty="0" smtClean="0"/>
              <a:t>25% are from Caribbean or African origins</a:t>
            </a:r>
          </a:p>
          <a:p>
            <a:r>
              <a:rPr lang="en-GB" sz="2000" dirty="0" smtClean="0"/>
              <a:t>Almost none are Asian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Athletics is a similar story</a:t>
            </a:r>
          </a:p>
          <a:p>
            <a:endParaRPr lang="en-GB" sz="2000" dirty="0" smtClean="0"/>
          </a:p>
          <a:p>
            <a:r>
              <a:rPr lang="en-GB" sz="2000" dirty="0" smtClean="0"/>
              <a:t>Only </a:t>
            </a:r>
            <a:r>
              <a:rPr lang="en-GB" sz="2000" dirty="0" smtClean="0"/>
              <a:t>1 of </a:t>
            </a:r>
            <a:r>
              <a:rPr lang="en-GB" sz="2000" dirty="0" smtClean="0"/>
              <a:t>the top </a:t>
            </a:r>
            <a:r>
              <a:rPr lang="en-GB" sz="2000" dirty="0" smtClean="0"/>
              <a:t>10 </a:t>
            </a:r>
            <a:r>
              <a:rPr lang="en-GB" sz="2000" dirty="0" smtClean="0"/>
              <a:t> UK Tennis </a:t>
            </a:r>
            <a:r>
              <a:rPr lang="en-GB" sz="2000" dirty="0" smtClean="0"/>
              <a:t>players is from a minority background</a:t>
            </a:r>
            <a:r>
              <a:rPr lang="en-GB" sz="2000" dirty="0" smtClean="0"/>
              <a:t>. (M and F)</a:t>
            </a:r>
            <a:endParaRPr lang="en-GB" sz="2000" dirty="0" smtClean="0"/>
          </a:p>
          <a:p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Why is there this variation?</a:t>
            </a:r>
            <a:endParaRPr lang="en-GB" sz="18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19458" name="AutoShape 2" descr="data:image/jpeg;base64,/9j/4AAQSkZJRgABAQAAAQABAAD/2wCEAAkGBhMSERUUExQWFRQUGBgYFhcXGBcYGBgXGBcYFRoYFBYYHCYfGBojGhgVHy8gJCcpLCwsFx4xNTAqNSYrLCkBCQoKDgwOGg8PGiwkHyQsLCwsLSwqLCwsLCwsLCwsLCwsLCksLCwtLCksLCwsLCwsLCwsLCwwLCwsLCwsLCwsLP/AABEIALEBHAMBIgACEQEDEQH/xAAcAAACAgMBAQAAAAAAAAAAAAAFBgMEAAIHAQj/xABEEAABAwIEAgcFBgQDCAMBAAABAgMRACEEBRIxQVEGEyJhcYGRMkKhsfAHFFJywdEjguHxM2KSFSQ0Q1NzsrMWtNI1/8QAGwEAAgMBAQEAAAAAAAAAAAAAAwQBAgUGAAf/xAA1EQACAgIBAgUCBAUCBwAAAAABAgADESEEEjEFEyJBUTJhQnGBkRQjodHhNPEkM0NyscHw/9oADAMBAAIRAxEAPwAi5jCeJr3A5brVevPu0KozlaINRYSFh0QFsQphssSkRFTDDRtVrDpkVdGHFIoGLZjhKrqLGLbIPGpcuekxV7N8PIMUKy86bmuh4+Sm4K3oYajbh0iN68f8aGIzKK0fzSxM1TyWzMtgyyHNHtIN63yF+ljN86CjFFOjeM2FD5QwAIxxyW+qPqVV4o1VYeEb17i8YlCCpRASkEknYAbk1ml9YklCDF/pdmSWmlLWSALW4k7AVxvM8+U6d4ANgD3+98KLdO+lZxTmlNmkk6O/mojmfh60mKXve3L0pqmvoGT3lLH6/SOwk5xBVftTBG5G3AweN6gVMyI5x5kyDWqHReePlNelBnne3hxH96KWzqBCiWWc1KQEqVCZmwEnwM1YTmTau0NNueomN5sIockRyg8eR2NZqMRFuUx8t6H1Yk4Eauj3SRLR7SlKQJOkWAJkBMqPsySZ3sLUbbzrrka0yDxB7uI9R8a5y24UbCO+ZPqamw+aFBUUqiQE+QAEx3wKEyKTmGS1l1GnE5yZIk+tDMTjSrjVLFvlUKGyhPh4+dVmVmaMtfvKNYTowlh96P5fh5FCsDhtqbslwZ5UO3Ql61yZGjA2qpjsvsYpyGCtsKG5hgrGkFtIaNmnI1OdYnUg71VexyoiTRbOmd+dLi5rVrYEbme4IOJ6HJq/gnLihhkVYwi+0DViPiQNToWSrsLmn/JV2Fc2yR+wroGR4nahOMCM1/EbBWCo2VSKkoQOZQz2srKypkTnWa4LTJHOhAzPTTlnWH7JrnuPEKih1t1DBh7Bg9QjjlOdBSRR5jGzXPsnUU0zNYsgWpqqkd4tZeYWxdwaWcc9oNXn81MGljN8WVTT2fLEiiws25Ji+kIHGhuO6UCCAfjQ9WWuLOxqLE5GsDakTzGzibRSvoziasYwqVNN2RYiINIzaShVxR/K8bFXc9a5mbX9c6Th8dalr7SM4KcOlIJGtcGOIA1Ge63xFasZjbelTp7i1LU0B7ICvWRPwj0NJivBzGLyAhiivETw2Mz8vHaqukm5NrmPLj51Mv6/f4ioVKimjM0CbaTe/wBG9YHSCOPLl9b1pJN+NZ/ehE7kydDkm1p3G4r0FIvtUCnI9OFYm++1QZ6SuaVJP16UPcaIJjh8abciycODUfZFo50XzHonh1NaxKVJgqg78wf3oJtAOIZaiRmAMJgirDotBgx4TNUwwUKvTI4OA9K0/wBiqc7qZryxwIJwBuS5PBIp5yhugOTZCExTfhMJAot1DAS9NgzLvV2oVmLNpox1lqCZs/asp6znU0VcYiTnjck0DTl08KbMXgiurGEyExRPM6BFzX1NqIr2WkcKrqwxBroOLyMxtQLGZYBTHHu6ziCup6Z5kj0RNO+T4mCKSMKzG24o/l75EVo21ZGotXZgzpeFxthV9DoO1JOGzGw8KuYfNVJO81mdBU4McYKwyI216KDsZuSYoi2/IopQiKlwDiCM1TY1zrNmJXan3PcTANc9xOM7RqnGQGH5D9KiWsCiN6InFQKApxkVjmP9a1EXEzGOYWdfnjUDOF1qoY5mGlJJNeYfpV1YsAT30veSRqMU4U7jvg8mttW2IyXuoBkv2iRPWj0p2wGcM4hMtqBrDtVgZqraDOddJMjABUBcUsNYgpMGuqdIsMCk1yPNey4RTPEsJGDK2gJ6hCSMeRxqpmr4dSnmhQUPQg/Az5UOS/VnDtzqJuEpUfhAnzp5mAi7v1CBMQDJ7t6rq4nYAH+5q08ie+3y/tNF+iWTdc6lah2ELSb7KIIMHmKC7wCrnUpYjo442jU4tpK4BDMqLgB21gJ0oP8AlJn5UJWe4zy/pXQelSG2UNtlIUVanFqMntKMmwMrPiaCdI+jkIU8DCgRKL7KjfvuJoQfeIayvp7RXA79/q1FcDkjq4JEDv40T6MZJKQ6oSTMTyH9aYMWotoJSLjlUM+NSqp7zzJssWEgDbxo7icAjqXZMK0KO9pA1D4iK567jFuqKZX+VKVSfIxNGuj3R98tFanHChxWnQTtHa7XG9/SlymWBzGFfWMSTBJ1GaZ8uwtqzLOi8b0wMZTpFbnDZBEb62xK+EwsGrGZ5qzhka3VhI4DdSu5KRc1R6R54jBslarrV2W0/iV+w3rkuZ5o66srdWVL2M3gWsEjbwFHtszFqgRHzEfaWjZDKjv7agnwgCbelDV9O9R7bQA4kKv4gEUnYeDcqgDiQduZg7Vu3pUoJCgb7hKpvHCduFqz26Y2GaPmXdKMKowpRbj8YMeOoSB50/YHLUqSFJIUCJBBBBHcRXCfu8oCgDedNpBg7CwuOO9MfRDps5gVBKiVYaZUiAdMyoqbPC5Jjj50pbWHh0vKzqmJy0RSZ0jy7TcV01xsKTIMgiR50mdKEDSapxq+l4drOpDmIuG9qiqCap4dA1UYZakV0IcAYmSQScyRh0xRDDOTVFKedEsvQKTvOoevOYSwCL0wYdu1DcM3RZnak1fIxGHQd4gdLM1iYpKbClcDR55ovLvtJo1lfRqeFRUxRZ6wCxtRLVg1nYGqjytC9Jkn6tXXWujaQNqS05WlWPMjspNvH6mmUtLagHpC7gbD9GcQ/eNKeZ/arTf2cLV79dGeMdkC1e4Zvvodghq0X3iAn7KFHdypHOib2BPWNqNvTzrpiEAxBqbGYcKQQbgilCDC4UGc4Y6QF9BChCgPWkfNcrWtwkCnnE5YEYmE2Bo9hujiSNu+pQBfUJ5sv6TOPIyZwbg0ay7JFOJUgdlShEn125Uz9NMSnBtEoSlTkSAZgJ4kwZ8KvdBsueUz1+JSltTnsISkpKW+a5Ue0qAY4ADnUrYXbEI/FNdYsJ79vvFLCfZ2G5U8sLG6QkEDee1RvBYdKYSkQlINhR7O3EgQLzQrDtaQVK41DHcAoxFvMcG5rWoaVINu2Yi09m1vEVqUy2ARMwSDflEz4VczfMUmUbg7ieXPnVB1wEb2+udUA3JdszRLum0xVzCZomb37qDYtw8L1Gzg1G5tF6qZRWwY5M4NCEqeRvFtUmD3etWOiuKlakHZRkpNoV4Hak3N81eQhHVSdCpMCZVsJ7hPlvwpyy3LcxU82MR930pKSpxJhyBB06QntGZG8cZ4UJUPeOBx7R8w2EjhVo4YRUrShUhWKcrPTFmYkzjHSY/ec46ojsMkNi3HSHDE73PD8PdUGeZewwsJCAINuZ5/GaK4XBj77jHpnQ88AD2RBIvfkZB8bUIz9KVKSoHbcTJ860Or+XmJ49chVh21e0kH5elWA2wIlKbcNqhSymPaHrULuDR/1APEiPjSbNqHEaW8iwq2ULQdQSISmfZUZ58e+uc5lhdC1JGmxNwZ2PLeeMU04XDLab61CwpKTeItPO/x+FK2dOS4okEaiSe/w86Erb3LMNanZPsyzfrsuQDMslTXkn2YPckpHlVbpaZ2oX9lB04Jd/aeVblCUj4xRLO1g0etfVmQzYXEWUNRRrBItWYbBWmKshuKdX1GLZxN0Yed6sMsaaoKxRBq61jAatZVqSlgMNYFzarysZFr0Fw+LAq43igaQCBTuOZyIs5Rhad8twwCaTcpdE06Zc+CmvPKgYGpcUkQa53hAFYtyOCjNO2cZj1SJiSbClbKMp/jLUfev61RW+JBQlcmUOknS8NHQ2JI3pbwXTN95ekCKZsy6KolSveNR5D0TQhUnepbqaSmjBGa9KcXh1AhMzRHJftMcUQl5IAPKmPNctZdSEEFa+CUCT58EjvJAoAjow0hWlxQng00OudPKYGlHibd9A6W7RoIGOcwi7iEKdSsxBNv6c6KZhmCwgobBC9BKQBqc2sdBshP+ZZ7oqhoQxE6cMSLJEPYtY5DcI34A78K8xAKEEvK+54Y3I1FWKeMe+q5EjgJPhRK06RgwnSCw6f9/wBu/wDWc0xuYrdUXFnUoxOo7xsDy/vXUXOkTbjSXGyClSZHd3R3bVyjN1NF9RYCktE9hK9wnkTJm+o+BE3msy7NC0oQZSfaTw8YpNWKMROp8U4X8TQtiDBUdvt8YnQNBeWOQ4n9BUOdqCEEev8AWruS41C0ApINrngO4UB6V4re4tyo+JxTa1FV4gqKj5Vs/ircJ+r0KXilTyTWfeQeN69uBl5h+96uFSlplJSm4AKpiZ4wDHjBjkaCN4gc6PZHkwxDjbeslK1XSkwogAqISSYTYEyeVUaXQbjp0X6Csgpe6xTzSk+w5EhwETr0dlYBnu23ptLfamquWPYdgDDoHVFMw2pK0KUd1aQqesMmZSpVXwsHb9j5jhU9JWMpqbF+K0VjajxLkClzH5npJFCDHqhelcZMUc1UpBdCZKHXXSSkbyswLcBSNmI6pwpOpK546gYmxv8AtXT1Y9CGlgWPaUn+e6viTSZl2SB57tkwArhqgC8CxgTbletA9gMzO9zB7Ye6vWLp4njymquHQlWouLVCRKo2T3qVsK6pgMpaAW3CRKSkJMbkfE3pGzPK3Gy40JA99KhvxB/WaCcBsGEKHGZHgMxLXZQoLQRwKSL24E/oZrTPEgtggcfmOHnV/LMIwG4WBqSOzAAj4bVu4x1ohKSsp7SUgSSUyYjnQs7zL9PpxGr7Pm9GBTzWtajBmRMA+gow4xqNLf2fYtx4OK1KLOlAQkxCVlSyrTpAEQBTu3hqeV8rkRVkIbEjRg+zQ7HJKaYw1ahWatWr1duDIas4ijj8bpqzhMVIFL/SBcLA76JZULCa26h5qxFiazDfWqIkcKxvMVXtxq0xERWzGABBtN6WspQd4eu9j2lHL7Hzpry7EUnpeir2GzPTxrIvIAnQ18VsYjVmaOsQeY2oTh9TZub1tg8w1JN6o5i8pAK1qGkAm3IfrSwcYzKnjP8AQJFmPSBDagXDuQAOZPyA3J5UQOHSO2t3sjfQrQ0O4vKur+QVzLMMaVrLihfZKfHh+57qtZF0wXh5RpQ6onsKWkq6m10oJNgYBgcZ3mvV3jOGmzZ4K6VKaz6vcf2PtidBWtDw0Nsuvo3hEssHvUtRCnfG4PKoMRj0MJKXH28On/o4QSvwU7G/kPGkrM+lGIdst1cH3QdKY5aU8PGg5c5nyohvHtCUeCN/1Wx9hv8A86/pGt/polsH7owGtW7rnbePiTN9tyqljGY5x1RU4tSzzUZP14VFpJvNV8TmCUmB2lbQKC1hM26eLRxhlBv57n9zJlt6hB8jyPdQvFNqTY78Dz75+oq6yFqMrOkb6Rb/AFHhUw0rSREj4eR50DvDkkiU8u6TO4cyJIO44HyrbMOlSXTJBT3GYqtjmG0e/Hce18r0LdaSrtTYcYIHlNyfCrgntOd53Grc5IGZcxebJKY/c/pQxkqJMTwHqbbCp0YMb3g2TzUe7uq9gsD2k8vdA4nirwAsOc1JswNxOjw4Mw9MmZyxCi57fYUkCFAWgTuDPGp8qAStxAJkDskm9jw5eVWGW41/5iTVZtOl1Cx70g+lLdZbIzOjr4FNXSyoMg/EaMr6Z4hCdC1B5H4HgHBA7z2vjTJlXThkmCXMOo8FEvsSeQMOIHckgXrnbiYc7oPhz9a2RiAZ7ot40RL2UYnr/CuNfk4wfka/p2nXMbmwSEaiCl0whSe0gki2lYsoeh7uNJvSTHaV+NLAzlbLTqULhLgumARr3SsA2CwQCFd3p5mma9cEL5gT48abqIsfIE5HxLhtxFxnI+ZezbGGGyPwwR+X+kVs9khOHK1LKCvSUBJIURIOwvcxblQ91wKbHdb1tVLG5i+VqQhQAACJJiEgeyDwkxPOKc9KsczEDEjAmO4F5xV3FpHEkqB8SRTL/sEpw6FF8vKSIKiSbcBJJNr3POltjBYtACkrCVDiFp0i1tzB8CI5g7Vs1mjoWrWAnVuE+zPMAWE0u653Cq2DuePukG1GslaKpg6TG4iRY7TagDrkqovlICilJgkqTHjO9BxmFDbnROjuES00EpTpEAxufZAkniTufGmBozQFl+9FsO/T3T6cCBAycmE5tQvMRarQxNqHY96aVbRjYUYnPOmLUdocDVjJcWFIHhVrPMB1gND8Hla0VucK4KuDMjlUlm1GrBrJFvAUUZlIjlQ3IWDAnvNW3sVCiJofLsDPqTx6yq7iriseBVJOYEnevMYwZNqzLMCpawAknwE1z7sWO59SFdSJ1GF8uxagan6X4/8AgoSJkkE77Xj4j4HlRNvo84hBUpIASJuanxmVfeC6xOhKEpQlZUAHFahIAk9oOBQuPwxuabrqVlIUznuR4hRVcjje5yjELJP19CoOtCRAMReB8yeFF896Nv4YnrEWEkqG0XuoXj1KdwCeIANz4Uk1ZXRnQjlLeOqs5hBGMBE1K0oRqURA4nhVVhlISVLICU+1/WonAp4lSpS0nYcT4j0t30PUIHIGPeavY9bpKW7J/Ef15VshCGReVLP+o/8A5HxqdxzSNLYAIFyfZQOaztPdVRsKJ/hXJ9p1XH8gN6g7kFgp+TJH3gkaniBxDY/Xn51CX3nrIHVo593j/atgw02ZUescn8xqRbbrtj2Efh94/t51OcQRDvqUOpbQohILq+Z2FWDhDIKzrUbpRwHeeSatpSE9htIKvVI71H3j8Kl0oaBKjKjuTurw7qgmeHFXO5W+7aZUq59J/wAo5J+dT4aRfjx7gNkisaZW6dRsOA+H6VaXAAA3n48zVcxuusCaPQkXNzwG5ngO+terKhe0XA4TwE8Tf4U05L9nrjiW3SpKQ5JUTJXpn3UxFxMTy4zFb9IfstcU5qwi+wR7K1qkEA+8RBBsBPHuMgq8d8dWJm2+N8RH8rq3/aJuMfMgi4UCD+ZO/wClVH30kQkkKKSfTh4xNS4VtRC2lgpWJsbELEj+lUCvtpIvEW81SKGF3uNWX+jqHvInXiEpEwD/AHHzq1lytQjkfneh71jHL+1HujuXfwlrJusogRaNSuPGRedoI3rR4qZbU5PxW0FMGWsHhZtzofjcP/HWkmDY/Df0pnwuGAoZ0rwLakqX2kuoCdJTF54LB4XNxT1qjvOcUwQ1lhJgvmOAJMVIpjTuQY+uFLxeXz86zrVHc0qRmEJhV/Fgq0puaaOjOHCYdcUAhEkqPszHZSDxO6vAd4NKeBZAudhv/Xianx2aqdUkX0oshIiJPIDYn9N6lK+psCQX6Rmddwb6VoC0mUquDVpL8UrdD8SUNBtagqN4iEE+6mBfvk+FHMW9ppqzj2UnDCXrvSwZEvO42KqrxU0MxGOrfCPzSzJvMYWzUKtMA71a+4DlXmBTtRpTY0VBYiewDuCSsISo+lKeKzAlRpgzhcIilfqrmoscmDRROoDo3hx/y0k996sIwqEDspAHcK9cdrT7xNjXLty0ubHv7SbLX/ExP6yDMMYEhMiQpURb8KlHfeyTagmV4Rz7yAgp6lf8RSgk6i+SpTikuH2hGhJtaQLFJFe46XsYrDLOhHUpW0sESHdZuOOwjz76DuM43BuiG1EDUrU0gKS7pQo9WUmA2tcCFECCmLyK6fwur/h+/qOc5iV/UjgkaOCJZ+0rpillIZbAU4SDNjpIv9c7D8UcpywrfdQ1sVqA4QASBJA5C/lV/wC0TD6MWHDrBeQFqSuNaFEBWlYBIBBVsCd540LyHMtGIaWYELRq/LqCVR/KTQuR9YX2E6vw5lqo6k7kZmYl9L7v8MaGpJTJnspOkKUeJI7R7zygCRzEgqATwuOGkblxU7KIuPwjvIFCHdTbimQLtrUgjmUrIvzEiieDw0iVSUzMn3yDz/CD6nwFLOMTT41zOAq/vLmWZeXlpSdCUknQlStKNvbdUr9Z3FrxXTej2T4bDpRrW2tToW28kqQQU/jw8XLYvJ/CqSQUEBFynPXcPq0FI1i8gngoWveylWVIogrp7ivd0TtJkAWIvKjq3NjIuOQolTVqN94LncXl3HorwF/PvKWb5Q3hXShKkrRPYWkhUpvFwd4EHwoQ8rXN9KeN70VzPpDiMQ31bikaSpKuyFTKQEiCpZ4DzoR9zB3N4oFhUnU2OJ5/lAWjY+Pf7zA/HYQAOE+W/rXjDKQSVklU1OGBv616WBMxJqmY10GaLxhMxb64VqhJURuO/vqQsDY8a9DQ5m3fUZnulvedI6MsYlWGbhRWNOoaSfYJJQCNSfdtF7AcaL6MSm6iSAfebQOzqudyRA2NvCo+ieICW8Oomy2k6rKESEpBEiI7N/G0i5uIdWht3rCNRXCYVYpnWYUTYKkxtGpI7610BCifNb7a2sckLonOvvOK9KGnvvKnHOy4oyo2EK9oAxbj8qH4FSXX06wEhZQlUWuo6CRy7RJ8QKY+m7Dgxj2haRGgKBIhR0JvckCbW4RSYrEHWVHdJnxWAOXI3nuFZwXLkTqrbgOOjDWQPy7Ss85Eqid7H9aecS2UPriAkttd0wNkjgJE0kMshUzMaTYXUQkXAvYnmfjTblnWPudaqyANCLQFQQOzzAAN+JNavDU4JnKeI2dTKPeGsM2TQnpcNABPvpIHiP6xTdhmEoTKrfXDlSP0yzlDqykEaUQEmd1aoXA5d/GLc6dtpPllm1MxbR1dIioEyb1Klob14l1IHM8B/WtVLKrRSAUw5YCbrem2wongcIU9o7xbuB/U39agwDITcp1HgQQY8Adz30R69HAx3GZ8q3vDONWp8yw7+IhfYToQvlzpSyk8Ssn1+hTHgswCxoUJ+Y8DS1gCChsAggSZovlkFSj6f3rbvrR03EMlTkT3MGtFwdSefEfmH67V5l+KvVfM+k6GuxqSQRBNlQOUAEqVHhwvXjD7JVLK0rQQDYzpN5TG422Nx31zPK4yr6kP6TV497Npo7ZW7Rhb/ZNLOXYiBRQYiRWU4mmp9MoZsuTFBfKieYKuaHhPOgtJGp0p2TtVZ/EoaGtwwBVpAJoV0oj7utAErchtFp7ThCAY7tU+VcT4XVZbeGAyBuVaoOQPmcqz3Pn3X1PhSkmeyARATdKRtvBH+qqb3SrFWPXKMXEhIG0WCRbjsKZ866JoUHBhiqE4hGFQlUlKl6BKtc6gAvUkyDShn+TOYNwtOlPWJCSdBKk9q4E6ReItFgRc8Ox/mVnOZ1os4fIUKqjQ7Eewg7MMat5RW4ZUbX+r8aGOsn2RJ3A75ER57VccxAKogEcbEEGPX4Vq9iRpgASbajYxtCRw7zueQquS3eJ3FFHSs3xTgXi1qSNZUSeYJJlS1Abjc+dXhx1GSOJ7uXADwoPgUqWtUA6YAJHhwonPjMX4cqpb3jvhg6UJk4dsK3S/eI8YrfI+pOIa+8AlrX/EABUSkSdkjURMTA2mmteGDqUqDOBdQl9gdZg1AFttToSpL7cBRQoEAcjueNWWrqGcw1/P8lwpEVmlRUqXACfo7UcOQMuYjFJbGJUhlzQG20Nap1rCu2tXVIbSEgDUrURwtJgx3RvDsB84h53SziOpHVpQSoFoPajqMCEzO8xbeoNDQi+L0nW861j5goODn6VKVgW2NEsx6Js4cLOJxC0JDi2my2kEkIAJcWCoQkBQ7IvRHFdEGnsY+El1IDwbSllsFCJQhWpalFKUo7Q7IOrjVf4dp5vGaRvePn9v7xYW9B4eFaKe5xePOaKM9DUqDaTiYddeeZabLajqUyvq1KKtQ0otJmTeLm9eYjK8OnBPuNvJxCkuMJSrqlNlIJWSUypWpK4FxHsG1e8hveXHi1RIAydgdj847yLLelGIw7gKFqUEiA2pSlNkGLFEgCIsREeslMR9qGIU2UltKF8HEI1aQTfsKWQZH9tqo5B0TW+lLzp6thRVp/G4E76eCUzI1GdjA4mh0nwbCXSrDJ1MpKUakmUdZpulKyb7Habg0QeaidQOohafD+Rf5ZUFh3OP6GA86xqn1lanusUv2pSlB5aghIAsJO1C4k2sOX71YxmK7SAEpSU3BEk8gDeCO7vrFaFXSdPNPLw5p5cRyqUz05mfySvndA7DQnmHUUrSpJukyD6j6FHejefLViQHSpSQhYSmbarEC5sN5oG00o2SNSlEJSE3KiTYDnRXKcoUhXWLABHWABWqUrQstLKgOR1ACm+H1eYB7ZiHiArFZz3xDmY49ZkqUCIO0k/yDaBzpRxbMxyFhNj57/U0Qx6nVHZxRP4UlKfSh6sGUntpKlcEyPjXQ3gvrE5iodM0bw/cT8P61YZbA4x3KFq0CCLlKhUyXf8AN6il1rwdiFJkmgHgD+U39KzWf8/db9a8CZ4JPPSYrF24LEd80cQZhLLcUVGJsASuRHnI4zUeLx5cGkAhH5tKT4xc+tRIxUNKSJlRBKlRAHLnw+NRIZKtkz3mw9KcNjFBWu4MKMkmS4ZpHASe4D9akGCOrWyS26NjaFDkoetYjCp/5ilfy2A/WrjOGO7fVOgcFbjzFxQ/4Fz31JFwhfo9nwclChodR7aDuOEjmk86a8G9ImueOtocWCiWX2xKQb+On/qNniBfkKcuj+KK2gVCFXChMgEbweI4g8iKyeXxmpGTH6LQ+pJilXoQ7irmiOaP6QaWV4u5rIbUfnasXjQ3MG/Ol97HfxUuL9lhLj6vBtEAf6lJPlUOLxmpR5Sahw7fXDQInEuIajky0vW+o8gfY9KiqpKQEQYhKkOCx/8As/4zNsPhVleXYUmFSrGYiDBmSseXWK0+YrmnS3GBzG4lQJKVuKiSe0AdPyAjuiulKzcJGZZhwT/uzG3udkFJ5KcUn0rjTyt/13r1p1ibPhwwzOfYY/U7P7aEgcUCIMnv94ePOh75uAL338aJM4dbriG0dpa1JSj8yiAJ7p37gaN9Peif3TFJDaD1K20aFfiUlIQsH/NI1HiesHKlxYqsFPcwPJsBcIO5gXAuOJSAFpT4x86mU+uZWoK4SCD8v2r3C4hSQApKSLb8u7nUzmMa/wCklR7oFDc7m7xqwteMy90cwuLW6HcK2pa2VAyI0pJkQoq7NxI07mTbjV/FZu+2h0IwrWEhaEPKbQtKwtJ61CIcUdCezq0AQQneDeLAYZeKwKsO0kda2/13UwJdbU2luUhRhSkETG8Kou5iH8LhcT15Q8823gV6XUIc6klT7YQokkLWlMXO2sb00gwNGZHJsLWYKg7wBvOPn8viBXOmS1F0LYwqkOqDi21MEoLg1S7p1zrOq8kg22vMGb9I1YsFCwn+K6HT1aFAqc6oMCBqNymLAbxHKnnDZG2H3lIYb0nEMp0owyHlBK8My8pJ1kJZaKnFEq34e6Kp4vBowvVoSw0gqxuISVqQNSGA+goS2T7I0lMK4BNovVmU42dQKXIX/l17/wARdxXS1wrcDzbLmp3rCh9kqDToSltRQkqBQYSJSZ2uN6k/+eLUvU4jDrId69GttR6tyEglsBYn2Qb6oN+EBtVlsuYlxbGp/wC8lICMK06fu9yhRaWtI0uK1BTgubXTuITk+FQppsMNpbexTyFqWElxDctjq0LSohNzGoEkAWI3qSjD8UqLqm9PlDP+MxMxXS5Zcacb0ILDjrrcBRGp5wOLCpUdQ1SPBR2tXmMz4Lwqm2sI2w0t1KlKR1pSXEoUdAU4SlI0qBDYjSJjmHZXR7DuKRrwwC0uuJSj7sMKl3QypaWVDrFdaNaUQsWIJTJkyA6Rk/7Pw4WwnDlzEu9lDSmQuG0thXVKuneOE6aqysAcmFqtqsZMLjB+fzP6/wDqNvRzHpawDWHzJtCWVNyhSvZ6pROkPC2hQB3BMWkgzS/9pOWdQMOy2pP3depaTYaNGkCSLKTCzFr8ZN6MZd0waWy3hMe2grhKUqN0kpgJK7S2oQO2LSPd2pR6SPqViFl5zU2wVtti0QFEyIjWoqk7fhNqi6wKmBAeHcd7eX1kayT9v0il0gbAU3A90/6QQB+p86otj6HDw5UT6Qj/AA5FzJPd3fId8UKQJEedUpJKR3nALyWEJZItQxTCk+0HWtM97gF/GYNG87fkQtREuYm4mR/vTptHcNqA5Qr/AHlj/vM/+1NEc9R2kG8a8Re2/wB5dm0zx8+FafA04P3nP+IHJEoLxKEWC1ud3sp8xPjXuCCpKlcdvDu5VCQPOrKD2Z3sbcfCuiUktuY/TiHsmyBb4CpSluSJkTbeE37972MBUUbxXR9hTSiyUqWgfjJmIJkEkSodwieOxt5M0htZQFhxljDoccIslTrytKQNwoQF2iSQJk0YcdW7i0MtiFKwynHAr2UyrSi1rwVSN/4gmwg8ryPE77L8IdDYH2Hz+c1q6Klr9Q76/Wc1ODRfUmFAwQQUkEWuLEEcvGojhE8CoeBn51NicYXFqcV7TiipXGJMxPHlVR121dyBW1YLqM4mEV9RwZawuEHtElXKdhw241MrHgWWk9yk7jyqjhsTffnVxvDAiVG3lRqggX+XqDIOdzQYpB2c8lJVPwBr3EMIR2iYVvLesKA5kAW860ezBDaCpsgm9xeDWnRdLbqlFaELcKkmVpSqx7IgKke0IMp98RsZW5XKFS/Jl66+oyzinOwk4hD2kyptzqVJcSAB27WKbzJAkGZNOXRv/AB1BdrKiCRw1A3n6mtcAmXuoIaCVQG9VtaVIQ2hISBfQpJv7oWBYGaut4cNIITAHIRHlv8ACub5fMa1MHsZo0VBWzA+cu0qvP3NHs4d3pZcFzesnGY4xxOhYvGxPdJpXZzhxlxTjaylStQJHJUSL/PuFNvRhkOOOLUJShMQdiV/0CvWgfSPIkaiWrC/ZO38p/ehWIxAYToPC+bx6g1dw7+/tKGZdMCvAtYMN6Utq1KKT7e5EyN9RKj3gUquqTG8eIqXFtlNiCD3j9aqQSqBuTYC5J7gLz3UPJbvGXspQEVdjuOv2T5R1mMU8QFIw7ajqPBxfZTB4nT1v1FN32rMzgEK4oeQR/MlaD86k+y/o09hcM4p5JQXylSUKBCwlIN3B7pM+zuBEwbAj09y4u5e6lO6NK/JBBVH8uquc5PIx4go9hgfvMFn6uQH9pxtlxCwAbEe6qw8Eq29an6rSILaVeMBUePH1qslVilYVF9ttuIr1JAu27b8K9vjwrbOJ29LekZEmdxyh7LJtzn96rqxb59y35R8asJxLifabB70GPhzrZOapNtj3j96kGS4VvxSq3i8SiYAE773HI8xU/8A8gWf8RJ8Zr04kzvPlUDmKt2gn5elXO4EIK9q0It4xaxLS0gxF51Ry32qBTWKNtQj4UK7MgplNxt+1WcPjFTGvhxn1quDLLfW31aP2l9zL8Ur2sQsxtJUdPHskm2w2rRfWTL2KC+MOqLkGIkJWowYgTUYZKgescJF7BW9bpw7Cfck8BCjPrVC594QcZDgqO0wZipZIbQlXNcEJ8SD+9eNuoB1FRcWOI9hI5p4CpX0EplwhtH4E9/OPlVYGYgaU20J4qi+pXcIJqh3DhSO8o5zqVCjxEp/L9b+VC0xTzhmmXsO+ypPbQUKQsbwAQU+RNx/mpMcwZSSJmKfq0k5PxGwDkNnvNsNiOrWhabqQpKxNxKCFCRxFqldxS3XXXFmVOK1HlJJJjzNYxgFb6fUgVV0HUQRy2p3jOUcGYvLKssnUnlVpi6bcfhQ0pjgalQojiRWuvL32mYyYE6p0YxIWyVIk6+y82QVJ1JIUBAvAJ7gQpXGhfSLO0allt7rHHAEqUgiABYjUnhACQkWAJJuaRUYuBdfqP1rZWPUfwn4UjTweOlxuYn8ow3NsZcYGfmXluelUcQ/wFaLxZI9nzBtUHXJ4zPIAfOtq3lqw0Ymqyzlqz1gHj8v615m2K7XVJV434+NVG8TpUFC0Ga8QVHrFAgAEFRNj2yYi3cZpVubiroU+895e8mT41YAShJkJABPAncmfE1eyVStYWFICEmF616EkEEFICZWolOqCEmDe0Cj2QfZNjcSAowy2b6nLT3paBk/zFPjTzl/2S4ZlJU5rxLiRZCldWgkDYJQJg8lFVJvcXOTJ0vaA8H0hw6lsG7jzbiimAQSkoW2o3mJ1BWm/fyJrG2TYaRwHIcBRnL8QGUQ22xhkwbIQAT3hao1CeOmTv3UBzrEdoxteknHSMRyklop5w7JNCGGNQJ76uZqa9y1klHn+goQl3nROh//AAjv/dP/AIpoZmex8a9rK9+AS494l5rvV/7Of/6bHiv/ANa6yspcfWIzX/yz+U7ri96FZ1/wz/8A2nP/AANZWVxfL/1zf9wg6/acZwXsjzqtiverKyuoafQqewlN72v5RVXG8PAVlZUrPX9xJGNhWjn16VlZRDEGkCeP1xqIb1lZVjE/xSVj2vKjeX+2PAVlZSxm5x+36SlmHtj8yvnV/wD538g+VZWVWMH6pmTf4i/yLoaP8VX5j86ysrQp+icR41/qDCC/YP1wFLi/8RX1xrKym6/qmC80VvVhGw8vlWVlOfji7dppi/ZFVKysorQSzFbGtWuHhWVlAftCJ3M1V7NXMB/w+L/7TX/2maysqlfeWafU+D9hPgPlXmL9lX5VfKsrKj3i85Rgv+Kc/MfnV/Mtz51lZTfiH4PyjvE7GJmce0frgKuZP/h+f6CsrKzBLt3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2" name="Picture 6" descr="http://3.bp.blogspot.com/_8HGHoDX7A0E/TCFJm4nYYDI/AAAAAAAAAE4/3GNccp5sHE4/s400/equipe_de_france_footba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492896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/>
          <a:lstStyle/>
          <a:p>
            <a:r>
              <a:rPr lang="en-GB" dirty="0" smtClean="0"/>
              <a:t>Assumptions on 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96944" cy="5005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UK Caribbean and African groups 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Often attributed to physiological differences in sports needing speed / strength</a:t>
            </a:r>
          </a:p>
          <a:p>
            <a:r>
              <a:rPr lang="en-GB" sz="2000" dirty="0" smtClean="0"/>
              <a:t>Fast twitch muscle fibre </a:t>
            </a:r>
          </a:p>
          <a:p>
            <a:r>
              <a:rPr lang="en-GB" sz="2000" dirty="0" smtClean="0"/>
              <a:t>Higher muscle ratio</a:t>
            </a:r>
          </a:p>
          <a:p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There are many sports which need these attributes</a:t>
            </a:r>
          </a:p>
          <a:p>
            <a:pPr algn="ctr">
              <a:buNone/>
            </a:pPr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However</a:t>
            </a:r>
          </a:p>
          <a:p>
            <a:pPr algn="ctr">
              <a:buNone/>
            </a:pPr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We don’t see this over-representation in activities such as Rugby or Swimming</a:t>
            </a:r>
          </a:p>
          <a:p>
            <a:pPr algn="ctr">
              <a:buNone/>
            </a:pPr>
            <a:endParaRPr lang="en-GB" sz="2000" dirty="0" smtClean="0"/>
          </a:p>
          <a:p>
            <a:pPr algn="ctr">
              <a:buNone/>
            </a:pPr>
            <a:r>
              <a:rPr lang="en-GB" sz="2000" b="1" dirty="0" smtClean="0"/>
              <a:t>Why not? 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 lvl="1">
              <a:buNone/>
            </a:pP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6228184" y="2924944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Carlin Isles</a:t>
            </a:r>
            <a:endParaRPr lang="en-GB" dirty="0"/>
          </a:p>
        </p:txBody>
      </p:sp>
      <p:pic>
        <p:nvPicPr>
          <p:cNvPr id="5" name="Picture 4" descr="http://www.abc.net.au/news/image/4178808-3x2-940x6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4664"/>
            <a:ext cx="248427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/>
          <a:lstStyle/>
          <a:p>
            <a:r>
              <a:rPr lang="en-GB" dirty="0" smtClean="0"/>
              <a:t>Why is there this variation?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96944" cy="5149552"/>
          </a:xfrm>
        </p:spPr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Role </a:t>
            </a:r>
            <a:r>
              <a:rPr lang="en-GB" sz="2000" dirty="0" smtClean="0"/>
              <a:t>model effect</a:t>
            </a:r>
          </a:p>
          <a:p>
            <a:pPr lvl="1"/>
            <a:r>
              <a:rPr lang="en-GB" sz="1800" dirty="0" smtClean="0"/>
              <a:t>Existence of high profile elite performers encourages others</a:t>
            </a:r>
          </a:p>
          <a:p>
            <a:endParaRPr lang="en-GB" sz="2000" dirty="0" smtClean="0"/>
          </a:p>
          <a:p>
            <a:r>
              <a:rPr lang="en-GB" sz="2000" dirty="0" smtClean="0"/>
              <a:t>May be pressured into certain activities- Pigeon holing</a:t>
            </a:r>
          </a:p>
          <a:p>
            <a:pPr lvl="1"/>
            <a:r>
              <a:rPr lang="en-GB" sz="1800" dirty="0" smtClean="0"/>
              <a:t>Based on belief they have a natural advantage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Athletic achievement is based on objective outcomes- Times, Distances etc.</a:t>
            </a:r>
          </a:p>
          <a:p>
            <a:pPr lvl="1"/>
            <a:r>
              <a:rPr lang="en-GB" sz="1800" dirty="0" smtClean="0"/>
              <a:t>Less opportunity to be over looked </a:t>
            </a:r>
            <a:r>
              <a:rPr lang="en-GB" sz="1800" dirty="0" smtClean="0"/>
              <a:t>based on </a:t>
            </a:r>
            <a:r>
              <a:rPr lang="en-GB" sz="1800" dirty="0" smtClean="0"/>
              <a:t>subjective opinions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Lower Socio-economic groups have high proportion of minority communities</a:t>
            </a:r>
          </a:p>
          <a:p>
            <a:pPr lvl="1"/>
            <a:r>
              <a:rPr lang="en-GB" sz="1800" dirty="0" smtClean="0"/>
              <a:t>Largest proportion of footballers and athletes come from these groups</a:t>
            </a:r>
            <a:endParaRPr lang="en-GB" sz="18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en-GB" dirty="0" smtClean="0"/>
              <a:t>Disability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149552"/>
          </a:xfrm>
        </p:spPr>
        <p:txBody>
          <a:bodyPr>
            <a:normAutofit/>
          </a:bodyPr>
          <a:lstStyle/>
          <a:p>
            <a:endParaRPr lang="en-GB" sz="1800" dirty="0" smtClean="0"/>
          </a:p>
          <a:p>
            <a:r>
              <a:rPr lang="en-GB" sz="1800" dirty="0" smtClean="0"/>
              <a:t>From AS it was clear that those with a disability are less likely to participate, but how likely are they to progress?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Is it possible to assume that there are fewer barriers to progression for disabled athletes?</a:t>
            </a:r>
          </a:p>
          <a:p>
            <a:endParaRPr lang="en-GB" sz="1800" dirty="0"/>
          </a:p>
          <a:p>
            <a:endParaRPr lang="en-GB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30320"/>
              </p:ext>
            </p:extLst>
          </p:nvPr>
        </p:nvGraphicFramePr>
        <p:xfrm>
          <a:off x="899592" y="2852936"/>
          <a:ext cx="7344816" cy="1112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448272"/>
                <a:gridCol w="2448272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Location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Olympic medals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Paralympic medals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Beijing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47 (5%)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102 (7%)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London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65 (7%)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120 (8%)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t3.gstatic.com/images?q=tbn:ANd9GcTwpJ8KTBJe0APPkE6J958J0DAsU16NTMg_5OU--HQ_7COfYs7-:www.paralympic.org/sites/default/files/images/120907011931073_peacock2.mainpicture_6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941168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900141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423</TotalTime>
  <Words>857</Words>
  <Application>Microsoft Office PowerPoint</Application>
  <PresentationFormat>On-screen Show (4:3)</PresentationFormat>
  <Paragraphs>185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2.4 Barriers to progression</vt:lpstr>
      <vt:lpstr>Factors to be considered…</vt:lpstr>
      <vt:lpstr>Sex or ‘gender’ discrimination</vt:lpstr>
      <vt:lpstr>Evidence of gender discrimination</vt:lpstr>
      <vt:lpstr>Why do fewer women reach the elite level?</vt:lpstr>
      <vt:lpstr>Racial discrimination</vt:lpstr>
      <vt:lpstr>Assumptions on variation</vt:lpstr>
      <vt:lpstr>Why is there this variation?</vt:lpstr>
      <vt:lpstr>Disability</vt:lpstr>
      <vt:lpstr>Support for Disabled athletes</vt:lpstr>
      <vt:lpstr>Social Class</vt:lpstr>
      <vt:lpstr>Factors affecting Social Class progression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Rational Recreation and Amateurism</dc:title>
  <dc:creator>Matt</dc:creator>
  <cp:lastModifiedBy>MWay</cp:lastModifiedBy>
  <cp:revision>115</cp:revision>
  <dcterms:created xsi:type="dcterms:W3CDTF">2012-09-09T13:23:30Z</dcterms:created>
  <dcterms:modified xsi:type="dcterms:W3CDTF">2012-12-18T08:13:18Z</dcterms:modified>
</cp:coreProperties>
</file>