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20DA9-1459-43BE-87AF-A4DFB0A6006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020DACA6-E585-4F52-BC58-42B52F9083E2}">
      <dgm:prSet phldrT="[Text]" custT="1"/>
      <dgm:spPr/>
      <dgm:t>
        <a:bodyPr/>
        <a:lstStyle/>
        <a:p>
          <a:r>
            <a:rPr lang="en-GB" sz="2800" dirty="0" smtClean="0"/>
            <a:t>Controlling Stress</a:t>
          </a:r>
          <a:endParaRPr lang="en-GB" sz="2800" dirty="0"/>
        </a:p>
      </dgm:t>
    </dgm:pt>
    <dgm:pt modelId="{41F973F7-FB08-40E2-8ED8-229A8229C110}" type="parTrans" cxnId="{5A055098-6CB1-421F-99F8-15E28FADA92C}">
      <dgm:prSet/>
      <dgm:spPr/>
      <dgm:t>
        <a:bodyPr/>
        <a:lstStyle/>
        <a:p>
          <a:endParaRPr lang="en-GB"/>
        </a:p>
      </dgm:t>
    </dgm:pt>
    <dgm:pt modelId="{20F4BFC7-C228-45DC-A0A3-4A6765F1F283}" type="sibTrans" cxnId="{5A055098-6CB1-421F-99F8-15E28FADA92C}">
      <dgm:prSet/>
      <dgm:spPr/>
      <dgm:t>
        <a:bodyPr/>
        <a:lstStyle/>
        <a:p>
          <a:endParaRPr lang="en-GB"/>
        </a:p>
      </dgm:t>
    </dgm:pt>
    <dgm:pt modelId="{8D99E50F-AC12-40B9-A5DD-B89C8835FDB2}">
      <dgm:prSet phldrT="[Text]" custT="1"/>
      <dgm:spPr/>
      <dgm:t>
        <a:bodyPr/>
        <a:lstStyle/>
        <a:p>
          <a:r>
            <a:rPr lang="en-GB" sz="2000" u="sng" dirty="0" smtClean="0"/>
            <a:t>Cognitive</a:t>
          </a:r>
        </a:p>
        <a:p>
          <a:r>
            <a:rPr lang="en-GB" sz="2000" u="none" dirty="0" smtClean="0"/>
            <a:t>Controlling thoughts and attention</a:t>
          </a:r>
          <a:endParaRPr lang="en-GB" sz="2000" dirty="0"/>
        </a:p>
      </dgm:t>
    </dgm:pt>
    <dgm:pt modelId="{D5AD0903-57C4-47C3-ACA7-B77F272AB31F}" type="parTrans" cxnId="{D16BA118-39C3-480D-A564-165A35E5241D}">
      <dgm:prSet/>
      <dgm:spPr/>
      <dgm:t>
        <a:bodyPr/>
        <a:lstStyle/>
        <a:p>
          <a:endParaRPr lang="en-GB"/>
        </a:p>
      </dgm:t>
    </dgm:pt>
    <dgm:pt modelId="{4DBDCBD6-2957-478F-85B8-9E5DC74D4D59}" type="sibTrans" cxnId="{D16BA118-39C3-480D-A564-165A35E5241D}">
      <dgm:prSet/>
      <dgm:spPr/>
      <dgm:t>
        <a:bodyPr/>
        <a:lstStyle/>
        <a:p>
          <a:endParaRPr lang="en-GB"/>
        </a:p>
      </dgm:t>
    </dgm:pt>
    <dgm:pt modelId="{BE9D8240-0E68-46A9-B5FD-C93D59703CDA}">
      <dgm:prSet phldrT="[Text]" custT="1"/>
      <dgm:spPr/>
      <dgm:t>
        <a:bodyPr/>
        <a:lstStyle/>
        <a:p>
          <a:r>
            <a:rPr lang="en-GB" sz="2000" u="sng" dirty="0" smtClean="0"/>
            <a:t>Somatic</a:t>
          </a:r>
        </a:p>
        <a:p>
          <a:r>
            <a:rPr lang="en-GB" sz="2000" u="none" dirty="0" smtClean="0"/>
            <a:t>Controlling physical components of anxiety</a:t>
          </a:r>
          <a:endParaRPr lang="en-GB" sz="2000" u="none" dirty="0"/>
        </a:p>
      </dgm:t>
    </dgm:pt>
    <dgm:pt modelId="{BA634454-0A31-42DF-BB04-A06AF5517B42}" type="parTrans" cxnId="{C98FCA2B-0956-4BB2-AC65-A9CA23B47CC1}">
      <dgm:prSet/>
      <dgm:spPr/>
      <dgm:t>
        <a:bodyPr/>
        <a:lstStyle/>
        <a:p>
          <a:endParaRPr lang="en-GB"/>
        </a:p>
      </dgm:t>
    </dgm:pt>
    <dgm:pt modelId="{6B6EADDE-7221-4EB7-B99B-C66AE6925F41}" type="sibTrans" cxnId="{C98FCA2B-0956-4BB2-AC65-A9CA23B47CC1}">
      <dgm:prSet/>
      <dgm:spPr/>
      <dgm:t>
        <a:bodyPr/>
        <a:lstStyle/>
        <a:p>
          <a:endParaRPr lang="en-GB"/>
        </a:p>
      </dgm:t>
    </dgm:pt>
    <dgm:pt modelId="{B9EA6FD3-C3D1-46E8-B172-D144B78A400B}" type="pres">
      <dgm:prSet presAssocID="{A7C20DA9-1459-43BE-87AF-A4DFB0A6006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CC8CFFF-3CD7-40C6-A528-E4A7C3CD21B4}" type="pres">
      <dgm:prSet presAssocID="{020DACA6-E585-4F52-BC58-42B52F9083E2}" presName="hierRoot1" presStyleCnt="0">
        <dgm:presLayoutVars>
          <dgm:hierBranch val="init"/>
        </dgm:presLayoutVars>
      </dgm:prSet>
      <dgm:spPr/>
    </dgm:pt>
    <dgm:pt modelId="{382D9C1E-D163-4EB0-B3D5-22EADD6F85BD}" type="pres">
      <dgm:prSet presAssocID="{020DACA6-E585-4F52-BC58-42B52F9083E2}" presName="rootComposite1" presStyleCnt="0"/>
      <dgm:spPr/>
    </dgm:pt>
    <dgm:pt modelId="{5288FAE6-0CB2-4FC8-AF3E-41CF3FE43751}" type="pres">
      <dgm:prSet presAssocID="{020DACA6-E585-4F52-BC58-42B52F9083E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F9B17D-C7AF-44B3-AA4A-61F2BB594C80}" type="pres">
      <dgm:prSet presAssocID="{020DACA6-E585-4F52-BC58-42B52F9083E2}" presName="topArc1" presStyleLbl="parChTrans1D1" presStyleIdx="0" presStyleCnt="6"/>
      <dgm:spPr/>
    </dgm:pt>
    <dgm:pt modelId="{66A315A7-3C1D-47FF-904F-C9D616DEA767}" type="pres">
      <dgm:prSet presAssocID="{020DACA6-E585-4F52-BC58-42B52F9083E2}" presName="bottomArc1" presStyleLbl="parChTrans1D1" presStyleIdx="1" presStyleCnt="6"/>
      <dgm:spPr/>
    </dgm:pt>
    <dgm:pt modelId="{8BC38EB2-8647-4C95-A464-27780ACCB60D}" type="pres">
      <dgm:prSet presAssocID="{020DACA6-E585-4F52-BC58-42B52F9083E2}" presName="topConnNode1" presStyleLbl="node1" presStyleIdx="0" presStyleCnt="0"/>
      <dgm:spPr/>
      <dgm:t>
        <a:bodyPr/>
        <a:lstStyle/>
        <a:p>
          <a:endParaRPr lang="en-GB"/>
        </a:p>
      </dgm:t>
    </dgm:pt>
    <dgm:pt modelId="{63A092AC-55A9-4961-BEA3-4835875DE9D5}" type="pres">
      <dgm:prSet presAssocID="{020DACA6-E585-4F52-BC58-42B52F9083E2}" presName="hierChild2" presStyleCnt="0"/>
      <dgm:spPr/>
    </dgm:pt>
    <dgm:pt modelId="{185DBE2D-44B9-4094-A9F8-2ED11F60C855}" type="pres">
      <dgm:prSet presAssocID="{D5AD0903-57C4-47C3-ACA7-B77F272AB31F}" presName="Name28" presStyleLbl="parChTrans1D2" presStyleIdx="0" presStyleCnt="2"/>
      <dgm:spPr/>
      <dgm:t>
        <a:bodyPr/>
        <a:lstStyle/>
        <a:p>
          <a:endParaRPr lang="en-GB"/>
        </a:p>
      </dgm:t>
    </dgm:pt>
    <dgm:pt modelId="{B5E954F3-D19E-4102-8C03-BFABA1066005}" type="pres">
      <dgm:prSet presAssocID="{8D99E50F-AC12-40B9-A5DD-B89C8835FDB2}" presName="hierRoot2" presStyleCnt="0">
        <dgm:presLayoutVars>
          <dgm:hierBranch val="init"/>
        </dgm:presLayoutVars>
      </dgm:prSet>
      <dgm:spPr/>
    </dgm:pt>
    <dgm:pt modelId="{278AE297-E35C-423A-A7B8-6DB78E13AFA7}" type="pres">
      <dgm:prSet presAssocID="{8D99E50F-AC12-40B9-A5DD-B89C8835FDB2}" presName="rootComposite2" presStyleCnt="0"/>
      <dgm:spPr/>
    </dgm:pt>
    <dgm:pt modelId="{1D0A089D-E902-49F6-9561-8BAA472ABF0F}" type="pres">
      <dgm:prSet presAssocID="{8D99E50F-AC12-40B9-A5DD-B89C8835FDB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DE2535-0739-4650-AD5E-63A145F824EC}" type="pres">
      <dgm:prSet presAssocID="{8D99E50F-AC12-40B9-A5DD-B89C8835FDB2}" presName="topArc2" presStyleLbl="parChTrans1D1" presStyleIdx="2" presStyleCnt="6"/>
      <dgm:spPr/>
    </dgm:pt>
    <dgm:pt modelId="{2D0E92C5-DCE5-4AEE-9AE4-E70FFA2E105E}" type="pres">
      <dgm:prSet presAssocID="{8D99E50F-AC12-40B9-A5DD-B89C8835FDB2}" presName="bottomArc2" presStyleLbl="parChTrans1D1" presStyleIdx="3" presStyleCnt="6"/>
      <dgm:spPr/>
    </dgm:pt>
    <dgm:pt modelId="{BBED0A11-2CFF-4430-AE31-11D706307C10}" type="pres">
      <dgm:prSet presAssocID="{8D99E50F-AC12-40B9-A5DD-B89C8835FDB2}" presName="topConnNode2" presStyleLbl="node2" presStyleIdx="0" presStyleCnt="0"/>
      <dgm:spPr/>
      <dgm:t>
        <a:bodyPr/>
        <a:lstStyle/>
        <a:p>
          <a:endParaRPr lang="en-GB"/>
        </a:p>
      </dgm:t>
    </dgm:pt>
    <dgm:pt modelId="{B23D63B1-76A7-4329-8295-696A895D52F6}" type="pres">
      <dgm:prSet presAssocID="{8D99E50F-AC12-40B9-A5DD-B89C8835FDB2}" presName="hierChild4" presStyleCnt="0"/>
      <dgm:spPr/>
    </dgm:pt>
    <dgm:pt modelId="{EC6F328B-41E2-464F-B5AF-5528E5BCC252}" type="pres">
      <dgm:prSet presAssocID="{8D99E50F-AC12-40B9-A5DD-B89C8835FDB2}" presName="hierChild5" presStyleCnt="0"/>
      <dgm:spPr/>
    </dgm:pt>
    <dgm:pt modelId="{8640B98D-77A3-4B5B-94CB-C23DCCDAE2D3}" type="pres">
      <dgm:prSet presAssocID="{BA634454-0A31-42DF-BB04-A06AF5517B42}" presName="Name28" presStyleLbl="parChTrans1D2" presStyleIdx="1" presStyleCnt="2"/>
      <dgm:spPr/>
      <dgm:t>
        <a:bodyPr/>
        <a:lstStyle/>
        <a:p>
          <a:endParaRPr lang="en-GB"/>
        </a:p>
      </dgm:t>
    </dgm:pt>
    <dgm:pt modelId="{E1647FB3-DCD7-4F13-909D-274C104DE951}" type="pres">
      <dgm:prSet presAssocID="{BE9D8240-0E68-46A9-B5FD-C93D59703CDA}" presName="hierRoot2" presStyleCnt="0">
        <dgm:presLayoutVars>
          <dgm:hierBranch val="init"/>
        </dgm:presLayoutVars>
      </dgm:prSet>
      <dgm:spPr/>
    </dgm:pt>
    <dgm:pt modelId="{95295746-6457-4AE2-A0CD-7402BDA397B3}" type="pres">
      <dgm:prSet presAssocID="{BE9D8240-0E68-46A9-B5FD-C93D59703CDA}" presName="rootComposite2" presStyleCnt="0"/>
      <dgm:spPr/>
    </dgm:pt>
    <dgm:pt modelId="{7CBD539C-7A4D-4AB0-9264-72C359A602E7}" type="pres">
      <dgm:prSet presAssocID="{BE9D8240-0E68-46A9-B5FD-C93D59703CD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123937E-A68F-44F7-8056-7372EF03388D}" type="pres">
      <dgm:prSet presAssocID="{BE9D8240-0E68-46A9-B5FD-C93D59703CDA}" presName="topArc2" presStyleLbl="parChTrans1D1" presStyleIdx="4" presStyleCnt="6"/>
      <dgm:spPr/>
    </dgm:pt>
    <dgm:pt modelId="{FD40041B-80CE-44D4-B1E7-41D0E6A58C69}" type="pres">
      <dgm:prSet presAssocID="{BE9D8240-0E68-46A9-B5FD-C93D59703CDA}" presName="bottomArc2" presStyleLbl="parChTrans1D1" presStyleIdx="5" presStyleCnt="6"/>
      <dgm:spPr/>
    </dgm:pt>
    <dgm:pt modelId="{8B902119-3E11-45B2-9624-8C4E24CDEFEF}" type="pres">
      <dgm:prSet presAssocID="{BE9D8240-0E68-46A9-B5FD-C93D59703CDA}" presName="topConnNode2" presStyleLbl="node2" presStyleIdx="0" presStyleCnt="0"/>
      <dgm:spPr/>
      <dgm:t>
        <a:bodyPr/>
        <a:lstStyle/>
        <a:p>
          <a:endParaRPr lang="en-GB"/>
        </a:p>
      </dgm:t>
    </dgm:pt>
    <dgm:pt modelId="{0C3A3230-0CB3-4992-9D13-AAF0BA135EED}" type="pres">
      <dgm:prSet presAssocID="{BE9D8240-0E68-46A9-B5FD-C93D59703CDA}" presName="hierChild4" presStyleCnt="0"/>
      <dgm:spPr/>
    </dgm:pt>
    <dgm:pt modelId="{38172E10-F3AD-4D11-951C-D97D4E27A48F}" type="pres">
      <dgm:prSet presAssocID="{BE9D8240-0E68-46A9-B5FD-C93D59703CDA}" presName="hierChild5" presStyleCnt="0"/>
      <dgm:spPr/>
    </dgm:pt>
    <dgm:pt modelId="{E5D1A153-898E-46B9-968D-CBB9506CC423}" type="pres">
      <dgm:prSet presAssocID="{020DACA6-E585-4F52-BC58-42B52F9083E2}" presName="hierChild3" presStyleCnt="0"/>
      <dgm:spPr/>
    </dgm:pt>
  </dgm:ptLst>
  <dgm:cxnLst>
    <dgm:cxn modelId="{2175B1EE-48ED-4619-B526-C9D0106C780B}" type="presOf" srcId="{BE9D8240-0E68-46A9-B5FD-C93D59703CDA}" destId="{7CBD539C-7A4D-4AB0-9264-72C359A602E7}" srcOrd="0" destOrd="0" presId="urn:microsoft.com/office/officeart/2008/layout/HalfCircleOrganizationChart"/>
    <dgm:cxn modelId="{D16BA118-39C3-480D-A564-165A35E5241D}" srcId="{020DACA6-E585-4F52-BC58-42B52F9083E2}" destId="{8D99E50F-AC12-40B9-A5DD-B89C8835FDB2}" srcOrd="0" destOrd="0" parTransId="{D5AD0903-57C4-47C3-ACA7-B77F272AB31F}" sibTransId="{4DBDCBD6-2957-478F-85B8-9E5DC74D4D59}"/>
    <dgm:cxn modelId="{89E1B2AE-D008-4FDA-A751-498AE7BCD534}" type="presOf" srcId="{8D99E50F-AC12-40B9-A5DD-B89C8835FDB2}" destId="{1D0A089D-E902-49F6-9561-8BAA472ABF0F}" srcOrd="0" destOrd="0" presId="urn:microsoft.com/office/officeart/2008/layout/HalfCircleOrganizationChart"/>
    <dgm:cxn modelId="{A948B616-8558-4D5E-B0C4-7E6327A97781}" type="presOf" srcId="{D5AD0903-57C4-47C3-ACA7-B77F272AB31F}" destId="{185DBE2D-44B9-4094-A9F8-2ED11F60C855}" srcOrd="0" destOrd="0" presId="urn:microsoft.com/office/officeart/2008/layout/HalfCircleOrganizationChart"/>
    <dgm:cxn modelId="{6ACB2C8C-945F-43FA-842B-B80EA6426A3C}" type="presOf" srcId="{BE9D8240-0E68-46A9-B5FD-C93D59703CDA}" destId="{8B902119-3E11-45B2-9624-8C4E24CDEFEF}" srcOrd="1" destOrd="0" presId="urn:microsoft.com/office/officeart/2008/layout/HalfCircleOrganizationChart"/>
    <dgm:cxn modelId="{4E4F35D8-BD0E-455A-9DDB-943AC4258B03}" type="presOf" srcId="{A7C20DA9-1459-43BE-87AF-A4DFB0A60069}" destId="{B9EA6FD3-C3D1-46E8-B172-D144B78A400B}" srcOrd="0" destOrd="0" presId="urn:microsoft.com/office/officeart/2008/layout/HalfCircleOrganizationChart"/>
    <dgm:cxn modelId="{C98FCA2B-0956-4BB2-AC65-A9CA23B47CC1}" srcId="{020DACA6-E585-4F52-BC58-42B52F9083E2}" destId="{BE9D8240-0E68-46A9-B5FD-C93D59703CDA}" srcOrd="1" destOrd="0" parTransId="{BA634454-0A31-42DF-BB04-A06AF5517B42}" sibTransId="{6B6EADDE-7221-4EB7-B99B-C66AE6925F41}"/>
    <dgm:cxn modelId="{5A055098-6CB1-421F-99F8-15E28FADA92C}" srcId="{A7C20DA9-1459-43BE-87AF-A4DFB0A60069}" destId="{020DACA6-E585-4F52-BC58-42B52F9083E2}" srcOrd="0" destOrd="0" parTransId="{41F973F7-FB08-40E2-8ED8-229A8229C110}" sibTransId="{20F4BFC7-C228-45DC-A0A3-4A6765F1F283}"/>
    <dgm:cxn modelId="{03F18F70-85B5-438F-A624-98D60506AF61}" type="presOf" srcId="{020DACA6-E585-4F52-BC58-42B52F9083E2}" destId="{8BC38EB2-8647-4C95-A464-27780ACCB60D}" srcOrd="1" destOrd="0" presId="urn:microsoft.com/office/officeart/2008/layout/HalfCircleOrganizationChart"/>
    <dgm:cxn modelId="{3B72588F-33E0-47F0-86D4-94F043538304}" type="presOf" srcId="{8D99E50F-AC12-40B9-A5DD-B89C8835FDB2}" destId="{BBED0A11-2CFF-4430-AE31-11D706307C10}" srcOrd="1" destOrd="0" presId="urn:microsoft.com/office/officeart/2008/layout/HalfCircleOrganizationChart"/>
    <dgm:cxn modelId="{633D36B2-9DDD-4EC9-81B7-4CF7E4B6764D}" type="presOf" srcId="{020DACA6-E585-4F52-BC58-42B52F9083E2}" destId="{5288FAE6-0CB2-4FC8-AF3E-41CF3FE43751}" srcOrd="0" destOrd="0" presId="urn:microsoft.com/office/officeart/2008/layout/HalfCircleOrganizationChart"/>
    <dgm:cxn modelId="{B2BB9EAB-4080-400D-A922-8D905FB26D4C}" type="presOf" srcId="{BA634454-0A31-42DF-BB04-A06AF5517B42}" destId="{8640B98D-77A3-4B5B-94CB-C23DCCDAE2D3}" srcOrd="0" destOrd="0" presId="urn:microsoft.com/office/officeart/2008/layout/HalfCircleOrganizationChart"/>
    <dgm:cxn modelId="{68348144-FA8B-4469-993C-A2631C161490}" type="presParOf" srcId="{B9EA6FD3-C3D1-46E8-B172-D144B78A400B}" destId="{6CC8CFFF-3CD7-40C6-A528-E4A7C3CD21B4}" srcOrd="0" destOrd="0" presId="urn:microsoft.com/office/officeart/2008/layout/HalfCircleOrganizationChart"/>
    <dgm:cxn modelId="{63F0ECAF-3C13-41B1-ADC4-C1EFC2B26A8B}" type="presParOf" srcId="{6CC8CFFF-3CD7-40C6-A528-E4A7C3CD21B4}" destId="{382D9C1E-D163-4EB0-B3D5-22EADD6F85BD}" srcOrd="0" destOrd="0" presId="urn:microsoft.com/office/officeart/2008/layout/HalfCircleOrganizationChart"/>
    <dgm:cxn modelId="{D6A1C365-7E31-4EA3-9157-5D36198DCB2A}" type="presParOf" srcId="{382D9C1E-D163-4EB0-B3D5-22EADD6F85BD}" destId="{5288FAE6-0CB2-4FC8-AF3E-41CF3FE43751}" srcOrd="0" destOrd="0" presId="urn:microsoft.com/office/officeart/2008/layout/HalfCircleOrganizationChart"/>
    <dgm:cxn modelId="{79AA2510-987F-41AF-BA2D-2FA102F18E51}" type="presParOf" srcId="{382D9C1E-D163-4EB0-B3D5-22EADD6F85BD}" destId="{15F9B17D-C7AF-44B3-AA4A-61F2BB594C80}" srcOrd="1" destOrd="0" presId="urn:microsoft.com/office/officeart/2008/layout/HalfCircleOrganizationChart"/>
    <dgm:cxn modelId="{1AC315C4-9E3C-409D-B3DA-D283E938B531}" type="presParOf" srcId="{382D9C1E-D163-4EB0-B3D5-22EADD6F85BD}" destId="{66A315A7-3C1D-47FF-904F-C9D616DEA767}" srcOrd="2" destOrd="0" presId="urn:microsoft.com/office/officeart/2008/layout/HalfCircleOrganizationChart"/>
    <dgm:cxn modelId="{94990E6A-4246-434A-8304-D383CEBBBD27}" type="presParOf" srcId="{382D9C1E-D163-4EB0-B3D5-22EADD6F85BD}" destId="{8BC38EB2-8647-4C95-A464-27780ACCB60D}" srcOrd="3" destOrd="0" presId="urn:microsoft.com/office/officeart/2008/layout/HalfCircleOrganizationChart"/>
    <dgm:cxn modelId="{45DCAA9F-EC8C-42AD-995F-983BEE56A0F1}" type="presParOf" srcId="{6CC8CFFF-3CD7-40C6-A528-E4A7C3CD21B4}" destId="{63A092AC-55A9-4961-BEA3-4835875DE9D5}" srcOrd="1" destOrd="0" presId="urn:microsoft.com/office/officeart/2008/layout/HalfCircleOrganizationChart"/>
    <dgm:cxn modelId="{4EFF4755-0CC5-49E4-8E01-1D9B57F2BC52}" type="presParOf" srcId="{63A092AC-55A9-4961-BEA3-4835875DE9D5}" destId="{185DBE2D-44B9-4094-A9F8-2ED11F60C855}" srcOrd="0" destOrd="0" presId="urn:microsoft.com/office/officeart/2008/layout/HalfCircleOrganizationChart"/>
    <dgm:cxn modelId="{871F135F-A98C-4597-BCA4-636C22180F44}" type="presParOf" srcId="{63A092AC-55A9-4961-BEA3-4835875DE9D5}" destId="{B5E954F3-D19E-4102-8C03-BFABA1066005}" srcOrd="1" destOrd="0" presId="urn:microsoft.com/office/officeart/2008/layout/HalfCircleOrganizationChart"/>
    <dgm:cxn modelId="{78B94E5C-12BB-440D-9A5B-89B3CCD6A61D}" type="presParOf" srcId="{B5E954F3-D19E-4102-8C03-BFABA1066005}" destId="{278AE297-E35C-423A-A7B8-6DB78E13AFA7}" srcOrd="0" destOrd="0" presId="urn:microsoft.com/office/officeart/2008/layout/HalfCircleOrganizationChart"/>
    <dgm:cxn modelId="{1BD3EECF-3AAD-43B6-9404-0B2D5B2360A0}" type="presParOf" srcId="{278AE297-E35C-423A-A7B8-6DB78E13AFA7}" destId="{1D0A089D-E902-49F6-9561-8BAA472ABF0F}" srcOrd="0" destOrd="0" presId="urn:microsoft.com/office/officeart/2008/layout/HalfCircleOrganizationChart"/>
    <dgm:cxn modelId="{47C2D593-1988-46E5-9980-023D88DF697C}" type="presParOf" srcId="{278AE297-E35C-423A-A7B8-6DB78E13AFA7}" destId="{F2DE2535-0739-4650-AD5E-63A145F824EC}" srcOrd="1" destOrd="0" presId="urn:microsoft.com/office/officeart/2008/layout/HalfCircleOrganizationChart"/>
    <dgm:cxn modelId="{95E4387F-67F7-4A41-82F6-C9291D6C18DB}" type="presParOf" srcId="{278AE297-E35C-423A-A7B8-6DB78E13AFA7}" destId="{2D0E92C5-DCE5-4AEE-9AE4-E70FFA2E105E}" srcOrd="2" destOrd="0" presId="urn:microsoft.com/office/officeart/2008/layout/HalfCircleOrganizationChart"/>
    <dgm:cxn modelId="{72535B69-7EDE-4282-B463-18280D7A423F}" type="presParOf" srcId="{278AE297-E35C-423A-A7B8-6DB78E13AFA7}" destId="{BBED0A11-2CFF-4430-AE31-11D706307C10}" srcOrd="3" destOrd="0" presId="urn:microsoft.com/office/officeart/2008/layout/HalfCircleOrganizationChart"/>
    <dgm:cxn modelId="{9FBFE643-EDFB-467B-A46F-C94049C45349}" type="presParOf" srcId="{B5E954F3-D19E-4102-8C03-BFABA1066005}" destId="{B23D63B1-76A7-4329-8295-696A895D52F6}" srcOrd="1" destOrd="0" presId="urn:microsoft.com/office/officeart/2008/layout/HalfCircleOrganizationChart"/>
    <dgm:cxn modelId="{51B470F4-0726-48A4-A1E9-FDA451CF03B3}" type="presParOf" srcId="{B5E954F3-D19E-4102-8C03-BFABA1066005}" destId="{EC6F328B-41E2-464F-B5AF-5528E5BCC252}" srcOrd="2" destOrd="0" presId="urn:microsoft.com/office/officeart/2008/layout/HalfCircleOrganizationChart"/>
    <dgm:cxn modelId="{9920BC3E-F3AD-48BD-B9F1-FF6456426DB5}" type="presParOf" srcId="{63A092AC-55A9-4961-BEA3-4835875DE9D5}" destId="{8640B98D-77A3-4B5B-94CB-C23DCCDAE2D3}" srcOrd="2" destOrd="0" presId="urn:microsoft.com/office/officeart/2008/layout/HalfCircleOrganizationChart"/>
    <dgm:cxn modelId="{BF7BFD52-4C98-400F-B5A5-7DCE90DF8FC0}" type="presParOf" srcId="{63A092AC-55A9-4961-BEA3-4835875DE9D5}" destId="{E1647FB3-DCD7-4F13-909D-274C104DE951}" srcOrd="3" destOrd="0" presId="urn:microsoft.com/office/officeart/2008/layout/HalfCircleOrganizationChart"/>
    <dgm:cxn modelId="{F90C5978-74A1-4ACE-B561-BDEC6F964095}" type="presParOf" srcId="{E1647FB3-DCD7-4F13-909D-274C104DE951}" destId="{95295746-6457-4AE2-A0CD-7402BDA397B3}" srcOrd="0" destOrd="0" presId="urn:microsoft.com/office/officeart/2008/layout/HalfCircleOrganizationChart"/>
    <dgm:cxn modelId="{958ED32D-AE3D-485F-A779-93A82FEF02EF}" type="presParOf" srcId="{95295746-6457-4AE2-A0CD-7402BDA397B3}" destId="{7CBD539C-7A4D-4AB0-9264-72C359A602E7}" srcOrd="0" destOrd="0" presId="urn:microsoft.com/office/officeart/2008/layout/HalfCircleOrganizationChart"/>
    <dgm:cxn modelId="{900A55B5-9377-46C9-9D08-914EC29A0367}" type="presParOf" srcId="{95295746-6457-4AE2-A0CD-7402BDA397B3}" destId="{7123937E-A68F-44F7-8056-7372EF03388D}" srcOrd="1" destOrd="0" presId="urn:microsoft.com/office/officeart/2008/layout/HalfCircleOrganizationChart"/>
    <dgm:cxn modelId="{B5971C32-7D01-464B-AE02-4E9C8EA805A9}" type="presParOf" srcId="{95295746-6457-4AE2-A0CD-7402BDA397B3}" destId="{FD40041B-80CE-44D4-B1E7-41D0E6A58C69}" srcOrd="2" destOrd="0" presId="urn:microsoft.com/office/officeart/2008/layout/HalfCircleOrganizationChart"/>
    <dgm:cxn modelId="{335F4299-7979-4EA6-BB2F-2F4A6317130F}" type="presParOf" srcId="{95295746-6457-4AE2-A0CD-7402BDA397B3}" destId="{8B902119-3E11-45B2-9624-8C4E24CDEFEF}" srcOrd="3" destOrd="0" presId="urn:microsoft.com/office/officeart/2008/layout/HalfCircleOrganizationChart"/>
    <dgm:cxn modelId="{14D2B627-9EA7-4A69-B1D6-09123C0B2E9F}" type="presParOf" srcId="{E1647FB3-DCD7-4F13-909D-274C104DE951}" destId="{0C3A3230-0CB3-4992-9D13-AAF0BA135EED}" srcOrd="1" destOrd="0" presId="urn:microsoft.com/office/officeart/2008/layout/HalfCircleOrganizationChart"/>
    <dgm:cxn modelId="{C4AB673A-31B1-40C3-968B-423184F130EE}" type="presParOf" srcId="{E1647FB3-DCD7-4F13-909D-274C104DE951}" destId="{38172E10-F3AD-4D11-951C-D97D4E27A48F}" srcOrd="2" destOrd="0" presId="urn:microsoft.com/office/officeart/2008/layout/HalfCircleOrganizationChart"/>
    <dgm:cxn modelId="{DF72679F-233D-47B6-906C-5952C0511B5E}" type="presParOf" srcId="{6CC8CFFF-3CD7-40C6-A528-E4A7C3CD21B4}" destId="{E5D1A153-898E-46B9-968D-CBB9506CC42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0B98D-77A3-4B5B-94CB-C23DCCDAE2D3}">
      <dsp:nvSpPr>
        <dsp:cNvPr id="0" name=""/>
        <dsp:cNvSpPr/>
      </dsp:nvSpPr>
      <dsp:spPr>
        <a:xfrm>
          <a:off x="4032447" y="1375667"/>
          <a:ext cx="1661760" cy="576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404"/>
              </a:lnTo>
              <a:lnTo>
                <a:pt x="1661760" y="288404"/>
              </a:lnTo>
              <a:lnTo>
                <a:pt x="1661760" y="576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DBE2D-44B9-4094-A9F8-2ED11F60C855}">
      <dsp:nvSpPr>
        <dsp:cNvPr id="0" name=""/>
        <dsp:cNvSpPr/>
      </dsp:nvSpPr>
      <dsp:spPr>
        <a:xfrm>
          <a:off x="2370687" y="1375667"/>
          <a:ext cx="1661760" cy="576809"/>
        </a:xfrm>
        <a:custGeom>
          <a:avLst/>
          <a:gdLst/>
          <a:ahLst/>
          <a:cxnLst/>
          <a:rect l="0" t="0" r="0" b="0"/>
          <a:pathLst>
            <a:path>
              <a:moveTo>
                <a:pt x="1661760" y="0"/>
              </a:moveTo>
              <a:lnTo>
                <a:pt x="1661760" y="288404"/>
              </a:lnTo>
              <a:lnTo>
                <a:pt x="0" y="288404"/>
              </a:lnTo>
              <a:lnTo>
                <a:pt x="0" y="576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9B17D-C7AF-44B3-AA4A-61F2BB594C80}">
      <dsp:nvSpPr>
        <dsp:cNvPr id="0" name=""/>
        <dsp:cNvSpPr/>
      </dsp:nvSpPr>
      <dsp:spPr>
        <a:xfrm>
          <a:off x="3345770" y="2311"/>
          <a:ext cx="1373355" cy="1373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315A7-3C1D-47FF-904F-C9D616DEA767}">
      <dsp:nvSpPr>
        <dsp:cNvPr id="0" name=""/>
        <dsp:cNvSpPr/>
      </dsp:nvSpPr>
      <dsp:spPr>
        <a:xfrm>
          <a:off x="3345770" y="2311"/>
          <a:ext cx="1373355" cy="1373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8FAE6-0CB2-4FC8-AF3E-41CF3FE43751}">
      <dsp:nvSpPr>
        <dsp:cNvPr id="0" name=""/>
        <dsp:cNvSpPr/>
      </dsp:nvSpPr>
      <dsp:spPr>
        <a:xfrm>
          <a:off x="2659092" y="249515"/>
          <a:ext cx="2746711" cy="87894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Controlling Stress</a:t>
          </a:r>
          <a:endParaRPr lang="en-GB" sz="2800" kern="1200" dirty="0"/>
        </a:p>
      </dsp:txBody>
      <dsp:txXfrm>
        <a:off x="2659092" y="249515"/>
        <a:ext cx="2746711" cy="878947"/>
      </dsp:txXfrm>
    </dsp:sp>
    <dsp:sp modelId="{F2DE2535-0739-4650-AD5E-63A145F824EC}">
      <dsp:nvSpPr>
        <dsp:cNvPr id="0" name=""/>
        <dsp:cNvSpPr/>
      </dsp:nvSpPr>
      <dsp:spPr>
        <a:xfrm>
          <a:off x="1684009" y="1952476"/>
          <a:ext cx="1373355" cy="1373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E92C5-DCE5-4AEE-9AE4-E70FFA2E105E}">
      <dsp:nvSpPr>
        <dsp:cNvPr id="0" name=""/>
        <dsp:cNvSpPr/>
      </dsp:nvSpPr>
      <dsp:spPr>
        <a:xfrm>
          <a:off x="1684009" y="1952476"/>
          <a:ext cx="1373355" cy="1373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A089D-E902-49F6-9561-8BAA472ABF0F}">
      <dsp:nvSpPr>
        <dsp:cNvPr id="0" name=""/>
        <dsp:cNvSpPr/>
      </dsp:nvSpPr>
      <dsp:spPr>
        <a:xfrm>
          <a:off x="997331" y="2199680"/>
          <a:ext cx="2746711" cy="87894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sng" kern="1200" dirty="0" smtClean="0"/>
            <a:t>Cognitive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none" kern="1200" dirty="0" smtClean="0"/>
            <a:t>Controlling thoughts and attention</a:t>
          </a:r>
          <a:endParaRPr lang="en-GB" sz="2000" kern="1200" dirty="0"/>
        </a:p>
      </dsp:txBody>
      <dsp:txXfrm>
        <a:off x="997331" y="2199680"/>
        <a:ext cx="2746711" cy="878947"/>
      </dsp:txXfrm>
    </dsp:sp>
    <dsp:sp modelId="{7123937E-A68F-44F7-8056-7372EF03388D}">
      <dsp:nvSpPr>
        <dsp:cNvPr id="0" name=""/>
        <dsp:cNvSpPr/>
      </dsp:nvSpPr>
      <dsp:spPr>
        <a:xfrm>
          <a:off x="5007530" y="1952476"/>
          <a:ext cx="1373355" cy="137335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0041B-80CE-44D4-B1E7-41D0E6A58C69}">
      <dsp:nvSpPr>
        <dsp:cNvPr id="0" name=""/>
        <dsp:cNvSpPr/>
      </dsp:nvSpPr>
      <dsp:spPr>
        <a:xfrm>
          <a:off x="5007530" y="1952476"/>
          <a:ext cx="1373355" cy="137335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D539C-7A4D-4AB0-9264-72C359A602E7}">
      <dsp:nvSpPr>
        <dsp:cNvPr id="0" name=""/>
        <dsp:cNvSpPr/>
      </dsp:nvSpPr>
      <dsp:spPr>
        <a:xfrm>
          <a:off x="4320852" y="2199680"/>
          <a:ext cx="2746711" cy="87894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sng" kern="1200" dirty="0" smtClean="0"/>
            <a:t>Somatic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none" kern="1200" dirty="0" smtClean="0"/>
            <a:t>Controlling physical components of anxiety</a:t>
          </a:r>
          <a:endParaRPr lang="en-GB" sz="2000" u="none" kern="1200" dirty="0"/>
        </a:p>
      </dsp:txBody>
      <dsp:txXfrm>
        <a:off x="4320852" y="2199680"/>
        <a:ext cx="2746711" cy="878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07184F-5457-4E18-B41B-8086910C313A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93CF1D-3983-435E-B171-9C8ADA9396A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9LKeD3rHaNY&amp;feature=relmf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3FkvIMwE75g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RBU7iZwmnI" TargetMode="External"/><Relationship Id="rId2" Type="http://schemas.openxmlformats.org/officeDocument/2006/relationships/hyperlink" Target="http://www.youtube.com/watch?v=7FLDkU4wq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youtube.com/watch?v=mttHlV1WjMk&amp;feature=relat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_Gqwi7Y96s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17032"/>
            <a:ext cx="7920880" cy="1600200"/>
          </a:xfrm>
        </p:spPr>
        <p:txBody>
          <a:bodyPr>
            <a:normAutofit/>
          </a:bodyPr>
          <a:lstStyle/>
          <a:p>
            <a:r>
              <a:rPr lang="en-GB" dirty="0" smtClean="0"/>
              <a:t>What methods exist to control cognitive anxiety?</a:t>
            </a:r>
          </a:p>
          <a:p>
            <a:r>
              <a:rPr lang="en-GB" dirty="0"/>
              <a:t>What methods exist to control </a:t>
            </a:r>
            <a:r>
              <a:rPr lang="en-GB" dirty="0" smtClean="0"/>
              <a:t>somatic </a:t>
            </a:r>
            <a:r>
              <a:rPr lang="en-GB" dirty="0"/>
              <a:t>anxiety?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2.4 Controlling Anxiety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Breathing Control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Focuses on regulating breathing to distract from the anxiety inducing situation</a:t>
            </a:r>
          </a:p>
          <a:p>
            <a:r>
              <a:rPr lang="en-GB" sz="1600" dirty="0" smtClean="0"/>
              <a:t>Common feature of several techniques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First step is learning deep breathing…</a:t>
            </a:r>
          </a:p>
          <a:p>
            <a:r>
              <a:rPr lang="en-GB" sz="1600" dirty="0" smtClean="0"/>
              <a:t>When done correctly air comes in through your nose and lower belly rises</a:t>
            </a:r>
          </a:p>
          <a:p>
            <a:r>
              <a:rPr lang="en-GB" sz="1600" dirty="0" smtClean="0"/>
              <a:t>When first practiced seems unnatural</a:t>
            </a:r>
          </a:p>
          <a:p>
            <a:pPr lvl="1"/>
            <a:r>
              <a:rPr lang="en-GB" sz="1400" dirty="0" smtClean="0"/>
              <a:t>Linked to body image and keeping a flat stomach</a:t>
            </a:r>
          </a:p>
          <a:p>
            <a:pPr lvl="1"/>
            <a:r>
              <a:rPr lang="en-GB" sz="1400" dirty="0" smtClean="0"/>
              <a:t>Shallow breathing is more commonly done so seems normal</a:t>
            </a:r>
          </a:p>
          <a:p>
            <a:r>
              <a:rPr lang="en-GB" sz="1600" dirty="0" smtClean="0"/>
              <a:t>Encourages full exchange of oxygen</a:t>
            </a:r>
          </a:p>
          <a:p>
            <a:pPr lvl="1"/>
            <a:r>
              <a:rPr lang="en-GB" sz="1400" dirty="0" smtClean="0"/>
              <a:t>Beneficial trade of incoming oxygen for outgoing carbon dioxide</a:t>
            </a:r>
          </a:p>
          <a:p>
            <a:r>
              <a:rPr lang="en-GB" sz="1600" dirty="0" smtClean="0"/>
              <a:t>Can slow the heart rate and stabilise blood pressure</a:t>
            </a:r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Deep breathing process…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Sit or lie down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Breathe in slowly through your nose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Allow your chest and lower belly to rise.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Let your abdomen expand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Breathe out slowly through your nose (or mouth if feels more natural)</a:t>
            </a:r>
            <a:endParaRPr lang="en-GB" sz="1600" dirty="0"/>
          </a:p>
        </p:txBody>
      </p:sp>
      <p:pic>
        <p:nvPicPr>
          <p:cNvPr id="1026" name="Picture 2" descr="http://t1.gstatic.com/images?q=tbn:ANd9GcSGAds4CghuPOquDIXfTW4wDa9v7IZKvzR0rqMRFQVSzilFrnK7:sp.life123.com/bm.pix/breath-of-fire.s6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304086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6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Centering is used to interrupt a stressful situation to regain concentration.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Requires performer to focus particularly on the rate of breathing</a:t>
            </a:r>
          </a:p>
          <a:p>
            <a:r>
              <a:rPr lang="en-GB" sz="1800" dirty="0" smtClean="0"/>
              <a:t>Slow and steady pace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Involves a deep abdominal breath </a:t>
            </a:r>
          </a:p>
          <a:p>
            <a:r>
              <a:rPr lang="en-GB" sz="1800" dirty="0" smtClean="0"/>
              <a:t>Concentration on the breath</a:t>
            </a:r>
          </a:p>
          <a:p>
            <a:r>
              <a:rPr lang="en-GB" sz="1800" dirty="0" smtClean="0"/>
              <a:t>Then focus switches back to an important external cue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Helps you avoid distractions and release past worry's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Involves repeating a key word or ‘mantra’ to help refocus.</a:t>
            </a:r>
          </a:p>
          <a:p>
            <a:r>
              <a:rPr lang="en-GB" sz="1800" dirty="0" smtClean="0"/>
              <a:t>E.G. “relax” or “steady”</a:t>
            </a:r>
          </a:p>
          <a:p>
            <a:r>
              <a:rPr lang="en-GB" sz="1800" dirty="0" smtClean="0"/>
              <a:t>Must be practiced often to be available when you need it</a:t>
            </a:r>
          </a:p>
          <a:p>
            <a:r>
              <a:rPr lang="en-GB" sz="1800" dirty="0" smtClean="0"/>
              <a:t>Need to develop an automatic relaxation response, changes how you feel.</a:t>
            </a:r>
            <a:endParaRPr lang="en-GB" sz="1800" dirty="0" smtClean="0"/>
          </a:p>
          <a:p>
            <a:endParaRPr lang="en-GB" sz="1800" dirty="0"/>
          </a:p>
        </p:txBody>
      </p:sp>
      <p:pic>
        <p:nvPicPr>
          <p:cNvPr id="2050" name="Picture 2" descr="http://t3.gstatic.com/images?q=tbn:ANd9GcT9szGRVEg5WR_A256NcBuDIdIqUBSykYLXbeMK1fKxvYhpEBMK:catholictechtips.stblogs.com/files/2009/04/centering_meditation_prayer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384" y="2924944"/>
            <a:ext cx="2766053" cy="20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Progressive muscular relaxation (PMR)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42493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Useful relaxation tool when your muscles are tense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Alternates tension and relaxation in muscles of body parts</a:t>
            </a:r>
          </a:p>
          <a:p>
            <a:r>
              <a:rPr lang="en-GB" sz="1800" dirty="0" smtClean="0"/>
              <a:t>Coupled with breathing rhythm</a:t>
            </a:r>
          </a:p>
          <a:p>
            <a:r>
              <a:rPr lang="en-GB" sz="1800" dirty="0" smtClean="0"/>
              <a:t>Progressively reduces tension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Process…</a:t>
            </a:r>
          </a:p>
          <a:p>
            <a:r>
              <a:rPr lang="en-GB" sz="1800" dirty="0" smtClean="0"/>
              <a:t>Tensing up a group of muscles to a state of extreme tension for a few seconds</a:t>
            </a:r>
          </a:p>
          <a:p>
            <a:r>
              <a:rPr lang="en-GB" sz="1800" dirty="0" smtClean="0"/>
              <a:t>Relax the muscles normally</a:t>
            </a:r>
          </a:p>
          <a:p>
            <a:r>
              <a:rPr lang="en-GB" sz="1800" dirty="0" smtClean="0"/>
              <a:t>Consciously relax muscles even further</a:t>
            </a:r>
            <a:r>
              <a:rPr lang="en-GB" sz="1800" dirty="0" smtClean="0"/>
              <a:t>  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Relaxation should be progressive</a:t>
            </a:r>
          </a:p>
          <a:p>
            <a:r>
              <a:rPr lang="en-GB" sz="1800" dirty="0" smtClean="0"/>
              <a:t>Starting at the extremities of the body moving towards the centre</a:t>
            </a:r>
          </a:p>
          <a:p>
            <a:r>
              <a:rPr lang="en-GB" sz="1800" dirty="0" smtClean="0"/>
              <a:t>Success depends on learning to systematically reduce the tension</a:t>
            </a:r>
          </a:p>
          <a:p>
            <a:endParaRPr lang="en-GB" sz="1800" dirty="0"/>
          </a:p>
        </p:txBody>
      </p:sp>
      <p:pic>
        <p:nvPicPr>
          <p:cNvPr id="3074" name="Picture 2" descr="http://t1.gstatic.com/images?q=tbn:ANd9GcTIhwDiQzX9xcVcank2YPuT15UEHjgXuzRM1d-D_BVZoFcOgfYQ:elearning.autism.net/visuals/main.php%3Fg2_view%3Dcore.DownloadItem%26g2_itemId%3D92%26g2_serialNumber%3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922177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en-GB" dirty="0" smtClean="0"/>
              <a:t>Controlling Stress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Controlling the pressure that sporting performance can bring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 smtClean="0"/>
              <a:t>Psychological- Optimal state is relaxed concentration.</a:t>
            </a:r>
          </a:p>
          <a:p>
            <a:r>
              <a:rPr lang="en-GB" sz="2000" dirty="0" smtClean="0"/>
              <a:t>Need to be alert and attentive without attentional narrowing</a:t>
            </a:r>
          </a:p>
          <a:p>
            <a:r>
              <a:rPr lang="en-GB" sz="2000" dirty="0" smtClean="0"/>
              <a:t>Avoid excessive muscle tension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7716426"/>
              </p:ext>
            </p:extLst>
          </p:nvPr>
        </p:nvGraphicFramePr>
        <p:xfrm>
          <a:off x="539552" y="3356992"/>
          <a:ext cx="8064896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89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A315A7-3C1D-47FF-904F-C9D616DEA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6A315A7-3C1D-47FF-904F-C9D616DEA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9B17D-C7AF-44B3-AA4A-61F2BB594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5F9B17D-C7AF-44B3-AA4A-61F2BB594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88FAE6-0CB2-4FC8-AF3E-41CF3FE43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288FAE6-0CB2-4FC8-AF3E-41CF3FE43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5DBE2D-44B9-4094-A9F8-2ED11F60C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85DBE2D-44B9-4094-A9F8-2ED11F60C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0E92C5-DCE5-4AEE-9AE4-E70FFA2E1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D0E92C5-DCE5-4AEE-9AE4-E70FFA2E1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DE2535-0739-4650-AD5E-63A145F82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F2DE2535-0739-4650-AD5E-63A145F82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0A089D-E902-49F6-9561-8BAA472AB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1D0A089D-E902-49F6-9561-8BAA472AB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40B98D-77A3-4B5B-94CB-C23DCCDAE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8640B98D-77A3-4B5B-94CB-C23DCCDAE2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23937E-A68F-44F7-8056-7372EF033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7123937E-A68F-44F7-8056-7372EF0338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40041B-80CE-44D4-B1E7-41D0E6A58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FD40041B-80CE-44D4-B1E7-41D0E6A58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D539C-7A4D-4AB0-9264-72C359A60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7CBD539C-7A4D-4AB0-9264-72C359A60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techniques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94184" y="1447800"/>
            <a:ext cx="3733800" cy="762000"/>
          </a:xfrm>
        </p:spPr>
        <p:txBody>
          <a:bodyPr/>
          <a:lstStyle/>
          <a:p>
            <a:r>
              <a:rPr lang="en-GB" dirty="0" smtClean="0"/>
              <a:t>Cognitive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5014664" y="1447800"/>
            <a:ext cx="3733800" cy="762000"/>
          </a:xfrm>
        </p:spPr>
        <p:txBody>
          <a:bodyPr/>
          <a:lstStyle/>
          <a:p>
            <a:r>
              <a:rPr lang="en-GB" dirty="0" smtClean="0"/>
              <a:t>Somatic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5536" y="2247900"/>
            <a:ext cx="4252664" cy="3886200"/>
          </a:xfrm>
        </p:spPr>
        <p:txBody>
          <a:bodyPr/>
          <a:lstStyle/>
          <a:p>
            <a:r>
              <a:rPr lang="en-GB" sz="2000" dirty="0" smtClean="0"/>
              <a:t>Imagery</a:t>
            </a:r>
          </a:p>
          <a:p>
            <a:endParaRPr lang="en-GB" sz="2000" dirty="0" smtClean="0"/>
          </a:p>
          <a:p>
            <a:r>
              <a:rPr lang="en-GB" sz="2000" dirty="0" smtClean="0"/>
              <a:t>Visualisation</a:t>
            </a:r>
          </a:p>
          <a:p>
            <a:endParaRPr lang="en-GB" sz="2000" dirty="0" smtClean="0"/>
          </a:p>
          <a:p>
            <a:r>
              <a:rPr lang="en-GB" sz="2000" dirty="0" smtClean="0"/>
              <a:t>Attentional Control (Cue utilisation)</a:t>
            </a:r>
          </a:p>
          <a:p>
            <a:endParaRPr lang="en-GB" sz="2000" dirty="0" smtClean="0"/>
          </a:p>
          <a:p>
            <a:r>
              <a:rPr lang="en-GB" sz="2000" dirty="0" smtClean="0"/>
              <a:t>Thought stopping</a:t>
            </a:r>
          </a:p>
          <a:p>
            <a:endParaRPr lang="en-GB" sz="2000" dirty="0" smtClean="0"/>
          </a:p>
          <a:p>
            <a:r>
              <a:rPr lang="en-GB" sz="2000" dirty="0" smtClean="0"/>
              <a:t>Self Talk </a:t>
            </a:r>
            <a:endParaRPr lang="en-GB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711824" y="2247900"/>
            <a:ext cx="4252664" cy="3886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Bio-Feedback</a:t>
            </a:r>
          </a:p>
          <a:p>
            <a:endParaRPr lang="en-GB" sz="2000" dirty="0" smtClean="0"/>
          </a:p>
          <a:p>
            <a:r>
              <a:rPr lang="en-GB" sz="2000" dirty="0" smtClean="0"/>
              <a:t>Breathing Control</a:t>
            </a:r>
          </a:p>
          <a:p>
            <a:endParaRPr lang="en-GB" sz="2000" dirty="0" smtClean="0"/>
          </a:p>
          <a:p>
            <a:r>
              <a:rPr lang="en-GB" sz="2000" dirty="0" smtClean="0"/>
              <a:t>Centering</a:t>
            </a:r>
          </a:p>
          <a:p>
            <a:endParaRPr lang="en-GB" sz="2000" dirty="0" smtClean="0"/>
          </a:p>
          <a:p>
            <a:r>
              <a:rPr lang="en-GB" sz="2000" dirty="0" smtClean="0"/>
              <a:t>Progressive Muscular relaxation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26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/>
              <a:t>Based on concept that best way to reduce stress is to change the environment</a:t>
            </a:r>
          </a:p>
          <a:p>
            <a:r>
              <a:rPr lang="en-GB" sz="2000" dirty="0" smtClean="0"/>
              <a:t>Not possible in sport so imagery is used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Using imagination to recreate a specific situation you find relaxing</a:t>
            </a:r>
          </a:p>
          <a:p>
            <a:r>
              <a:rPr lang="en-GB" sz="2000" dirty="0" smtClean="0"/>
              <a:t>A scene or place which you remember as safe and peaceful</a:t>
            </a:r>
          </a:p>
          <a:p>
            <a:r>
              <a:rPr lang="en-GB" sz="2000" dirty="0" smtClean="0"/>
              <a:t>Trying to bring all your senses to that image</a:t>
            </a:r>
          </a:p>
          <a:p>
            <a:pPr lvl="1"/>
            <a:r>
              <a:rPr lang="en-GB" sz="1800" dirty="0" smtClean="0"/>
              <a:t>Sounds of running water or birds</a:t>
            </a:r>
          </a:p>
          <a:p>
            <a:pPr lvl="1"/>
            <a:r>
              <a:rPr lang="en-GB" sz="1800" dirty="0" smtClean="0"/>
              <a:t>Smell of freshly cut grass</a:t>
            </a:r>
          </a:p>
          <a:p>
            <a:pPr lvl="1"/>
            <a:r>
              <a:rPr lang="en-GB" sz="1800" dirty="0" smtClean="0"/>
              <a:t>Warmth of the sun</a:t>
            </a:r>
          </a:p>
          <a:p>
            <a:r>
              <a:rPr lang="en-GB" sz="2000" dirty="0" smtClean="0"/>
              <a:t>Must be your image not someone else’s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Imagery used as rehearsal before a big event</a:t>
            </a:r>
          </a:p>
          <a:p>
            <a:r>
              <a:rPr lang="en-GB" sz="2000" dirty="0" smtClean="0"/>
              <a:t>Run through event in your mind to reinforce good habits</a:t>
            </a:r>
          </a:p>
          <a:p>
            <a:r>
              <a:rPr lang="en-GB" sz="2000" dirty="0" smtClean="0"/>
              <a:t>Allows you to practice in advance of an event</a:t>
            </a:r>
          </a:p>
          <a:p>
            <a:pPr lvl="1"/>
            <a:r>
              <a:rPr lang="en-GB" sz="1800" dirty="0" smtClean="0"/>
              <a:t>Preparing yourself for anything unusual which might occur- enabled well learned responses</a:t>
            </a:r>
          </a:p>
          <a:p>
            <a:r>
              <a:rPr lang="en-GB" sz="2000" dirty="0" smtClean="0"/>
              <a:t>Allows you to pre-experience your achieving your goals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4860032" y="476672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Happy Gilmore</a:t>
            </a:r>
            <a:endParaRPr lang="en-GB" dirty="0"/>
          </a:p>
        </p:txBody>
      </p:sp>
      <p:pic>
        <p:nvPicPr>
          <p:cNvPr id="1026" name="Picture 2" descr="http://t0.gstatic.com/images?q=tbn:ANd9GcSbE9nrTlrYecePvKk6bpABmqd1BG4YO4d3Zd3hOZ3CSSClkaZ5:reparent.blog.uvm.edu/images/Katama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25655"/>
            <a:ext cx="170848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THOG2BUwJAtR7C6L2vUXgxU2Ro-vI5rc-uFVik-z57iH---_iaOQ:factorsaffectingperformance.weebly.com/uploads/4/3/2/6/4326622/75626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052" y="3501008"/>
            <a:ext cx="1453628" cy="197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05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1143000"/>
          </a:xfrm>
        </p:spPr>
        <p:txBody>
          <a:bodyPr/>
          <a:lstStyle/>
          <a:p>
            <a:r>
              <a:rPr lang="en-GB" dirty="0" smtClean="0"/>
              <a:t>Visualisation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Locking on to the ‘perfect performance’ to focus on control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Creating a mental image of what you want the happen or feel</a:t>
            </a:r>
          </a:p>
          <a:p>
            <a:pPr marL="0" indent="0">
              <a:buNone/>
            </a:pPr>
            <a:r>
              <a:rPr lang="en-GB" sz="2000" dirty="0" smtClean="0"/>
              <a:t>Diverts attention away from the causes of anxiety</a:t>
            </a:r>
          </a:p>
          <a:p>
            <a:r>
              <a:rPr lang="en-GB" sz="2000" dirty="0" smtClean="0"/>
              <a:t>Dependant on previous learning of perfect movements</a:t>
            </a:r>
          </a:p>
          <a:p>
            <a:r>
              <a:rPr lang="en-GB" sz="2000" dirty="0" smtClean="0"/>
              <a:t>Imagining intended outcome of competition</a:t>
            </a:r>
          </a:p>
          <a:p>
            <a:r>
              <a:rPr lang="en-GB" sz="2000" dirty="0" smtClean="0"/>
              <a:t>Used to rest and create feeling of calm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Instructed to step back into previous success</a:t>
            </a:r>
          </a:p>
          <a:p>
            <a:r>
              <a:rPr lang="en-GB" sz="2000" dirty="0" smtClean="0"/>
              <a:t>Remembering key points</a:t>
            </a:r>
          </a:p>
          <a:p>
            <a:r>
              <a:rPr lang="en-GB" sz="2000" dirty="0" smtClean="0"/>
              <a:t>Visual, auditory and kinaesthetic senses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Can be improved similarly to physical practice.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Repeated visualisation can be build on experience and give confidence</a:t>
            </a:r>
            <a:endParaRPr lang="en-GB" sz="2000" dirty="0"/>
          </a:p>
        </p:txBody>
      </p:sp>
      <p:pic>
        <p:nvPicPr>
          <p:cNvPr id="2050" name="Picture 2" descr="http://t2.gstatic.com/images?q=tbn:ANd9GcQgaOBOt7sUCLin8v07S6O60rnuvoE_oK4YbiFcJYKfPIcZjqL9:www.elite-ciao.com/wp-content/uploads/ashpasiovisualiz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3" r="25169"/>
          <a:stretch/>
        </p:blipFill>
        <p:spPr bwMode="auto">
          <a:xfrm>
            <a:off x="6679435" y="3933056"/>
            <a:ext cx="2069029" cy="18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SrDLUBwg7pTlKd2IAyg8STo2srKQl4Egnwv_quhC6nr3C0nevu:https://www.mobilesport.ch/wp-content/uploads/2011/10/PsycheTitel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 r="11076"/>
          <a:stretch/>
        </p:blipFill>
        <p:spPr bwMode="auto">
          <a:xfrm>
            <a:off x="6607427" y="2132856"/>
            <a:ext cx="222698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8144" y="589330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4"/>
              </a:rPr>
              <a:t>Cool </a:t>
            </a:r>
            <a:r>
              <a:rPr lang="en-GB" dirty="0" err="1" smtClean="0">
                <a:hlinkClick r:id="rId4"/>
              </a:rPr>
              <a:t>Runnings</a:t>
            </a:r>
            <a:r>
              <a:rPr lang="en-GB" dirty="0" smtClean="0">
                <a:hlinkClick r:id="rId4"/>
              </a:rPr>
              <a:t> (5:30)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Attentional Control (Cue Utilisation)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077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 smtClean="0"/>
              <a:t>Attentional control</a:t>
            </a:r>
          </a:p>
          <a:p>
            <a:pPr marL="0" indent="0">
              <a:buNone/>
            </a:pPr>
            <a:r>
              <a:rPr lang="en-GB" sz="1600" dirty="0" smtClean="0"/>
              <a:t>Aiming to improve focus on the appropriate cues (Cue Utilisation)</a:t>
            </a:r>
          </a:p>
          <a:p>
            <a:r>
              <a:rPr lang="en-GB" sz="1600" dirty="0" smtClean="0"/>
              <a:t>Reducing number of errors through distractions</a:t>
            </a:r>
          </a:p>
          <a:p>
            <a:r>
              <a:rPr lang="en-GB" sz="1600" dirty="0" smtClean="0"/>
              <a:t>Appears to involve great strain but reverse is actually true</a:t>
            </a:r>
          </a:p>
          <a:p>
            <a:pPr lvl="1"/>
            <a:r>
              <a:rPr lang="en-GB" sz="1600" dirty="0" smtClean="0"/>
              <a:t>Being ‘in the zone’ and Peak flow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Concentration is difficult to master…</a:t>
            </a:r>
          </a:p>
          <a:p>
            <a:r>
              <a:rPr lang="en-GB" sz="1600" b="1" dirty="0"/>
              <a:t>Orientating </a:t>
            </a:r>
            <a:r>
              <a:rPr lang="en-GB" sz="1600" b="1" dirty="0" smtClean="0"/>
              <a:t>response- </a:t>
            </a:r>
            <a:r>
              <a:rPr lang="en-GB" sz="1600" dirty="0" smtClean="0"/>
              <a:t>Bias towards new or novel stimuli</a:t>
            </a:r>
          </a:p>
          <a:p>
            <a:pPr lvl="1"/>
            <a:r>
              <a:rPr lang="en-GB" sz="1600" dirty="0" smtClean="0"/>
              <a:t>Useful in dangerous situations (Survival instinct)</a:t>
            </a:r>
          </a:p>
          <a:p>
            <a:pPr lvl="1"/>
            <a:r>
              <a:rPr lang="en-GB" sz="1600" dirty="0" smtClean="0"/>
              <a:t>Means we are prone to distractions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600" b="1" dirty="0" smtClean="0"/>
              <a:t>Concentration (Selective attention) can be learned, refined and perfected</a:t>
            </a:r>
          </a:p>
          <a:p>
            <a:r>
              <a:rPr lang="en-GB" sz="1600" dirty="0" smtClean="0"/>
              <a:t>Like any physical skill</a:t>
            </a:r>
          </a:p>
          <a:p>
            <a:r>
              <a:rPr lang="en-GB" sz="1600" dirty="0" smtClean="0"/>
              <a:t>Need to remain focused on the present,-blocking out past and future concerns</a:t>
            </a:r>
          </a:p>
          <a:p>
            <a:r>
              <a:rPr lang="en-GB" sz="1600" dirty="0" smtClean="0"/>
              <a:t>Useful to use keyword such as ‘focus’ or ‘control’</a:t>
            </a:r>
          </a:p>
          <a:p>
            <a:r>
              <a:rPr lang="en-GB" sz="1600" dirty="0" smtClean="0"/>
              <a:t>Task orientation rather than outcome</a:t>
            </a:r>
          </a:p>
          <a:p>
            <a:r>
              <a:rPr lang="en-GB" sz="1600" dirty="0" smtClean="0"/>
              <a:t>If skill is repeatable add a ritual in 	</a:t>
            </a:r>
          </a:p>
          <a:p>
            <a:pPr marL="0" indent="0" algn="ctr">
              <a:buNone/>
            </a:pPr>
            <a:r>
              <a:rPr lang="en-GB" sz="1600" dirty="0" err="1" smtClean="0">
                <a:hlinkClick r:id="rId2"/>
              </a:rPr>
              <a:t>Hestrie</a:t>
            </a:r>
            <a:r>
              <a:rPr lang="en-GB" sz="1600" dirty="0" smtClean="0">
                <a:hlinkClick r:id="rId2"/>
              </a:rPr>
              <a:t> </a:t>
            </a:r>
            <a:r>
              <a:rPr lang="en-GB" sz="1600" dirty="0" err="1" smtClean="0">
                <a:hlinkClick r:id="rId2"/>
              </a:rPr>
              <a:t>Cloete</a:t>
            </a:r>
            <a:r>
              <a:rPr lang="en-GB" sz="1600" dirty="0" smtClean="0"/>
              <a:t>		</a:t>
            </a:r>
            <a:r>
              <a:rPr lang="en-GB" sz="1600" dirty="0" err="1" smtClean="0">
                <a:hlinkClick r:id="rId3"/>
              </a:rPr>
              <a:t>Djokovic</a:t>
            </a:r>
            <a:r>
              <a:rPr lang="en-GB" sz="1600" dirty="0" smtClean="0"/>
              <a:t>		</a:t>
            </a:r>
            <a:r>
              <a:rPr lang="en-GB" sz="1600" dirty="0" smtClean="0">
                <a:hlinkClick r:id="rId4"/>
              </a:rPr>
              <a:t>Basketball free-throws</a:t>
            </a:r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http://t0.gstatic.com/images?q=tbn:ANd9GcRr0Kgr6xX9uJ-TB6cvT0fCw4cU4VIK5590FaBxG5u8K6uZ3Kzz:i.telegraph.co.uk/multimedia/archive/01491/jonny-wilkinson_1491147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1916832"/>
            <a:ext cx="2796427" cy="175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61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 Stopping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Relaxation technique using a simple physical or mental action</a:t>
            </a:r>
          </a:p>
          <a:p>
            <a:r>
              <a:rPr lang="en-GB" sz="1800" dirty="0" smtClean="0"/>
              <a:t>Clenching a fist</a:t>
            </a:r>
          </a:p>
          <a:p>
            <a:r>
              <a:rPr lang="en-GB" sz="1800" dirty="0" smtClean="0"/>
              <a:t>Imagining a picture or design</a:t>
            </a:r>
          </a:p>
          <a:p>
            <a:pPr marL="0" indent="0">
              <a:buNone/>
            </a:pPr>
            <a:r>
              <a:rPr lang="en-GB" sz="1800" dirty="0" smtClean="0"/>
              <a:t>Switches your attention to a controlled mental state- reducing cognitive anxiety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When you experience a negative or unwanted thought (Cognitive anxiety)</a:t>
            </a:r>
          </a:p>
          <a:p>
            <a:r>
              <a:rPr lang="en-GB" sz="1800" dirty="0" smtClean="0"/>
              <a:t>Think of something distinctive and memorable</a:t>
            </a:r>
          </a:p>
          <a:p>
            <a:pPr lvl="1"/>
            <a:r>
              <a:rPr lang="en-GB" sz="1600" dirty="0" smtClean="0"/>
              <a:t>Something like a large red stop sign</a:t>
            </a:r>
          </a:p>
          <a:p>
            <a:r>
              <a:rPr lang="en-GB" sz="1800" dirty="0" smtClean="0"/>
              <a:t>Every time a negative thought comes into your head, reproduce the image</a:t>
            </a:r>
          </a:p>
          <a:p>
            <a:r>
              <a:rPr lang="en-GB" sz="1800" dirty="0" smtClean="0"/>
              <a:t>Hold the image for a few seconds</a:t>
            </a:r>
          </a:p>
          <a:p>
            <a:r>
              <a:rPr lang="en-GB" sz="1800" dirty="0" smtClean="0"/>
              <a:t>Then allow it to fade away with the negative thought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Technique can quickly refocus attention</a:t>
            </a:r>
          </a:p>
          <a:p>
            <a:r>
              <a:rPr lang="en-GB" sz="1800" dirty="0" smtClean="0"/>
              <a:t>Depending on prior learning to associate response with calm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2050" name="Picture 2" descr="http://ts1.mm.bing.net/th?id=I.5013262665057920&amp;pid=1.7&amp;w=109&amp;h=145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9675"/>
            <a:ext cx="1584176" cy="2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16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43000"/>
          </a:xfrm>
        </p:spPr>
        <p:txBody>
          <a:bodyPr/>
          <a:lstStyle/>
          <a:p>
            <a:r>
              <a:rPr lang="en-GB" dirty="0" smtClean="0"/>
              <a:t>Self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Technique used to take your mind off of the cause of anxiety</a:t>
            </a:r>
          </a:p>
          <a:p>
            <a:r>
              <a:rPr lang="en-GB" sz="1600" dirty="0" smtClean="0"/>
              <a:t>Used effectively when fatigued or concentration begins to wander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Vital it remains positive and focuses on self motivational content</a:t>
            </a:r>
          </a:p>
          <a:p>
            <a:r>
              <a:rPr lang="en-GB" sz="1600" dirty="0" smtClean="0"/>
              <a:t>Can pre-plan what to say and rehearse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Using positive self-talk to become more aware of thoughts during training and competition</a:t>
            </a:r>
          </a:p>
          <a:p>
            <a:r>
              <a:rPr lang="en-GB" sz="1600" dirty="0" smtClean="0"/>
              <a:t>Simple plan to record thoughts- over a few weeks</a:t>
            </a:r>
          </a:p>
          <a:p>
            <a:r>
              <a:rPr lang="en-GB" sz="1600" dirty="0" smtClean="0"/>
              <a:t>Allows you to spot any patterns of negative thoughts</a:t>
            </a:r>
          </a:p>
          <a:p>
            <a:pPr lvl="1"/>
            <a:r>
              <a:rPr lang="en-GB" sz="1400" dirty="0" smtClean="0"/>
              <a:t>Possibility of planning alternative thoughts</a:t>
            </a:r>
          </a:p>
          <a:p>
            <a:r>
              <a:rPr lang="en-GB" sz="1600" dirty="0" smtClean="0"/>
              <a:t>Can design positive statements to repeat to yourself</a:t>
            </a:r>
          </a:p>
          <a:p>
            <a:pPr lvl="1"/>
            <a:r>
              <a:rPr lang="en-GB" sz="1400" dirty="0" smtClean="0"/>
              <a:t>Could be left around to remind you to use them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r>
              <a:rPr lang="en-GB" sz="1600" dirty="0" smtClean="0"/>
              <a:t>Need to condition brain over time to notice more positives</a:t>
            </a:r>
          </a:p>
          <a:p>
            <a:r>
              <a:rPr lang="en-GB" sz="1600" dirty="0" smtClean="0"/>
              <a:t>Will become a habit over time</a:t>
            </a:r>
          </a:p>
          <a:p>
            <a:pPr lvl="1"/>
            <a:r>
              <a:rPr lang="en-GB" sz="1400" dirty="0" smtClean="0"/>
              <a:t>From “Am I ready for this?” to “I have trained hard and I am raring to go”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7018379" y="4365104"/>
            <a:ext cx="1493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Pride - Power</a:t>
            </a:r>
            <a:endParaRPr lang="en-GB" dirty="0"/>
          </a:p>
        </p:txBody>
      </p:sp>
      <p:pic>
        <p:nvPicPr>
          <p:cNvPr id="3074" name="Picture 2" descr="http://ts4.mm.bing.net/th?id=I.4908371031033259&amp;pid=1.7&amp;w=138&amp;h=142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96" y="620688"/>
            <a:ext cx="174949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61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Monitoring of a physiological variable which is affected by somatic anxiety</a:t>
            </a:r>
          </a:p>
          <a:p>
            <a:r>
              <a:rPr lang="en-GB" sz="1800" b="1" dirty="0" smtClean="0"/>
              <a:t>Heart rate (</a:t>
            </a:r>
            <a:r>
              <a:rPr lang="en-GB" sz="1800" b="1" dirty="0" err="1" smtClean="0"/>
              <a:t>Pulsometer</a:t>
            </a:r>
            <a:r>
              <a:rPr lang="en-GB" sz="1800" b="1" dirty="0" smtClean="0"/>
              <a:t>/ Heart rate monitor)</a:t>
            </a:r>
          </a:p>
          <a:p>
            <a:r>
              <a:rPr lang="en-GB" sz="1800" dirty="0" smtClean="0"/>
              <a:t>Muscle tension (Electromyography EMG)</a:t>
            </a:r>
          </a:p>
          <a:p>
            <a:r>
              <a:rPr lang="en-GB" sz="1800" dirty="0" smtClean="0"/>
              <a:t>Sweating (Galvanic skin response GSR)</a:t>
            </a:r>
          </a:p>
          <a:p>
            <a:r>
              <a:rPr lang="en-GB" sz="1800" dirty="0" smtClean="0"/>
              <a:t>Blood pressure (Sphygmomanometer)</a:t>
            </a:r>
          </a:p>
          <a:p>
            <a:r>
              <a:rPr lang="en-GB" sz="1800" dirty="0" smtClean="0"/>
              <a:t>Breathing rate (Spirometer)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Performer is attached and learns to reduce the physiological variable</a:t>
            </a:r>
          </a:p>
          <a:p>
            <a:r>
              <a:rPr lang="en-GB" sz="1800" dirty="0" smtClean="0"/>
              <a:t>Thinking pleasant thoughts </a:t>
            </a:r>
          </a:p>
          <a:p>
            <a:r>
              <a:rPr lang="en-GB" sz="1800" dirty="0" smtClean="0"/>
              <a:t>Diverting attention away from anxiety producing stimulus</a:t>
            </a:r>
          </a:p>
          <a:p>
            <a:pPr lvl="1"/>
            <a:r>
              <a:rPr lang="en-GB" sz="1600" dirty="0" smtClean="0"/>
              <a:t>Reducing state anxiety</a:t>
            </a:r>
          </a:p>
          <a:p>
            <a:endParaRPr lang="en-GB" sz="1800" dirty="0"/>
          </a:p>
          <a:p>
            <a:r>
              <a:rPr lang="en-GB" sz="1800" dirty="0" smtClean="0"/>
              <a:t>Reduction in variable shows reduction in somatic anxiety</a:t>
            </a:r>
          </a:p>
          <a:p>
            <a:pPr lvl="1"/>
            <a:r>
              <a:rPr lang="en-GB" sz="1600" dirty="0" smtClean="0"/>
              <a:t>Only works if performer has already learned process</a:t>
            </a:r>
          </a:p>
          <a:p>
            <a:pPr lvl="1"/>
            <a:endParaRPr lang="en-GB" sz="1600" dirty="0"/>
          </a:p>
        </p:txBody>
      </p:sp>
      <p:pic>
        <p:nvPicPr>
          <p:cNvPr id="1026" name="Picture 2" descr="http://t0.gstatic.com/images?q=tbn:ANd9GcQbu6lW_tQYAJXijSAy7pY1zSicECK4drJfH7jEqQOxUagLHzc:www.counsellingpsychologist.ie/images/biofeedback_techniqu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3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</TotalTime>
  <Words>1052</Words>
  <Application>Microsoft Office PowerPoint</Application>
  <PresentationFormat>On-screen Show (4:3)</PresentationFormat>
  <Paragraphs>186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2.4 Controlling Anxiety</vt:lpstr>
      <vt:lpstr>Controlling Stress </vt:lpstr>
      <vt:lpstr>Summary of techniques</vt:lpstr>
      <vt:lpstr>Imagery</vt:lpstr>
      <vt:lpstr>Visualisation</vt:lpstr>
      <vt:lpstr>Attentional Control (Cue Utilisation)</vt:lpstr>
      <vt:lpstr>Thought Stopping</vt:lpstr>
      <vt:lpstr>Self Talk</vt:lpstr>
      <vt:lpstr>Biofeedback</vt:lpstr>
      <vt:lpstr>Breathing Control </vt:lpstr>
      <vt:lpstr>Centering</vt:lpstr>
      <vt:lpstr>Progressive muscular relaxation (PMR)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Controlling Anxiety</dc:title>
  <dc:creator>MWay</dc:creator>
  <cp:lastModifiedBy>MWay</cp:lastModifiedBy>
  <cp:revision>104</cp:revision>
  <dcterms:created xsi:type="dcterms:W3CDTF">2012-11-16T11:53:15Z</dcterms:created>
  <dcterms:modified xsi:type="dcterms:W3CDTF">2012-11-20T12:12:18Z</dcterms:modified>
</cp:coreProperties>
</file>