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91DC2B-2B64-4349-BEA2-B5BD15726E2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3B0FEF4-13EB-4EDA-980E-AAEA5B7BF896}">
      <dgm:prSet phldrT="[Text]"/>
      <dgm:spPr/>
      <dgm:t>
        <a:bodyPr/>
        <a:lstStyle/>
        <a:p>
          <a:r>
            <a:rPr lang="en-GB" dirty="0" smtClean="0"/>
            <a:t>Cognitive</a:t>
          </a:r>
          <a:endParaRPr lang="en-GB" dirty="0"/>
        </a:p>
      </dgm:t>
    </dgm:pt>
    <dgm:pt modelId="{CD3AEDE9-2252-4CA5-B22E-B5C6F905BA9D}" type="parTrans" cxnId="{44655A2B-B235-4264-A94C-09A35DB737F6}">
      <dgm:prSet/>
      <dgm:spPr/>
      <dgm:t>
        <a:bodyPr/>
        <a:lstStyle/>
        <a:p>
          <a:endParaRPr lang="en-GB"/>
        </a:p>
      </dgm:t>
    </dgm:pt>
    <dgm:pt modelId="{F90B3B8F-190C-47D9-9CC7-1BD260998A5A}" type="sibTrans" cxnId="{44655A2B-B235-4264-A94C-09A35DB737F6}">
      <dgm:prSet/>
      <dgm:spPr/>
      <dgm:t>
        <a:bodyPr/>
        <a:lstStyle/>
        <a:p>
          <a:endParaRPr lang="en-GB"/>
        </a:p>
      </dgm:t>
    </dgm:pt>
    <dgm:pt modelId="{CA68D3CB-6FF2-4086-8179-995B8CCD8A9B}">
      <dgm:prSet phldrT="[Text]"/>
      <dgm:spPr/>
      <dgm:t>
        <a:bodyPr/>
        <a:lstStyle/>
        <a:p>
          <a:r>
            <a:rPr lang="en-GB" dirty="0" smtClean="0"/>
            <a:t>Affective</a:t>
          </a:r>
          <a:endParaRPr lang="en-GB" dirty="0"/>
        </a:p>
      </dgm:t>
    </dgm:pt>
    <dgm:pt modelId="{5774D89E-44FA-4BCE-89C1-5765A3B6B3AC}" type="parTrans" cxnId="{056FACC2-C7A9-4E0F-AEE0-E266B9321A51}">
      <dgm:prSet/>
      <dgm:spPr/>
      <dgm:t>
        <a:bodyPr/>
        <a:lstStyle/>
        <a:p>
          <a:endParaRPr lang="en-GB"/>
        </a:p>
      </dgm:t>
    </dgm:pt>
    <dgm:pt modelId="{1DAB9694-B0AC-4DEC-AD7C-FAF75379C02A}" type="sibTrans" cxnId="{056FACC2-C7A9-4E0F-AEE0-E266B9321A51}">
      <dgm:prSet/>
      <dgm:spPr/>
      <dgm:t>
        <a:bodyPr/>
        <a:lstStyle/>
        <a:p>
          <a:endParaRPr lang="en-GB"/>
        </a:p>
      </dgm:t>
    </dgm:pt>
    <dgm:pt modelId="{D254C757-E495-4556-BF17-41D0D24621A1}">
      <dgm:prSet phldrT="[Text]"/>
      <dgm:spPr/>
      <dgm:t>
        <a:bodyPr/>
        <a:lstStyle/>
        <a:p>
          <a:r>
            <a:rPr lang="en-GB" dirty="0" smtClean="0"/>
            <a:t>Behavioural</a:t>
          </a:r>
          <a:endParaRPr lang="en-GB" dirty="0"/>
        </a:p>
      </dgm:t>
    </dgm:pt>
    <dgm:pt modelId="{5C6C79FB-2CC3-42D0-9570-6A7F855010D7}" type="parTrans" cxnId="{7FAE5D24-AE80-43C7-BCEE-45B12BB3A841}">
      <dgm:prSet/>
      <dgm:spPr/>
      <dgm:t>
        <a:bodyPr/>
        <a:lstStyle/>
        <a:p>
          <a:endParaRPr lang="en-GB"/>
        </a:p>
      </dgm:t>
    </dgm:pt>
    <dgm:pt modelId="{84C3B5B5-6882-4411-AB86-58C3E29DA5D6}" type="sibTrans" cxnId="{7FAE5D24-AE80-43C7-BCEE-45B12BB3A841}">
      <dgm:prSet/>
      <dgm:spPr/>
      <dgm:t>
        <a:bodyPr/>
        <a:lstStyle/>
        <a:p>
          <a:endParaRPr lang="en-GB"/>
        </a:p>
      </dgm:t>
    </dgm:pt>
    <dgm:pt modelId="{816F4F41-C461-405B-A8F0-5686CD73BB2B}" type="pres">
      <dgm:prSet presAssocID="{5D91DC2B-2B64-4349-BEA2-B5BD15726E21}" presName="diagram" presStyleCnt="0">
        <dgm:presLayoutVars>
          <dgm:dir/>
          <dgm:resizeHandles val="exact"/>
        </dgm:presLayoutVars>
      </dgm:prSet>
      <dgm:spPr/>
    </dgm:pt>
    <dgm:pt modelId="{F8CD1B20-2DD4-4075-904C-AAFB981106A5}" type="pres">
      <dgm:prSet presAssocID="{63B0FEF4-13EB-4EDA-980E-AAEA5B7BF896}" presName="node" presStyleLbl="node1" presStyleIdx="0" presStyleCnt="3">
        <dgm:presLayoutVars>
          <dgm:bulletEnabled val="1"/>
        </dgm:presLayoutVars>
      </dgm:prSet>
      <dgm:spPr/>
    </dgm:pt>
    <dgm:pt modelId="{897ABD78-44FD-4D59-9E0E-67C27D98F79E}" type="pres">
      <dgm:prSet presAssocID="{F90B3B8F-190C-47D9-9CC7-1BD260998A5A}" presName="sibTrans" presStyleCnt="0"/>
      <dgm:spPr/>
    </dgm:pt>
    <dgm:pt modelId="{5627EBA8-78C7-48F4-BB57-69138A47E688}" type="pres">
      <dgm:prSet presAssocID="{CA68D3CB-6FF2-4086-8179-995B8CCD8A9B}" presName="node" presStyleLbl="node1" presStyleIdx="1" presStyleCnt="3">
        <dgm:presLayoutVars>
          <dgm:bulletEnabled val="1"/>
        </dgm:presLayoutVars>
      </dgm:prSet>
      <dgm:spPr/>
    </dgm:pt>
    <dgm:pt modelId="{D6FD6572-7B10-4FF4-BE2A-22D8DEBF7E2F}" type="pres">
      <dgm:prSet presAssocID="{1DAB9694-B0AC-4DEC-AD7C-FAF75379C02A}" presName="sibTrans" presStyleCnt="0"/>
      <dgm:spPr/>
    </dgm:pt>
    <dgm:pt modelId="{88E48B56-9D94-405E-83CA-14D7E7EB2865}" type="pres">
      <dgm:prSet presAssocID="{D254C757-E495-4556-BF17-41D0D24621A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56FACC2-C7A9-4E0F-AEE0-E266B9321A51}" srcId="{5D91DC2B-2B64-4349-BEA2-B5BD15726E21}" destId="{CA68D3CB-6FF2-4086-8179-995B8CCD8A9B}" srcOrd="1" destOrd="0" parTransId="{5774D89E-44FA-4BCE-89C1-5765A3B6B3AC}" sibTransId="{1DAB9694-B0AC-4DEC-AD7C-FAF75379C02A}"/>
    <dgm:cxn modelId="{82D3409A-A097-4FC4-B009-E16487D8F8E1}" type="presOf" srcId="{D254C757-E495-4556-BF17-41D0D24621A1}" destId="{88E48B56-9D94-405E-83CA-14D7E7EB2865}" srcOrd="0" destOrd="0" presId="urn:microsoft.com/office/officeart/2005/8/layout/default"/>
    <dgm:cxn modelId="{AA3B6FC5-C65D-490A-8B2D-0E533EBB0712}" type="presOf" srcId="{5D91DC2B-2B64-4349-BEA2-B5BD15726E21}" destId="{816F4F41-C461-405B-A8F0-5686CD73BB2B}" srcOrd="0" destOrd="0" presId="urn:microsoft.com/office/officeart/2005/8/layout/default"/>
    <dgm:cxn modelId="{72EC5C24-2CE3-4B96-9D6B-C6DD0345E8F9}" type="presOf" srcId="{63B0FEF4-13EB-4EDA-980E-AAEA5B7BF896}" destId="{F8CD1B20-2DD4-4075-904C-AAFB981106A5}" srcOrd="0" destOrd="0" presId="urn:microsoft.com/office/officeart/2005/8/layout/default"/>
    <dgm:cxn modelId="{7FAE5D24-AE80-43C7-BCEE-45B12BB3A841}" srcId="{5D91DC2B-2B64-4349-BEA2-B5BD15726E21}" destId="{D254C757-E495-4556-BF17-41D0D24621A1}" srcOrd="2" destOrd="0" parTransId="{5C6C79FB-2CC3-42D0-9570-6A7F855010D7}" sibTransId="{84C3B5B5-6882-4411-AB86-58C3E29DA5D6}"/>
    <dgm:cxn modelId="{C3D4E040-4F19-40B0-B01C-11CD346C0B51}" type="presOf" srcId="{CA68D3CB-6FF2-4086-8179-995B8CCD8A9B}" destId="{5627EBA8-78C7-48F4-BB57-69138A47E688}" srcOrd="0" destOrd="0" presId="urn:microsoft.com/office/officeart/2005/8/layout/default"/>
    <dgm:cxn modelId="{44655A2B-B235-4264-A94C-09A35DB737F6}" srcId="{5D91DC2B-2B64-4349-BEA2-B5BD15726E21}" destId="{63B0FEF4-13EB-4EDA-980E-AAEA5B7BF896}" srcOrd="0" destOrd="0" parTransId="{CD3AEDE9-2252-4CA5-B22E-B5C6F905BA9D}" sibTransId="{F90B3B8F-190C-47D9-9CC7-1BD260998A5A}"/>
    <dgm:cxn modelId="{14BD30A5-E6F1-4B12-A7B7-FD608D5149EC}" type="presParOf" srcId="{816F4F41-C461-405B-A8F0-5686CD73BB2B}" destId="{F8CD1B20-2DD4-4075-904C-AAFB981106A5}" srcOrd="0" destOrd="0" presId="urn:microsoft.com/office/officeart/2005/8/layout/default"/>
    <dgm:cxn modelId="{51E00C4D-F10A-436F-912B-4DF7E3AD9777}" type="presParOf" srcId="{816F4F41-C461-405B-A8F0-5686CD73BB2B}" destId="{897ABD78-44FD-4D59-9E0E-67C27D98F79E}" srcOrd="1" destOrd="0" presId="urn:microsoft.com/office/officeart/2005/8/layout/default"/>
    <dgm:cxn modelId="{CA4B02E6-6278-4218-A46B-BC203D8F0FF0}" type="presParOf" srcId="{816F4F41-C461-405B-A8F0-5686CD73BB2B}" destId="{5627EBA8-78C7-48F4-BB57-69138A47E688}" srcOrd="2" destOrd="0" presId="urn:microsoft.com/office/officeart/2005/8/layout/default"/>
    <dgm:cxn modelId="{2CE37867-CEE8-4648-8895-4DDB67CE0C0E}" type="presParOf" srcId="{816F4F41-C461-405B-A8F0-5686CD73BB2B}" destId="{D6FD6572-7B10-4FF4-BE2A-22D8DEBF7E2F}" srcOrd="3" destOrd="0" presId="urn:microsoft.com/office/officeart/2005/8/layout/default"/>
    <dgm:cxn modelId="{96333D6B-4ED2-4A2D-B924-31BEC99FA654}" type="presParOf" srcId="{816F4F41-C461-405B-A8F0-5686CD73BB2B}" destId="{88E48B56-9D94-405E-83CA-14D7E7EB286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D1B20-2DD4-4075-904C-AAFB981106A5}">
      <dsp:nvSpPr>
        <dsp:cNvPr id="0" name=""/>
        <dsp:cNvSpPr/>
      </dsp:nvSpPr>
      <dsp:spPr>
        <a:xfrm>
          <a:off x="936835" y="137"/>
          <a:ext cx="2159782" cy="1295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Cognitive</a:t>
          </a:r>
          <a:endParaRPr lang="en-GB" sz="2900" kern="1200" dirty="0"/>
        </a:p>
      </dsp:txBody>
      <dsp:txXfrm>
        <a:off x="936835" y="137"/>
        <a:ext cx="2159782" cy="1295869"/>
      </dsp:txXfrm>
    </dsp:sp>
    <dsp:sp modelId="{5627EBA8-78C7-48F4-BB57-69138A47E688}">
      <dsp:nvSpPr>
        <dsp:cNvPr id="0" name=""/>
        <dsp:cNvSpPr/>
      </dsp:nvSpPr>
      <dsp:spPr>
        <a:xfrm>
          <a:off x="3312596" y="137"/>
          <a:ext cx="2159782" cy="1295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Affective</a:t>
          </a:r>
          <a:endParaRPr lang="en-GB" sz="2900" kern="1200" dirty="0"/>
        </a:p>
      </dsp:txBody>
      <dsp:txXfrm>
        <a:off x="3312596" y="137"/>
        <a:ext cx="2159782" cy="1295869"/>
      </dsp:txXfrm>
    </dsp:sp>
    <dsp:sp modelId="{88E48B56-9D94-405E-83CA-14D7E7EB2865}">
      <dsp:nvSpPr>
        <dsp:cNvPr id="0" name=""/>
        <dsp:cNvSpPr/>
      </dsp:nvSpPr>
      <dsp:spPr>
        <a:xfrm>
          <a:off x="5688357" y="137"/>
          <a:ext cx="2159782" cy="1295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Behavioural</a:t>
          </a:r>
          <a:endParaRPr lang="en-GB" sz="2900" kern="1200" dirty="0"/>
        </a:p>
      </dsp:txBody>
      <dsp:txXfrm>
        <a:off x="5688357" y="137"/>
        <a:ext cx="2159782" cy="1295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C1B-FC87-4D92-B721-2D2856FED36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12BC1B-FC87-4D92-B721-2D2856FED36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1394B66-2904-42A2-8168-36E335C4F82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hyperlink" Target="http://www.youtube.com/watch?v=a3HHkkrJXY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youtube.com/watch?v=D8vUXRHt7CE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is an attitude?</a:t>
            </a:r>
          </a:p>
          <a:p>
            <a:endParaRPr lang="en-GB" dirty="0"/>
          </a:p>
          <a:p>
            <a:r>
              <a:rPr lang="en-GB" dirty="0" smtClean="0"/>
              <a:t>What components make up an attitude?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3</a:t>
            </a:r>
            <a:r>
              <a:rPr lang="en-GB" dirty="0" smtClean="0"/>
              <a:t>.1 Attitude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Attitude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3997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A term frequently used, usually commenting on a positive or negative attitude.</a:t>
            </a:r>
          </a:p>
          <a:p>
            <a:pPr marL="0" indent="0">
              <a:buNone/>
            </a:pPr>
            <a:endParaRPr lang="en-GB" sz="2000" dirty="0"/>
          </a:p>
          <a:p>
            <a:pPr marL="0" indent="0" algn="ctr">
              <a:buNone/>
            </a:pPr>
            <a:r>
              <a:rPr lang="en-GB" sz="2000" dirty="0" smtClean="0"/>
              <a:t>Attitude:</a:t>
            </a:r>
          </a:p>
          <a:p>
            <a:pPr marL="0" indent="0" algn="ctr">
              <a:buNone/>
            </a:pPr>
            <a:r>
              <a:rPr lang="en-GB" sz="2000" i="1" dirty="0" smtClean="0"/>
              <a:t>“A view held by an individual towards an </a:t>
            </a:r>
            <a:r>
              <a:rPr lang="en-GB" sz="2000" b="1" i="1" dirty="0" smtClean="0"/>
              <a:t>attitude object”</a:t>
            </a:r>
          </a:p>
          <a:p>
            <a:pPr marL="0" indent="0" algn="ctr">
              <a:buNone/>
            </a:pPr>
            <a:endParaRPr lang="en-GB" sz="2000" b="1" i="1" dirty="0"/>
          </a:p>
          <a:p>
            <a:pPr marL="0" indent="0" algn="ctr">
              <a:buNone/>
            </a:pPr>
            <a:r>
              <a:rPr lang="en-GB" sz="2000" dirty="0" smtClean="0"/>
              <a:t>This existence of an attitude predisposes the person to behave in a certain way towards the attitude object</a:t>
            </a:r>
          </a:p>
          <a:p>
            <a:pPr marL="0" indent="0" algn="ctr">
              <a:buNone/>
            </a:pPr>
            <a:endParaRPr lang="en-GB" sz="2000" dirty="0"/>
          </a:p>
          <a:p>
            <a:pPr marL="45720" indent="0" algn="ctr">
              <a:buNone/>
            </a:pPr>
            <a:r>
              <a:rPr lang="en-GB" sz="2000" dirty="0"/>
              <a:t>Attitudes are </a:t>
            </a:r>
            <a:r>
              <a:rPr lang="en-GB" sz="2000" dirty="0" smtClean="0"/>
              <a:t>multi-dimensional</a:t>
            </a:r>
          </a:p>
          <a:p>
            <a:pPr marL="45720" indent="0" algn="ctr">
              <a:buNone/>
            </a:pPr>
            <a:r>
              <a:rPr lang="en-GB" sz="1600" dirty="0" smtClean="0"/>
              <a:t>Formed </a:t>
            </a:r>
            <a:r>
              <a:rPr lang="en-GB" sz="1600" dirty="0"/>
              <a:t>from Knowledge, emotion and behaviour intentions</a:t>
            </a:r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endParaRPr lang="en-GB" sz="2000" dirty="0"/>
          </a:p>
          <a:p>
            <a:pPr marL="0" indent="0" algn="ctr">
              <a:buNone/>
            </a:pP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2978629" y="5723964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hlinkClick r:id="rId2"/>
              </a:rPr>
              <a:t>Harry </a:t>
            </a:r>
            <a:r>
              <a:rPr lang="en-GB" dirty="0" err="1" smtClean="0">
                <a:hlinkClick r:id="rId2"/>
              </a:rPr>
              <a:t>Redknapp</a:t>
            </a:r>
            <a:endParaRPr lang="en-GB" dirty="0"/>
          </a:p>
        </p:txBody>
      </p:sp>
      <p:pic>
        <p:nvPicPr>
          <p:cNvPr id="1026" name="Picture 2" descr="http://t2.gstatic.com/images?q=tbn:ANd9GcTk0PxKSFTDzQjnqU_VWsJLTkjk8bIKncSfxF84swxzZaVBizAQBQ:www.myfootballfacts.com/56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90" y="5794282"/>
            <a:ext cx="859171" cy="85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ShVdDfC9-a-Yls6eon23IRxz4B0FDL3MAbVsdfyPF9R_P2J5BI:img.skysports.com/12/08/218x298/Jose-Bosingwa-QPR-vs-Walsall_281924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802802"/>
            <a:ext cx="712939" cy="85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46106" y="6372036"/>
            <a:ext cx="1925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5"/>
              </a:rPr>
              <a:t>Roberto Mancini</a:t>
            </a:r>
            <a:endParaRPr lang="en-GB" dirty="0"/>
          </a:p>
        </p:txBody>
      </p:sp>
      <p:pic>
        <p:nvPicPr>
          <p:cNvPr id="1030" name="Picture 6" descr="http://t1.gstatic.com/images?q=tbn:ANd9GcQlygkYYUVo2bKyr3vQEB35FVAsD08kF9Fj0LyjIqLTBgS-AVCKUA:www.ibn-tv.com/wp-content/uploads/2011/10/Macin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935" y="5872439"/>
            <a:ext cx="1006051" cy="68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2.gstatic.com/images?q=tbn:ANd9GcTNYEHBDsayy-TQaccxvDc9JvcMqGGFkGtQn6UETbn9EsHpevDs:static.guim.co.uk/sys-images/Football/Pix/pictures/2012/12/18/1355858803567/Mario-Balotelli-00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018" y="5872438"/>
            <a:ext cx="1140437" cy="68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51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en-GB" dirty="0" smtClean="0"/>
              <a:t>Attitude in sport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05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Examples from sport…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Athlete may have a negative attitude towards weight training</a:t>
            </a:r>
          </a:p>
          <a:p>
            <a:pPr lvl="1"/>
            <a:r>
              <a:rPr lang="en-GB" sz="1800" dirty="0" smtClean="0"/>
              <a:t>Likely to train in a half hearted manner</a:t>
            </a:r>
          </a:p>
          <a:p>
            <a:pPr lvl="1"/>
            <a:r>
              <a:rPr lang="en-GB" sz="1800" dirty="0" smtClean="0"/>
              <a:t>Leading to plateauing?</a:t>
            </a:r>
          </a:p>
          <a:p>
            <a:pPr lvl="1"/>
            <a:endParaRPr lang="en-GB" sz="1800" dirty="0"/>
          </a:p>
          <a:p>
            <a:r>
              <a:rPr lang="en-GB" sz="2000" dirty="0" smtClean="0"/>
              <a:t>Footballer may have a negative attitude towards a particular official</a:t>
            </a:r>
          </a:p>
          <a:p>
            <a:pPr lvl="1"/>
            <a:r>
              <a:rPr lang="en-GB" sz="1800" dirty="0" smtClean="0"/>
              <a:t>Change their behaviour towards them- disagreeing and arguing</a:t>
            </a:r>
            <a:endParaRPr lang="en-GB" sz="1800" dirty="0"/>
          </a:p>
          <a:p>
            <a:pPr lvl="1"/>
            <a:r>
              <a:rPr lang="en-GB" sz="1800" dirty="0" smtClean="0"/>
              <a:t>This attitude could stem from a previous encounter</a:t>
            </a:r>
          </a:p>
          <a:p>
            <a:r>
              <a:rPr lang="en-GB" sz="2000" dirty="0" smtClean="0"/>
              <a:t>Does this mean that the player will have the same attitude to all officials?</a:t>
            </a:r>
          </a:p>
          <a:p>
            <a:pPr lvl="1"/>
            <a:r>
              <a:rPr lang="en-GB" sz="1800" dirty="0" smtClean="0"/>
              <a:t>Unlikely as attitudes tend to specific rather than global (Gill, 1986)</a:t>
            </a:r>
          </a:p>
          <a:p>
            <a:pPr lvl="1"/>
            <a:endParaRPr lang="en-GB" sz="1800" dirty="0"/>
          </a:p>
          <a:p>
            <a:pPr marL="388620" indent="-342900"/>
            <a:r>
              <a:rPr lang="en-GB" sz="2000" dirty="0" smtClean="0"/>
              <a:t>Attitude can lead to a </a:t>
            </a:r>
            <a:r>
              <a:rPr lang="en-GB" sz="2000" b="1" dirty="0" smtClean="0"/>
              <a:t>prejudice</a:t>
            </a:r>
            <a:r>
              <a:rPr lang="en-GB" sz="2000" dirty="0" smtClean="0"/>
              <a:t> forming</a:t>
            </a:r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6887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Social Norms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507288" cy="5149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People are often told to change their attitude</a:t>
            </a:r>
          </a:p>
          <a:p>
            <a:r>
              <a:rPr lang="en-GB" sz="2000" dirty="0" smtClean="0"/>
              <a:t>If it is not approved of</a:t>
            </a:r>
          </a:p>
          <a:p>
            <a:r>
              <a:rPr lang="en-GB" sz="2000" dirty="0" smtClean="0"/>
              <a:t>If it is not helpful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NCPE encourages schools to instil positive attitudes towards sport and PE.</a:t>
            </a:r>
          </a:p>
          <a:p>
            <a:r>
              <a:rPr lang="en-GB" sz="2000" dirty="0" smtClean="0"/>
              <a:t>Unfortunately it doesn’t always suggest ways to achieve this.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Social Norms</a:t>
            </a:r>
          </a:p>
          <a:p>
            <a:r>
              <a:rPr lang="en-GB" sz="2000" dirty="0" smtClean="0"/>
              <a:t>Unwritten rules about your attitude, values, behaviour or beliefs</a:t>
            </a:r>
          </a:p>
          <a:p>
            <a:r>
              <a:rPr lang="en-GB" sz="2000" dirty="0" smtClean="0"/>
              <a:t>Help control behaviour </a:t>
            </a:r>
          </a:p>
          <a:p>
            <a:r>
              <a:rPr lang="en-GB" sz="2000" dirty="0" smtClean="0"/>
              <a:t>Based on consensus- Enough people believe them so they are true</a:t>
            </a:r>
          </a:p>
          <a:p>
            <a:r>
              <a:rPr lang="en-GB" sz="2000" dirty="0" smtClean="0"/>
              <a:t>Can lead to social acceptance or </a:t>
            </a:r>
            <a:r>
              <a:rPr lang="en-GB" sz="2000" dirty="0" err="1" smtClean="0"/>
              <a:t>dissaproval</a:t>
            </a:r>
            <a:endParaRPr lang="en-GB" sz="2000" dirty="0" smtClean="0"/>
          </a:p>
          <a:p>
            <a:endParaRPr lang="en-GB" sz="2000" dirty="0"/>
          </a:p>
        </p:txBody>
      </p:sp>
      <p:pic>
        <p:nvPicPr>
          <p:cNvPr id="2050" name="Picture 2" descr="http://t3.gstatic.com/images?q=tbn:ANd9GcR7FAzpE3ym1pAt3m7t60ux8db6Scyz7r4A5nEmVCvhIqFtuFkn:preventconnect.org/wp-content/uploads/2012/06/section_social_media_market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6672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1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en-GB" dirty="0" smtClean="0"/>
              <a:t>Attitude Components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293568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Triadic Model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Cognitive component- What we know and believe about the object</a:t>
            </a:r>
          </a:p>
          <a:p>
            <a:pPr marL="0" indent="0">
              <a:buNone/>
            </a:pPr>
            <a:r>
              <a:rPr lang="en-GB" sz="2000" dirty="0" smtClean="0"/>
              <a:t>Affective component- How we feel about the object</a:t>
            </a:r>
          </a:p>
          <a:p>
            <a:pPr marL="0" indent="0">
              <a:buNone/>
            </a:pPr>
            <a:r>
              <a:rPr lang="en-GB" sz="2000" dirty="0" smtClean="0"/>
              <a:t>Behavioural component- How we respond to, or intend to respond to the object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Example</a:t>
            </a:r>
          </a:p>
          <a:p>
            <a:pPr marL="0" indent="0">
              <a:buNone/>
            </a:pPr>
            <a:r>
              <a:rPr lang="en-GB" sz="1800" dirty="0" smtClean="0"/>
              <a:t>Hockey player may understand that training will improve their performance (Cognitive)</a:t>
            </a:r>
          </a:p>
          <a:p>
            <a:pPr marL="0" indent="0">
              <a:buNone/>
            </a:pPr>
            <a:r>
              <a:rPr lang="en-GB" sz="1800" dirty="0" smtClean="0"/>
              <a:t>They enjoy the feeling of improved fitness during the game (Affective)</a:t>
            </a:r>
          </a:p>
          <a:p>
            <a:pPr marL="0" indent="0">
              <a:buNone/>
            </a:pPr>
            <a:r>
              <a:rPr lang="en-GB" sz="1800" dirty="0" smtClean="0"/>
              <a:t>Plan their session and take part it to their best ability (Behavioural)</a:t>
            </a:r>
          </a:p>
          <a:p>
            <a:pPr marL="0" indent="0">
              <a:buNone/>
            </a:pPr>
            <a:endParaRPr lang="en-GB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37305422"/>
              </p:ext>
            </p:extLst>
          </p:nvPr>
        </p:nvGraphicFramePr>
        <p:xfrm>
          <a:off x="179512" y="1988840"/>
          <a:ext cx="878497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http://t1.gstatic.com/images?q=tbn:ANd9GcS8eE_aj6rTRWK_vQGmYMiW9lXtmrjbZ18WxjObVmd4onCrhEgsww:www.twistportland.com/train/sports-camps/images/On-FieldSledSprint-Casey_00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217" y="476672"/>
            <a:ext cx="194775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2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Understanding the components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149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It is a natural assumption that if our cognitive and associative components are in agreement then it we will behave according to these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However this is not always the case…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Young people may realise that exercise is good for them and enjoy it when they are taking part but may not chose to take part voluntarily.</a:t>
            </a:r>
          </a:p>
          <a:p>
            <a:endParaRPr lang="en-GB" sz="2000" dirty="0"/>
          </a:p>
          <a:p>
            <a:r>
              <a:rPr lang="en-GB" sz="2000" dirty="0" err="1" smtClean="0"/>
              <a:t>Fishbein</a:t>
            </a:r>
            <a:r>
              <a:rPr lang="en-GB" sz="2000" dirty="0" smtClean="0"/>
              <a:t> and </a:t>
            </a:r>
            <a:r>
              <a:rPr lang="en-GB" sz="2000" dirty="0" err="1" smtClean="0"/>
              <a:t>Azedn</a:t>
            </a:r>
            <a:r>
              <a:rPr lang="en-GB" sz="2000" dirty="0" smtClean="0"/>
              <a:t> (1975) suggested that to predict behaviour a high degree of specificity of both attitude and behaviour components is required</a:t>
            </a:r>
            <a:endParaRPr lang="en-GB" sz="2000" dirty="0"/>
          </a:p>
        </p:txBody>
      </p:sp>
      <p:pic>
        <p:nvPicPr>
          <p:cNvPr id="4098" name="Picture 2" descr="http://t1.gstatic.com/images?q=tbn:ANd9GcRStT8WvSnJNXmtqC7cLViJnbDvpouXdKPh5ECusfkCO4MEKg9W:evidencebasedliving.human.cornell.edu/wp-content/uploads/2011/01/children-video-ga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520" y="2348880"/>
            <a:ext cx="2249978" cy="170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66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GB" dirty="0" smtClean="0"/>
              <a:t>Predicting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149552"/>
          </a:xfrm>
        </p:spPr>
        <p:txBody>
          <a:bodyPr>
            <a:normAutofit/>
          </a:bodyPr>
          <a:lstStyle/>
          <a:p>
            <a:r>
              <a:rPr lang="en-GB" sz="1800" dirty="0" smtClean="0"/>
              <a:t>An intention to train for a specific event gives more predictability than just a general intention to train.</a:t>
            </a:r>
          </a:p>
          <a:p>
            <a:endParaRPr lang="en-GB" sz="1800" dirty="0"/>
          </a:p>
          <a:p>
            <a:r>
              <a:rPr lang="en-GB" sz="1800" dirty="0" smtClean="0"/>
              <a:t>A stated intention to behave in a certain way was found to be a strong predictor of actual behaviour</a:t>
            </a:r>
          </a:p>
          <a:p>
            <a:endParaRPr lang="en-GB" sz="1800" dirty="0"/>
          </a:p>
          <a:p>
            <a:r>
              <a:rPr lang="en-GB" sz="1800" dirty="0" smtClean="0"/>
              <a:t>Attitude towards behaviour and generally accepted beliefs (Normative beliefs) both contribute towards predictability of behaviour.</a:t>
            </a:r>
          </a:p>
          <a:p>
            <a:pPr lvl="1"/>
            <a:r>
              <a:rPr lang="en-GB" sz="1600" dirty="0" smtClean="0"/>
              <a:t>A teenage girl may appreciate the benefits of training and enjoy it but it may conflict with the social norms of her peer group.</a:t>
            </a:r>
          </a:p>
          <a:p>
            <a:endParaRPr lang="en-GB" sz="1800" dirty="0"/>
          </a:p>
          <a:p>
            <a:r>
              <a:rPr lang="en-GB" sz="1800" dirty="0" smtClean="0"/>
              <a:t>To encourage performers to behave in accordance with a set of general values and their own attitudes, you must ensure that…</a:t>
            </a:r>
          </a:p>
          <a:p>
            <a:pPr lvl="1"/>
            <a:r>
              <a:rPr lang="en-GB" sz="1600" dirty="0" smtClean="0"/>
              <a:t>They understand the specific goals of the session</a:t>
            </a:r>
          </a:p>
          <a:p>
            <a:pPr lvl="1"/>
            <a:r>
              <a:rPr lang="en-GB" sz="1600" dirty="0" smtClean="0"/>
              <a:t>They have a positive experience at the session</a:t>
            </a:r>
          </a:p>
          <a:p>
            <a:pPr lvl="1"/>
            <a:r>
              <a:rPr lang="en-GB" sz="1600" dirty="0" smtClean="0"/>
              <a:t>Any negative attitudes or experiences are recognised and dealt with.</a:t>
            </a:r>
            <a:endParaRPr lang="en-GB" sz="1600" dirty="0"/>
          </a:p>
        </p:txBody>
      </p:sp>
      <p:pic>
        <p:nvPicPr>
          <p:cNvPr id="5122" name="Picture 2" descr="http://t1.gstatic.com/images?q=tbn:ANd9GcRf_pWRFiFs0sX0S_XftJ8Cv3SzCuK94PzyBfbzgNzdkb7CTvAx:images.essentialkids.com.au/2009/07/24/647488/420_sport-420x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0648"/>
            <a:ext cx="1605117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16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GB" dirty="0" smtClean="0"/>
              <a:t>Model of predicting behaviour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395536" y="1628800"/>
            <a:ext cx="8396201" cy="4536506"/>
            <a:chOff x="395536" y="1556792"/>
            <a:chExt cx="8396201" cy="4536506"/>
          </a:xfrm>
        </p:grpSpPr>
        <p:sp>
          <p:nvSpPr>
            <p:cNvPr id="4" name="TextBox 3"/>
            <p:cNvSpPr txBox="1"/>
            <p:nvPr/>
          </p:nvSpPr>
          <p:spPr>
            <a:xfrm>
              <a:off x="424271" y="2132856"/>
              <a:ext cx="1555441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Beliefs about consequences of behaviour</a:t>
              </a:r>
              <a:endParaRPr lang="en-GB" sz="1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95536" y="4653136"/>
              <a:ext cx="1569505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Normative beliefs about behaviour</a:t>
              </a:r>
              <a:endParaRPr lang="en-GB" sz="1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16559" y="2132856"/>
              <a:ext cx="1555441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Attitude towards behaviour</a:t>
              </a:r>
              <a:endParaRPr lang="en-GB" sz="1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43808" y="4665910"/>
              <a:ext cx="1872207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Subjective norm concerning behaviour</a:t>
              </a:r>
              <a:endParaRPr lang="en-GB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60032" y="3284984"/>
              <a:ext cx="1555441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Intention to perform behaviour</a:t>
              </a:r>
              <a:endParaRPr lang="en-GB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36296" y="3563724"/>
              <a:ext cx="1555441" cy="3385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BEHAVIOUR</a:t>
              </a:r>
              <a:endParaRPr lang="en-GB" sz="1600" dirty="0"/>
            </a:p>
          </p:txBody>
        </p:sp>
        <p:cxnSp>
          <p:nvCxnSpPr>
            <p:cNvPr id="11" name="Straight Arrow Connector 10"/>
            <p:cNvCxnSpPr>
              <a:stCxn id="4" idx="3"/>
              <a:endCxn id="6" idx="1"/>
            </p:cNvCxnSpPr>
            <p:nvPr/>
          </p:nvCxnSpPr>
          <p:spPr>
            <a:xfrm>
              <a:off x="1979712" y="2548355"/>
              <a:ext cx="103684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5" idx="3"/>
              <a:endCxn id="7" idx="1"/>
            </p:cNvCxnSpPr>
            <p:nvPr/>
          </p:nvCxnSpPr>
          <p:spPr>
            <a:xfrm>
              <a:off x="1965041" y="5068635"/>
              <a:ext cx="878767" cy="1277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7" idx="3"/>
              <a:endCxn id="8" idx="2"/>
            </p:cNvCxnSpPr>
            <p:nvPr/>
          </p:nvCxnSpPr>
          <p:spPr>
            <a:xfrm flipV="1">
              <a:off x="4716015" y="4115981"/>
              <a:ext cx="921738" cy="9654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6" idx="3"/>
              <a:endCxn id="8" idx="0"/>
            </p:cNvCxnSpPr>
            <p:nvPr/>
          </p:nvCxnSpPr>
          <p:spPr>
            <a:xfrm>
              <a:off x="4572000" y="2548355"/>
              <a:ext cx="1065753" cy="73662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8" idx="3"/>
              <a:endCxn id="9" idx="1"/>
            </p:cNvCxnSpPr>
            <p:nvPr/>
          </p:nvCxnSpPr>
          <p:spPr>
            <a:xfrm>
              <a:off x="6415473" y="3700483"/>
              <a:ext cx="820823" cy="325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9" idx="2"/>
            </p:cNvCxnSpPr>
            <p:nvPr/>
          </p:nvCxnSpPr>
          <p:spPr>
            <a:xfrm>
              <a:off x="8014017" y="3902278"/>
              <a:ext cx="13017" cy="2191018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8027034" y="1556792"/>
              <a:ext cx="0" cy="2032823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1201992" y="6093296"/>
              <a:ext cx="6825042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1201992" y="1556792"/>
              <a:ext cx="6822912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endCxn id="4" idx="0"/>
            </p:cNvCxnSpPr>
            <p:nvPr/>
          </p:nvCxnSpPr>
          <p:spPr>
            <a:xfrm>
              <a:off x="1201991" y="1556792"/>
              <a:ext cx="1" cy="576064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endCxn id="5" idx="2"/>
            </p:cNvCxnSpPr>
            <p:nvPr/>
          </p:nvCxnSpPr>
          <p:spPr>
            <a:xfrm flipV="1">
              <a:off x="1180288" y="5484133"/>
              <a:ext cx="1" cy="609165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131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247</TotalTime>
  <Words>566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3.1 Attitude</vt:lpstr>
      <vt:lpstr>Attitude</vt:lpstr>
      <vt:lpstr>Attitude in sport </vt:lpstr>
      <vt:lpstr>Social Norms</vt:lpstr>
      <vt:lpstr>Attitude Components</vt:lpstr>
      <vt:lpstr>Understanding the components</vt:lpstr>
      <vt:lpstr>Predicting behaviour</vt:lpstr>
      <vt:lpstr>Model of predicting behaviour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 Types of anxiety</dc:title>
  <dc:creator>mway</dc:creator>
  <cp:lastModifiedBy>MWay</cp:lastModifiedBy>
  <cp:revision>25</cp:revision>
  <dcterms:created xsi:type="dcterms:W3CDTF">2012-07-18T07:30:19Z</dcterms:created>
  <dcterms:modified xsi:type="dcterms:W3CDTF">2013-01-07T08:46:51Z</dcterms:modified>
</cp:coreProperties>
</file>