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77E85B-E90D-4DBE-8EFA-EECFF5343BE9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NUWZuioV_DY&amp;feature=related" TargetMode="External"/><Relationship Id="rId13" Type="http://schemas.openxmlformats.org/officeDocument/2006/relationships/hyperlink" Target="http://www.youtube.com/watch?v=EWdf5ZLbtYo&amp;feature=related" TargetMode="External"/><Relationship Id="rId3" Type="http://schemas.openxmlformats.org/officeDocument/2006/relationships/hyperlink" Target="http://www.youtube.com/watch?v=v3da_UDydxU&amp;feature=related" TargetMode="External"/><Relationship Id="rId7" Type="http://schemas.openxmlformats.org/officeDocument/2006/relationships/hyperlink" Target="http://www.youtube.com/watch?v=oOLlAilBruM&amp;feature=related" TargetMode="External"/><Relationship Id="rId12" Type="http://schemas.openxmlformats.org/officeDocument/2006/relationships/hyperlink" Target="http://www.youtube.com/watch?v=mw6MYwokbhU&amp;feature=related" TargetMode="External"/><Relationship Id="rId2" Type="http://schemas.openxmlformats.org/officeDocument/2006/relationships/hyperlink" Target="http://www.youtube.com/watch?v=1xqXO9cj8uE&amp;feature=rel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-ppwVqvTipU" TargetMode="External"/><Relationship Id="rId11" Type="http://schemas.openxmlformats.org/officeDocument/2006/relationships/hyperlink" Target="http://www.youtube.com/watch?v=2jcHrHUJdu0&amp;feature=fvst" TargetMode="External"/><Relationship Id="rId5" Type="http://schemas.openxmlformats.org/officeDocument/2006/relationships/hyperlink" Target="http://www.youtube.com/watch?v=0XpEoCvW2Wo" TargetMode="External"/><Relationship Id="rId10" Type="http://schemas.openxmlformats.org/officeDocument/2006/relationships/hyperlink" Target="http://www.youtube.com/watch?v=yVQhLZDr1yw" TargetMode="External"/><Relationship Id="rId4" Type="http://schemas.openxmlformats.org/officeDocument/2006/relationships/hyperlink" Target="http://www.youtube.com/watch?v=VzeKiEtp0m0" TargetMode="External"/><Relationship Id="rId9" Type="http://schemas.openxmlformats.org/officeDocument/2006/relationships/hyperlink" Target="http://www.youtube.com/watch?v=jxw1-Id91lQ" TargetMode="External"/><Relationship Id="rId14" Type="http://schemas.openxmlformats.org/officeDocument/2006/relationships/hyperlink" Target="http://www.youtube.com/watch?v=mQlJ8K7XjQ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youtube.com/watch?v=F_8b1pd3Ma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560840" cy="115212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Gill Sans MT" pitchFamily="34" charset="0"/>
              </a:rPr>
              <a:t>What is deviance?</a:t>
            </a:r>
          </a:p>
          <a:p>
            <a:endParaRPr lang="en-GB" sz="24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Gill Sans MT" pitchFamily="34" charset="0"/>
              </a:rPr>
              <a:t>Why does deviance occur?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3.1- Deviance </a:t>
            </a:r>
            <a:r>
              <a:rPr lang="en-GB" dirty="0" smtClean="0"/>
              <a:t>in sport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b="1" dirty="0" smtClean="0"/>
              <a:t>Any behaviour which differs from the perceived social or legal norm.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It is possible to find examples of behaviour within sport which are considered acceptable but would be unacceptable in wider society.</a:t>
            </a:r>
            <a:endParaRPr lang="en-GB" sz="2000" dirty="0"/>
          </a:p>
        </p:txBody>
      </p:sp>
      <p:pic>
        <p:nvPicPr>
          <p:cNvPr id="1026" name="Picture 2" descr="http://www.boxing-memorabilia.com/images/mario_kindelan_olympic_box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0115" y="4005064"/>
            <a:ext cx="2952328" cy="2439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Deviance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Usually given a negative connotation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However you can have examples of positive deviant behaviour</a:t>
            </a:r>
          </a:p>
          <a:p>
            <a:pPr lvl="1"/>
            <a:endParaRPr lang="en-GB" dirty="0" smtClean="0"/>
          </a:p>
          <a:p>
            <a:pPr>
              <a:buNone/>
            </a:pPr>
            <a:r>
              <a:rPr lang="en-GB" sz="2000" dirty="0" smtClean="0"/>
              <a:t>Jay </a:t>
            </a:r>
            <a:r>
              <a:rPr lang="en-GB" sz="2000" dirty="0" err="1" smtClean="0"/>
              <a:t>Coakley</a:t>
            </a:r>
            <a:r>
              <a:rPr lang="en-GB" sz="2000" dirty="0" smtClean="0"/>
              <a:t> (1992) suggested 3 types of behaviour</a:t>
            </a:r>
          </a:p>
          <a:p>
            <a:pPr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Positive</a:t>
            </a:r>
            <a:r>
              <a:rPr lang="en-GB" dirty="0" smtClean="0"/>
              <a:t> </a:t>
            </a:r>
            <a:r>
              <a:rPr lang="en-GB" sz="2000" dirty="0" smtClean="0"/>
              <a:t>deviance         Normal behaviour         Negative deviance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6" name="Picture 5" descr="imagesCAK6F1PL.jpg"/>
          <p:cNvPicPr>
            <a:picLocks noChangeAspect="1"/>
          </p:cNvPicPr>
          <p:nvPr/>
        </p:nvPicPr>
        <p:blipFill>
          <a:blip r:embed="rId2" cstate="print"/>
          <a:srcRect l="4403" t="2021" r="3126" b="15677"/>
          <a:stretch>
            <a:fillRect/>
          </a:stretch>
        </p:blipFill>
        <p:spPr>
          <a:xfrm>
            <a:off x="1907704" y="4408540"/>
            <a:ext cx="5184576" cy="222196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5400000">
            <a:off x="1331640" y="49411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283968" y="501317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Deviance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63824"/>
            <a:ext cx="7772400" cy="478951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It is possible to move away form the norm without an intention to do harm or break the rules.</a:t>
            </a:r>
          </a:p>
          <a:p>
            <a:r>
              <a:rPr lang="en-GB" sz="2000" dirty="0" smtClean="0"/>
              <a:t>Someone who trains or plays so hard they injure themselves.</a:t>
            </a:r>
          </a:p>
          <a:p>
            <a:r>
              <a:rPr lang="en-GB" sz="2000" dirty="0" smtClean="0"/>
              <a:t>Someone who plays when injured (often praised by media)</a:t>
            </a:r>
          </a:p>
          <a:p>
            <a:pPr lvl="1"/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Because their actions are within the rules of the game and are simply in an attempt to win, their deviance form the norm is seen in a positive light.</a:t>
            </a:r>
          </a:p>
          <a:p>
            <a:pPr lvl="1"/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You could also argue that someone who accidentally injures another player within the rules of the game is displaying a positive deviance.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60649"/>
            <a:ext cx="1944216" cy="1728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Deviance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dirty="0" smtClean="0"/>
              <a:t>Occurs when a player, manager, spectator or anyone involved behaves in a way that knowingly breaks the rules or ethics of the sport.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Using performance-enhancing drugs</a:t>
            </a:r>
          </a:p>
          <a:p>
            <a:r>
              <a:rPr lang="en-GB" sz="2000" dirty="0" smtClean="0"/>
              <a:t>Cheating within a contest</a:t>
            </a:r>
          </a:p>
          <a:p>
            <a:r>
              <a:rPr lang="en-GB" sz="2000" dirty="0" smtClean="0"/>
              <a:t>Being bribed to influence he results</a:t>
            </a:r>
          </a:p>
          <a:p>
            <a:r>
              <a:rPr lang="en-GB" sz="2000" dirty="0" smtClean="0"/>
              <a:t>Fan violence and hooliganism</a:t>
            </a:r>
          </a:p>
          <a:p>
            <a:r>
              <a:rPr lang="en-GB" sz="2000" dirty="0" smtClean="0"/>
              <a:t>Illegal betting on the outcome</a:t>
            </a:r>
          </a:p>
          <a:p>
            <a:r>
              <a:rPr lang="en-GB" sz="2000" dirty="0" smtClean="0"/>
              <a:t>Financial irregularities</a:t>
            </a:r>
          </a:p>
          <a:p>
            <a:r>
              <a:rPr lang="en-GB" sz="2000" dirty="0" smtClean="0"/>
              <a:t>Player violence</a:t>
            </a:r>
          </a:p>
          <a:p>
            <a:r>
              <a:rPr lang="en-GB" sz="2000" dirty="0" smtClean="0"/>
              <a:t>Fielding ineligible players</a:t>
            </a:r>
          </a:p>
          <a:p>
            <a:endParaRPr lang="en-GB" dirty="0"/>
          </a:p>
        </p:txBody>
      </p:sp>
      <p:pic>
        <p:nvPicPr>
          <p:cNvPr id="29698" name="Picture 2" descr="http://i.telegraph.co.uk/multimedia/archive/01364/dwain-chambers_136469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662" y="2348880"/>
            <a:ext cx="3577818" cy="2232248"/>
          </a:xfrm>
          <a:prstGeom prst="rect">
            <a:avLst/>
          </a:prstGeom>
          <a:noFill/>
        </p:spPr>
      </p:pic>
      <p:pic>
        <p:nvPicPr>
          <p:cNvPr id="29700" name="Picture 4" descr="http://im.in.com/connect/images/profile/b_profile2/Diego_Maradona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653136"/>
            <a:ext cx="1656184" cy="1987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Examples of Deviance in sport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 rot="20627757">
            <a:off x="4305827" y="4365579"/>
            <a:ext cx="1493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2"/>
              </a:rPr>
              <a:t>Ben Johnson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 rot="884015">
            <a:off x="1835696" y="2220253"/>
            <a:ext cx="2016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3"/>
              </a:rPr>
              <a:t>Cristiano Ronaldo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1187624" y="4869160"/>
            <a:ext cx="1781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 smtClean="0">
                <a:hlinkClick r:id="rId4"/>
              </a:rPr>
              <a:t>Olexandr</a:t>
            </a:r>
            <a:r>
              <a:rPr lang="en-GB" sz="1600" dirty="0" smtClean="0">
                <a:hlinkClick r:id="rId4"/>
              </a:rPr>
              <a:t> </a:t>
            </a:r>
            <a:r>
              <a:rPr lang="en-GB" sz="1600" dirty="0" err="1" smtClean="0">
                <a:hlinkClick r:id="rId4"/>
              </a:rPr>
              <a:t>Aliyev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7812360" y="3212976"/>
            <a:ext cx="6480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 smtClean="0">
                <a:hlinkClick r:id="rId5"/>
              </a:rPr>
              <a:t>Nani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 rot="840851">
            <a:off x="4162439" y="3043712"/>
            <a:ext cx="1493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6"/>
              </a:rPr>
              <a:t>Tom Williams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 rot="351811">
            <a:off x="6458035" y="1957623"/>
            <a:ext cx="1925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 smtClean="0">
                <a:hlinkClick r:id="rId7"/>
              </a:rPr>
              <a:t>Manusamoa</a:t>
            </a:r>
            <a:r>
              <a:rPr lang="en-GB" sz="1600" dirty="0" smtClean="0">
                <a:hlinkClick r:id="rId7"/>
              </a:rPr>
              <a:t> </a:t>
            </a:r>
            <a:r>
              <a:rPr lang="en-GB" sz="1600" dirty="0" err="1" smtClean="0">
                <a:hlinkClick r:id="rId7"/>
              </a:rPr>
              <a:t>Tuilagi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 rot="450946">
            <a:off x="918257" y="5974647"/>
            <a:ext cx="1277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8"/>
              </a:rPr>
              <a:t>Luis Suarez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 rot="20624893">
            <a:off x="4668744" y="1925355"/>
            <a:ext cx="1395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hlinkClick r:id="rId9"/>
              </a:rPr>
              <a:t>Thierry Henry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 rot="404069">
            <a:off x="6821495" y="4382139"/>
            <a:ext cx="1277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10"/>
              </a:rPr>
              <a:t>Mike Tyson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 rot="20784534">
            <a:off x="840988" y="3762900"/>
            <a:ext cx="2141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11"/>
              </a:rPr>
              <a:t>Michael Schumacher</a:t>
            </a:r>
            <a:endParaRPr lang="en-GB" sz="1600" dirty="0"/>
          </a:p>
        </p:txBody>
      </p:sp>
      <p:sp>
        <p:nvSpPr>
          <p:cNvPr id="14" name="Rectangle 13"/>
          <p:cNvSpPr/>
          <p:nvPr/>
        </p:nvSpPr>
        <p:spPr>
          <a:xfrm rot="800114">
            <a:off x="3286876" y="5797723"/>
            <a:ext cx="2341931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12"/>
              </a:rPr>
              <a:t>Sportsmanship in football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 rot="20944574">
            <a:off x="6391051" y="5770124"/>
            <a:ext cx="1781944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hlinkClick r:id="rId13"/>
              </a:rPr>
              <a:t>Poalo Di Canio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21076077">
            <a:off x="323528" y="2724309"/>
            <a:ext cx="1277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14"/>
              </a:rPr>
              <a:t>Neil Back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 animBg="1"/>
      <p:bldP spid="15" grpId="0" build="allAtOnce" animBg="1"/>
      <p:bldP spid="1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Deviance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Actions which are considered acceptable in sport but wouldn’t be in society</a:t>
            </a:r>
          </a:p>
          <a:p>
            <a:r>
              <a:rPr lang="en-GB" sz="2000" dirty="0" smtClean="0"/>
              <a:t>Seen in rugby when raking an opponent who is on top of the ball.</a:t>
            </a:r>
          </a:p>
          <a:p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You get some examples where the issue goes beyond governing body of sport and goes to the police</a:t>
            </a:r>
          </a:p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Marion Jones- 6 months in jail</a:t>
            </a:r>
          </a:p>
          <a:p>
            <a:pPr algn="ctr">
              <a:buNone/>
            </a:pPr>
            <a:endParaRPr lang="en-GB" sz="2000" dirty="0" smtClean="0">
              <a:hlinkClick r:id="rId2"/>
            </a:endParaRPr>
          </a:p>
          <a:p>
            <a:pPr algn="ctr">
              <a:buNone/>
            </a:pPr>
            <a:r>
              <a:rPr lang="en-GB" sz="2000" dirty="0" smtClean="0">
                <a:hlinkClick r:id="rId2"/>
              </a:rPr>
              <a:t>Ben Thatcher- </a:t>
            </a:r>
            <a:r>
              <a:rPr lang="en-GB" sz="2000" dirty="0" smtClean="0"/>
              <a:t>Charged with ABH</a:t>
            </a:r>
            <a:endParaRPr lang="en-GB" sz="2000" dirty="0"/>
          </a:p>
        </p:txBody>
      </p:sp>
      <p:pic>
        <p:nvPicPr>
          <p:cNvPr id="31746" name="Picture 2" descr="http://www.kubadda.com/News-08/images/01-12/MARION-JONES-IYO-S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013176"/>
            <a:ext cx="1918895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Contract to compete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Agreement between everyone involved with sport</a:t>
            </a:r>
          </a:p>
          <a:p>
            <a:endParaRPr lang="en-GB" sz="2000" dirty="0" smtClean="0"/>
          </a:p>
          <a:p>
            <a:r>
              <a:rPr lang="en-GB" sz="2000" dirty="0" smtClean="0"/>
              <a:t>You strive to do your best- Otherwise you deprive opponents of achievement and spectators of getting what they paid for</a:t>
            </a:r>
          </a:p>
          <a:p>
            <a:r>
              <a:rPr lang="en-GB" sz="2000" dirty="0" smtClean="0"/>
              <a:t>You do not break the rules in a desire to win</a:t>
            </a:r>
          </a:p>
          <a:p>
            <a:r>
              <a:rPr lang="en-GB" sz="2000" dirty="0" smtClean="0"/>
              <a:t>You are expected to allow opponents a fair opportunity to win- taking of drugs or bribing an official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However...</a:t>
            </a:r>
          </a:p>
          <a:p>
            <a:r>
              <a:rPr lang="en-GB" sz="2000" dirty="0" smtClean="0"/>
              <a:t>Within the characteristics of the activity you can use all tactics, techniques etc to prevent your opponent form beating you.  (relative deviance)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http://ts2.mm.bing.net/th?id=H.4640584188692509&amp;pid=1.7&amp;w=266&amp;h=126&amp;c=7&amp;rs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0"/>
          <a:stretch/>
        </p:blipFill>
        <p:spPr bwMode="auto">
          <a:xfrm>
            <a:off x="6228184" y="620688"/>
            <a:ext cx="202874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Deviance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Why does deviance occur...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Individuals lacks the moral restraint to resist</a:t>
            </a:r>
          </a:p>
          <a:p>
            <a:endParaRPr lang="en-GB" sz="2000" dirty="0" smtClean="0"/>
          </a:p>
          <a:p>
            <a:r>
              <a:rPr lang="en-GB" sz="2000" dirty="0" smtClean="0"/>
              <a:t>Individuals value wining ahead of prospect of punishment</a:t>
            </a:r>
          </a:p>
          <a:p>
            <a:endParaRPr lang="en-GB" sz="2000" dirty="0" smtClean="0"/>
          </a:p>
          <a:p>
            <a:r>
              <a:rPr lang="en-GB" sz="2000" dirty="0" smtClean="0"/>
              <a:t>Rewards for winning are so great that people are prepared to risk it.</a:t>
            </a:r>
          </a:p>
          <a:p>
            <a:endParaRPr lang="en-GB" sz="2000" dirty="0" smtClean="0"/>
          </a:p>
          <a:p>
            <a:r>
              <a:rPr lang="en-GB" sz="2000" dirty="0" smtClean="0"/>
              <a:t>Deviant behaviour is more common so less socially unacceptable</a:t>
            </a:r>
          </a:p>
          <a:p>
            <a:endParaRPr lang="en-GB" sz="2000" dirty="0" smtClean="0"/>
          </a:p>
          <a:p>
            <a:r>
              <a:rPr lang="en-GB" sz="2000" dirty="0" smtClean="0"/>
              <a:t>Governing bodies feel less able to punish, owing to commercial interests or fear of being taken to court.</a:t>
            </a:r>
            <a:endParaRPr lang="en-GB" sz="2000" dirty="0"/>
          </a:p>
        </p:txBody>
      </p:sp>
      <p:pic>
        <p:nvPicPr>
          <p:cNvPr id="2050" name="Picture 2" descr="http://ts2.mm.bing.net/th?id=H.5043211547705545&amp;pid=1.7&amp;w=136&amp;h=142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683" y="2132856"/>
            <a:ext cx="12954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3.mm.bing.net/th?id=H.4890881953891646&amp;pid=1.7&amp;w=147&amp;h=147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4867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1.mm.bing.net/th?id=H.4960331580442440&amp;pid=1.7&amp;w=245&amp;h=154&amp;c=7&amp;r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758" y="1052736"/>
            <a:ext cx="1616875" cy="101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478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3.1- Deviance in sport</vt:lpstr>
      <vt:lpstr>Deviance</vt:lpstr>
      <vt:lpstr>Types of Deviance</vt:lpstr>
      <vt:lpstr>Positive Deviance</vt:lpstr>
      <vt:lpstr>Negative Deviance</vt:lpstr>
      <vt:lpstr>Examples of Deviance in sport</vt:lpstr>
      <vt:lpstr>Relative Deviance</vt:lpstr>
      <vt:lpstr>Contract to compete</vt:lpstr>
      <vt:lpstr>Causes of Deviance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 in sport</dc:title>
  <dc:creator>mway</dc:creator>
  <cp:lastModifiedBy>MWay</cp:lastModifiedBy>
  <cp:revision>19</cp:revision>
  <dcterms:created xsi:type="dcterms:W3CDTF">2011-06-21T10:44:44Z</dcterms:created>
  <dcterms:modified xsi:type="dcterms:W3CDTF">2013-01-07T09:00:17Z</dcterms:modified>
</cp:coreProperties>
</file>