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sport/0/rugby-union/18995125" TargetMode="External"/><Relationship Id="rId2" Type="http://schemas.openxmlformats.org/officeDocument/2006/relationships/hyperlink" Target="http://www.youtube.com/watch?v=ZxkULBtpF3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guardian.co.uk/sport/2002/nov/11/olympicgames.winterolympics2002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00400"/>
            <a:ext cx="8305800" cy="2819400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 smtClean="0"/>
              <a:t>Why do performers take drugs?</a:t>
            </a:r>
          </a:p>
          <a:p>
            <a:endParaRPr lang="en-GB" sz="2400" dirty="0"/>
          </a:p>
          <a:p>
            <a:r>
              <a:rPr lang="en-GB" sz="2400" dirty="0" smtClean="0"/>
              <a:t>Who is involved in the battle against drugs?</a:t>
            </a:r>
          </a:p>
          <a:p>
            <a:endParaRPr lang="en-GB" sz="2400" dirty="0"/>
          </a:p>
          <a:p>
            <a:r>
              <a:rPr lang="en-GB" sz="2400" dirty="0" smtClean="0"/>
              <a:t>What is done to deter the use of drugs in sport?</a:t>
            </a:r>
          </a:p>
          <a:p>
            <a:endParaRPr lang="en-GB" sz="2400" dirty="0"/>
          </a:p>
          <a:p>
            <a:r>
              <a:rPr lang="en-GB" sz="2400" dirty="0" smtClean="0"/>
              <a:t>Are drugs a legal or moral issue?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3.4- Drugs in Sport</a:t>
            </a:r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/>
          <a:lstStyle/>
          <a:p>
            <a:r>
              <a:rPr lang="en-GB" dirty="0" smtClean="0"/>
              <a:t>What drugs are we talking about?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05800" cy="3657600"/>
          </a:xfrm>
        </p:spPr>
        <p:txBody>
          <a:bodyPr>
            <a:normAutofit/>
          </a:bodyPr>
          <a:lstStyle/>
          <a:p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Specifically looking at </a:t>
            </a:r>
            <a:r>
              <a:rPr lang="en-GB" sz="1800" b="1" dirty="0" smtClean="0"/>
              <a:t>Performance enhancing drugs (PEDs)</a:t>
            </a:r>
          </a:p>
          <a:p>
            <a:pPr lvl="1"/>
            <a:endParaRPr lang="en-GB" sz="1800" dirty="0" smtClean="0"/>
          </a:p>
          <a:p>
            <a:r>
              <a:rPr lang="en-GB" sz="1800" dirty="0" smtClean="0"/>
              <a:t>You have previously looked at the effects of these drugs, now concerned with the following…</a:t>
            </a:r>
          </a:p>
          <a:p>
            <a:pPr lvl="1"/>
            <a:r>
              <a:rPr lang="en-GB" sz="1600" dirty="0" smtClean="0"/>
              <a:t>Ethics of drug use</a:t>
            </a:r>
          </a:p>
          <a:p>
            <a:pPr lvl="1"/>
            <a:r>
              <a:rPr lang="en-GB" sz="1600" dirty="0" smtClean="0"/>
              <a:t>Methods of testing</a:t>
            </a:r>
          </a:p>
          <a:p>
            <a:pPr lvl="1"/>
            <a:r>
              <a:rPr lang="en-GB" sz="1600" dirty="0" smtClean="0"/>
              <a:t>Policies to deter their use</a:t>
            </a:r>
          </a:p>
          <a:p>
            <a:pPr lvl="1"/>
            <a:endParaRPr lang="en-GB" sz="1600" dirty="0"/>
          </a:p>
          <a:p>
            <a:r>
              <a:rPr lang="en-GB" sz="1800" dirty="0" smtClean="0"/>
              <a:t>We are concerned with drugs which act as an ergogenic aid- improve performance beyond what could be achieved normally</a:t>
            </a:r>
            <a:endParaRPr lang="en-GB" sz="1800" dirty="0"/>
          </a:p>
        </p:txBody>
      </p:sp>
      <p:sp>
        <p:nvSpPr>
          <p:cNvPr id="4" name="Rectangle 3"/>
          <p:cNvSpPr/>
          <p:nvPr/>
        </p:nvSpPr>
        <p:spPr>
          <a:xfrm>
            <a:off x="439538" y="5105400"/>
            <a:ext cx="260846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Erythropoietin (EPO)</a:t>
            </a:r>
            <a:endParaRPr lang="en-US" sz="20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6076890"/>
            <a:ext cx="260846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Anabolic Steroids</a:t>
            </a:r>
            <a:endParaRPr lang="en-US" sz="20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11338" y="5007114"/>
            <a:ext cx="260846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Human growth hormone (HGH)</a:t>
            </a:r>
            <a:endParaRPr lang="en-US" sz="20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35138" y="6076890"/>
            <a:ext cx="260846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Beta blockers</a:t>
            </a:r>
            <a:endParaRPr lang="en-US" sz="20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24600" y="5162490"/>
            <a:ext cx="260846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Diuretics</a:t>
            </a:r>
            <a:endParaRPr lang="en-US" sz="20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48400" y="6076890"/>
            <a:ext cx="260846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Stimulants</a:t>
            </a:r>
            <a:endParaRPr lang="en-US" sz="20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/>
          <a:lstStyle/>
          <a:p>
            <a:r>
              <a:rPr lang="en-GB" dirty="0" smtClean="0"/>
              <a:t>Why do performers use drugs?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763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Similar to reasons given for any deviant behaviour…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1800" dirty="0" smtClean="0"/>
              <a:t>Some performers may lack the moral and ethical boundaries that prevents others</a:t>
            </a:r>
          </a:p>
          <a:p>
            <a:r>
              <a:rPr lang="en-GB" sz="1800" dirty="0" smtClean="0"/>
              <a:t>Belief of everybody else is doing it</a:t>
            </a:r>
          </a:p>
          <a:p>
            <a:r>
              <a:rPr lang="en-GB" sz="1800" dirty="0" smtClean="0"/>
              <a:t>Lack of physical attributes to get to the top without it</a:t>
            </a:r>
          </a:p>
          <a:p>
            <a:r>
              <a:rPr lang="en-GB" sz="1800" dirty="0" smtClean="0"/>
              <a:t>May not be fully aware that they are using drugs</a:t>
            </a:r>
          </a:p>
          <a:p>
            <a:pPr lvl="1"/>
            <a:r>
              <a:rPr lang="en-GB" sz="1600" dirty="0" smtClean="0"/>
              <a:t>Giving control over to their coach</a:t>
            </a:r>
          </a:p>
          <a:p>
            <a:pPr lvl="1"/>
            <a:r>
              <a:rPr lang="en-GB" sz="1600" dirty="0" smtClean="0"/>
              <a:t>Not aware what substances are in medication</a:t>
            </a:r>
          </a:p>
          <a:p>
            <a:r>
              <a:rPr lang="en-GB" sz="1800" dirty="0" smtClean="0"/>
              <a:t>Potential rewards are so great</a:t>
            </a:r>
          </a:p>
          <a:p>
            <a:r>
              <a:rPr lang="en-GB" sz="1800" dirty="0" smtClean="0"/>
              <a:t>Receive wrong guidance from educational programmes</a:t>
            </a:r>
          </a:p>
          <a:p>
            <a:r>
              <a:rPr lang="en-GB" sz="1800" dirty="0" smtClean="0"/>
              <a:t>Not fully aware of health risks of PEDs</a:t>
            </a:r>
          </a:p>
          <a:p>
            <a:r>
              <a:rPr lang="en-GB" sz="1800" dirty="0" smtClean="0"/>
              <a:t>Tempted to speed up a recovery process</a:t>
            </a:r>
          </a:p>
          <a:p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The use of PEDs is more common in sports with more closed skills than open skills, Why?</a:t>
            </a:r>
          </a:p>
          <a:p>
            <a:r>
              <a:rPr lang="en-GB" sz="1800" dirty="0" smtClean="0"/>
              <a:t>Greater emphasis on physiological than any decision making</a:t>
            </a:r>
            <a:endParaRPr lang="en-GB" sz="1800" dirty="0"/>
          </a:p>
        </p:txBody>
      </p:sp>
      <p:sp>
        <p:nvSpPr>
          <p:cNvPr id="4" name="Rectangle 3"/>
          <p:cNvSpPr/>
          <p:nvPr/>
        </p:nvSpPr>
        <p:spPr>
          <a:xfrm>
            <a:off x="6248400" y="4419600"/>
            <a:ext cx="182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2"/>
              </a:rPr>
              <a:t>Lance Armstrong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324600" y="2921169"/>
            <a:ext cx="198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 smtClean="0">
                <a:hlinkClick r:id="rId3"/>
              </a:rPr>
              <a:t>Steffon</a:t>
            </a:r>
            <a:r>
              <a:rPr lang="en-GB" dirty="0" smtClean="0">
                <a:hlinkClick r:id="rId3"/>
              </a:rPr>
              <a:t> </a:t>
            </a:r>
            <a:r>
              <a:rPr lang="en-GB" dirty="0" err="1" smtClean="0">
                <a:hlinkClick r:id="rId3"/>
              </a:rPr>
              <a:t>Armitage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477000" y="3290501"/>
            <a:ext cx="137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4"/>
              </a:rPr>
              <a:t>Alan Baxter</a:t>
            </a:r>
            <a:endParaRPr lang="en-GB" dirty="0"/>
          </a:p>
        </p:txBody>
      </p:sp>
      <p:pic>
        <p:nvPicPr>
          <p:cNvPr id="2050" name="Picture 2" descr="http://t2.gstatic.com/images?q=tbn:ANd9GcRkG4worcTDd6HAn3RHQe-8D4U4xMpsTyyCr3SqAFhhY_I-6yAHHQ:pitaxo.com/wp-content/uploads/2012/06/Dwain-Chamber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33400"/>
            <a:ext cx="1518138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9765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/>
          <a:lstStyle/>
          <a:p>
            <a:r>
              <a:rPr lang="en-GB" dirty="0" smtClean="0"/>
              <a:t>The battle against drugs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382000" cy="5029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Every governing body of sport is engaged in trying to find, punish and ultimately prevent the use of drugs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They do this in a number of ways…</a:t>
            </a:r>
          </a:p>
          <a:p>
            <a:pPr marL="0" indent="0">
              <a:buNone/>
            </a:pPr>
            <a:endParaRPr lang="en-GB" sz="1800" dirty="0" smtClean="0"/>
          </a:p>
          <a:p>
            <a:r>
              <a:rPr lang="en-GB" sz="1800" dirty="0" smtClean="0"/>
              <a:t>Providing testing regimes and laboratory facilities to test</a:t>
            </a:r>
          </a:p>
          <a:p>
            <a:endParaRPr lang="en-GB" sz="1800" dirty="0" smtClean="0"/>
          </a:p>
          <a:p>
            <a:r>
              <a:rPr lang="en-GB" sz="1800" dirty="0" smtClean="0"/>
              <a:t>Taking action against those who have been proved to used banned substances</a:t>
            </a:r>
          </a:p>
          <a:p>
            <a:endParaRPr lang="en-GB" sz="1800" dirty="0" smtClean="0"/>
          </a:p>
          <a:p>
            <a:r>
              <a:rPr lang="en-GB" sz="1800" dirty="0" smtClean="0"/>
              <a:t>Educate young performers in the </a:t>
            </a:r>
            <a:r>
              <a:rPr lang="en-GB" sz="1800" b="1" dirty="0" smtClean="0"/>
              <a:t>ethics </a:t>
            </a:r>
            <a:r>
              <a:rPr lang="en-GB" sz="1800" dirty="0" smtClean="0"/>
              <a:t>surrounding the use of drugs in sport</a:t>
            </a:r>
          </a:p>
          <a:p>
            <a:endParaRPr lang="en-GB" sz="1800" dirty="0" smtClean="0"/>
          </a:p>
          <a:p>
            <a:r>
              <a:rPr lang="en-GB" sz="1800" dirty="0" smtClean="0"/>
              <a:t>Educating young performers as to the potential health risks</a:t>
            </a:r>
          </a:p>
          <a:p>
            <a:endParaRPr lang="en-GB" sz="1800" dirty="0" smtClean="0"/>
          </a:p>
          <a:p>
            <a:r>
              <a:rPr lang="en-GB" sz="1800" dirty="0" smtClean="0"/>
              <a:t>Ensuring performers know what substances are allowed and what they are responsible for</a:t>
            </a:r>
            <a:endParaRPr lang="en-GB" sz="1800" dirty="0"/>
          </a:p>
        </p:txBody>
      </p:sp>
      <p:pic>
        <p:nvPicPr>
          <p:cNvPr id="1026" name="Picture 2" descr="http://t2.gstatic.com/images?q=tbn:ANd9GcSmXCGRHGXnXtS-Jeua1hr5VZYj8Fo4adp8K0NV9s8JqFRikQCuTQ:www.workplacerantings.com/wp-content/uploads/2012/11/drug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04800"/>
            <a:ext cx="2175654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74861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/>
          <a:lstStyle/>
          <a:p>
            <a:r>
              <a:rPr lang="en-GB" dirty="0" smtClean="0"/>
              <a:t>Who does what?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058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400" b="1" dirty="0" smtClean="0"/>
              <a:t>World Anti Doping Agency (WADA) </a:t>
            </a:r>
          </a:p>
          <a:p>
            <a:pPr marL="0" indent="0">
              <a:buNone/>
            </a:pPr>
            <a:r>
              <a:rPr lang="en-GB" sz="1400" dirty="0" smtClean="0"/>
              <a:t>First and foremost international body</a:t>
            </a:r>
          </a:p>
          <a:p>
            <a:r>
              <a:rPr lang="en-GB" sz="1400" dirty="0" smtClean="0"/>
              <a:t>Responsible for promoting, organising and co-ordinating the fight against the use of drugs in sport.</a:t>
            </a:r>
          </a:p>
          <a:p>
            <a:r>
              <a:rPr lang="en-GB" sz="1400" dirty="0" smtClean="0"/>
              <a:t>Introduced World Anti-doping Code</a:t>
            </a:r>
          </a:p>
          <a:p>
            <a:r>
              <a:rPr lang="en-GB" sz="1400" dirty="0" smtClean="0"/>
              <a:t>Promotes research into detection of drugs</a:t>
            </a:r>
          </a:p>
          <a:p>
            <a:r>
              <a:rPr lang="en-GB" sz="1400" dirty="0" smtClean="0"/>
              <a:t>Assists national governing bodies</a:t>
            </a:r>
          </a:p>
          <a:p>
            <a:r>
              <a:rPr lang="en-GB" sz="1400" dirty="0" smtClean="0"/>
              <a:t>Assists poorer nations with testing</a:t>
            </a:r>
            <a:endParaRPr lang="en-GB" sz="1400" dirty="0"/>
          </a:p>
          <a:p>
            <a:pPr marL="0" indent="0">
              <a:buNone/>
            </a:pPr>
            <a:endParaRPr lang="en-GB" sz="1400" b="1" dirty="0"/>
          </a:p>
          <a:p>
            <a:pPr marL="0" indent="0">
              <a:buNone/>
            </a:pPr>
            <a:r>
              <a:rPr lang="en-GB" sz="1400" b="1" dirty="0" smtClean="0"/>
              <a:t>UK Sport </a:t>
            </a:r>
            <a:r>
              <a:rPr lang="en-GB" sz="1400" dirty="0" smtClean="0"/>
              <a:t>had primary responsibility for anti-doping policy</a:t>
            </a:r>
          </a:p>
          <a:p>
            <a:r>
              <a:rPr lang="en-GB" sz="1400" dirty="0" smtClean="0"/>
              <a:t>Drugs control centre established to analyse samples</a:t>
            </a:r>
            <a:endParaRPr lang="en-GB" sz="1400" dirty="0"/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GB" sz="1400" dirty="0" smtClean="0"/>
              <a:t>UK Sport has now handed over responsibility to a new agency, called the </a:t>
            </a:r>
            <a:r>
              <a:rPr lang="en-GB" sz="1400" b="1" dirty="0" smtClean="0"/>
              <a:t>National Anti Doping Organisation (NADO)</a:t>
            </a:r>
          </a:p>
          <a:p>
            <a:pPr marL="0" indent="0">
              <a:buNone/>
            </a:pPr>
            <a:r>
              <a:rPr lang="en-GB" sz="1400" b="1" dirty="0" smtClean="0"/>
              <a:t>NADO </a:t>
            </a:r>
            <a:r>
              <a:rPr lang="en-GB" sz="1400" dirty="0" smtClean="0"/>
              <a:t>coordinate by…</a:t>
            </a:r>
          </a:p>
          <a:p>
            <a:r>
              <a:rPr lang="en-GB" sz="1400" dirty="0" smtClean="0"/>
              <a:t>Determine which sports are required to provide information</a:t>
            </a:r>
          </a:p>
          <a:p>
            <a:r>
              <a:rPr lang="en-GB" sz="1400" dirty="0" smtClean="0"/>
              <a:t>Liaise with NBG to decide who will be tested…</a:t>
            </a:r>
          </a:p>
          <a:p>
            <a:pPr lvl="1"/>
            <a:r>
              <a:rPr lang="en-GB" sz="1200" dirty="0" smtClean="0"/>
              <a:t>Performers then required to provide quarterly information on whereabouts and details of training and competition schedule</a:t>
            </a:r>
          </a:p>
          <a:p>
            <a:pPr lvl="1"/>
            <a:r>
              <a:rPr lang="en-GB" sz="1200" dirty="0" smtClean="0"/>
              <a:t>Missed test or failure to attend count as a strike- 3 strikes in 18 month period means a violation</a:t>
            </a:r>
          </a:p>
          <a:p>
            <a:pPr lvl="1"/>
            <a:r>
              <a:rPr lang="en-GB" sz="1200" dirty="0" smtClean="0"/>
              <a:t>Leading to a sanction of a 1 to 2  year suspension</a:t>
            </a:r>
          </a:p>
          <a:p>
            <a:endParaRPr lang="en-GB" sz="1800" b="1" dirty="0"/>
          </a:p>
          <a:p>
            <a:pPr marL="0" indent="0">
              <a:buNone/>
            </a:pPr>
            <a:endParaRPr lang="en-GB" sz="1800" b="1" dirty="0" smtClean="0"/>
          </a:p>
          <a:p>
            <a:pPr marL="0" indent="0">
              <a:buNone/>
            </a:pPr>
            <a:endParaRPr lang="en-GB" sz="1800" dirty="0"/>
          </a:p>
        </p:txBody>
      </p:sp>
      <p:pic>
        <p:nvPicPr>
          <p:cNvPr id="3074" name="Picture 2" descr="http://t1.gstatic.com/images?q=tbn:ANd9GcSDrzskJJTyMXGAkzIiadm92BHTePsVbQ3RopVyVdwBpEkTEeUs:2.bp.blogspot.com/-S3sKaAhccUA/Txv2pN2WByI/AAAAAAAAKm8/77sWx0WIin8/s1600/left_im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422191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t1.gstatic.com/images?q=tbn:ANd9GcTZ8Il_-Y6M04x7d-24z0kx6Re21E7AgCPaxvJpM_KndN6eoedo:www.finswimmer.com/wp-content/uploads/2012/04/logo_wad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609600"/>
            <a:ext cx="2351482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83562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808038"/>
          </a:xfrm>
        </p:spPr>
        <p:txBody>
          <a:bodyPr>
            <a:normAutofit/>
          </a:bodyPr>
          <a:lstStyle/>
          <a:p>
            <a:r>
              <a:rPr lang="en-GB" sz="3200" dirty="0" smtClean="0"/>
              <a:t>How do we deter performers from taking PEDs?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066800"/>
            <a:ext cx="8305800" cy="5486400"/>
          </a:xfrm>
        </p:spPr>
        <p:txBody>
          <a:bodyPr>
            <a:normAutofit lnSpcReduction="10000"/>
          </a:bodyPr>
          <a:lstStyle/>
          <a:p>
            <a:endParaRPr lang="en-GB" sz="1800" dirty="0" smtClean="0"/>
          </a:p>
          <a:p>
            <a:r>
              <a:rPr lang="en-GB" sz="1800" dirty="0" smtClean="0"/>
              <a:t>NGBs are educating performers</a:t>
            </a:r>
          </a:p>
          <a:p>
            <a:endParaRPr lang="en-GB" sz="1800" dirty="0" smtClean="0"/>
          </a:p>
          <a:p>
            <a:r>
              <a:rPr lang="en-GB" sz="1800" dirty="0" smtClean="0"/>
              <a:t>Ensuring all performers are aware of testing regimes</a:t>
            </a:r>
          </a:p>
          <a:p>
            <a:endParaRPr lang="en-GB" sz="1800" dirty="0" smtClean="0"/>
          </a:p>
          <a:p>
            <a:r>
              <a:rPr lang="en-GB" sz="1800" dirty="0" smtClean="0"/>
              <a:t>Increase in the number of out-of-competition testing (No warning)</a:t>
            </a:r>
          </a:p>
          <a:p>
            <a:endParaRPr lang="en-GB" sz="1800" dirty="0" smtClean="0"/>
          </a:p>
          <a:p>
            <a:r>
              <a:rPr lang="en-GB" sz="1800" dirty="0" smtClean="0"/>
              <a:t>Increasing the severity of punishments</a:t>
            </a:r>
          </a:p>
          <a:p>
            <a:endParaRPr lang="en-GB" sz="1800" dirty="0" smtClean="0"/>
          </a:p>
          <a:p>
            <a:r>
              <a:rPr lang="en-GB" sz="1800" dirty="0" smtClean="0"/>
              <a:t>Efforts made to increase consistency across different countries</a:t>
            </a:r>
          </a:p>
          <a:p>
            <a:endParaRPr lang="en-GB" sz="1800" dirty="0" smtClean="0"/>
          </a:p>
          <a:p>
            <a:r>
              <a:rPr lang="en-GB" sz="1800" dirty="0" smtClean="0"/>
              <a:t>Use of positive role models to help educate</a:t>
            </a:r>
          </a:p>
          <a:p>
            <a:endParaRPr lang="en-GB" sz="1800" dirty="0" smtClean="0"/>
          </a:p>
          <a:p>
            <a:r>
              <a:rPr lang="en-GB" sz="1800" dirty="0" smtClean="0"/>
              <a:t>Development of more sophisticated testing- on-going battle</a:t>
            </a:r>
          </a:p>
          <a:p>
            <a:endParaRPr lang="en-GB" sz="1800" dirty="0" smtClean="0"/>
          </a:p>
          <a:p>
            <a:r>
              <a:rPr lang="en-GB" sz="1800" dirty="0" smtClean="0"/>
              <a:t>More use of the law, performers are open to prosecution and possibility of a prison sentence</a:t>
            </a:r>
            <a:endParaRPr lang="en-GB" sz="1800" dirty="0"/>
          </a:p>
        </p:txBody>
      </p:sp>
      <p:pic>
        <p:nvPicPr>
          <p:cNvPr id="1026" name="Picture 2" descr="http://t2.gstatic.com/images?q=tbn:ANd9GcQc_Y27qamcsGXtTFdvknl3i2vEZsGh46dz1SBikLJk22rOragn8Q:static.guim.co.uk/sys-images/Sport/Pix/pictures/2012/8/1/1343834692730/Bradley-Wiggins-sits-on-a-0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990600"/>
            <a:ext cx="2533650" cy="1520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03608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GB" dirty="0" smtClean="0"/>
              <a:t>Should PEDs be banned?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3733800" cy="762000"/>
          </a:xfrm>
        </p:spPr>
        <p:txBody>
          <a:bodyPr/>
          <a:lstStyle/>
          <a:p>
            <a:r>
              <a:rPr lang="en-GB" dirty="0" smtClean="0"/>
              <a:t>Yes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>
          <a:xfrm>
            <a:off x="4953000" y="990600"/>
            <a:ext cx="3733800" cy="762000"/>
          </a:xfrm>
        </p:spPr>
        <p:txBody>
          <a:bodyPr/>
          <a:lstStyle/>
          <a:p>
            <a:r>
              <a:rPr lang="en-GB" dirty="0" smtClean="0"/>
              <a:t>No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81000" y="1790700"/>
            <a:ext cx="4267200" cy="4914900"/>
          </a:xfrm>
        </p:spPr>
        <p:txBody>
          <a:bodyPr>
            <a:normAutofit/>
          </a:bodyPr>
          <a:lstStyle/>
          <a:p>
            <a:r>
              <a:rPr lang="en-GB" sz="1400" b="1" dirty="0" smtClean="0"/>
              <a:t>Permanently damaging side effects of PEDs are known and inevitable</a:t>
            </a:r>
          </a:p>
          <a:p>
            <a:r>
              <a:rPr lang="en-GB" sz="1400" dirty="0" smtClean="0"/>
              <a:t>If PEDs are legalised the conception will be that you can’t succeed without them, pressures all performers to take them to stand a chance.</a:t>
            </a:r>
          </a:p>
          <a:p>
            <a:r>
              <a:rPr lang="en-GB" sz="1400" dirty="0" smtClean="0"/>
              <a:t>Performers may come under increased pressure from a variety of sources to take them.</a:t>
            </a:r>
          </a:p>
          <a:p>
            <a:r>
              <a:rPr lang="en-GB" sz="1400" dirty="0" smtClean="0"/>
              <a:t>Will create an un-even playing field where those with more money will have an unfair advantage due to access to PEDs</a:t>
            </a:r>
          </a:p>
          <a:p>
            <a:endParaRPr lang="en-GB" sz="1400" dirty="0"/>
          </a:p>
          <a:p>
            <a:pPr marL="0" indent="0">
              <a:buNone/>
            </a:pPr>
            <a:r>
              <a:rPr lang="en-GB" sz="1400" b="1" dirty="0" smtClean="0"/>
              <a:t>KEY ARGUMENT?</a:t>
            </a:r>
          </a:p>
          <a:p>
            <a:r>
              <a:rPr lang="en-GB" sz="1400" b="1" dirty="0" smtClean="0"/>
              <a:t>Sport is about the development of natural talents. Using a PED goes against this as it is not the same as a training aid. It doesn’t enhance existing abilities but artificially boosts performance by giving them something that wasn’t already there.</a:t>
            </a:r>
          </a:p>
          <a:p>
            <a:r>
              <a:rPr lang="en-GB" sz="1400" b="1" dirty="0" smtClean="0"/>
              <a:t>Unethical and goes against the very nature of sport</a:t>
            </a:r>
            <a:endParaRPr lang="en-GB" sz="14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4"/>
          </p:nvPr>
        </p:nvSpPr>
        <p:spPr>
          <a:xfrm>
            <a:off x="4724400" y="1790700"/>
            <a:ext cx="4267200" cy="4838700"/>
          </a:xfrm>
        </p:spPr>
        <p:txBody>
          <a:bodyPr>
            <a:noAutofit/>
          </a:bodyPr>
          <a:lstStyle/>
          <a:p>
            <a:r>
              <a:rPr lang="en-GB" sz="1400" dirty="0" smtClean="0"/>
              <a:t>Testing process is time consuming and expensive</a:t>
            </a:r>
          </a:p>
          <a:p>
            <a:r>
              <a:rPr lang="en-GB" sz="1400" dirty="0" smtClean="0"/>
              <a:t>Detection is not always consistent across sports</a:t>
            </a:r>
          </a:p>
          <a:p>
            <a:r>
              <a:rPr lang="en-GB" sz="1400" dirty="0" smtClean="0"/>
              <a:t>Testers are behind in terms of masking agents, gives a window of time where they may be undetected</a:t>
            </a:r>
          </a:p>
          <a:p>
            <a:r>
              <a:rPr lang="en-GB" sz="1400" dirty="0" smtClean="0"/>
              <a:t>Ambiguity between what is a nutritional supplement and what is drug</a:t>
            </a:r>
          </a:p>
          <a:p>
            <a:r>
              <a:rPr lang="en-GB" sz="1400" dirty="0" smtClean="0"/>
              <a:t>Long term effects of training can be dangerous anyway- sacrifices made are a personal decision, so why is taking PEDs any different?</a:t>
            </a:r>
          </a:p>
          <a:p>
            <a:r>
              <a:rPr lang="en-GB" sz="1400" dirty="0" smtClean="0"/>
              <a:t>Taking PEDs will increase standards, making sport more exciting and increasing number of people who make a living from sport</a:t>
            </a:r>
          </a:p>
          <a:p>
            <a:r>
              <a:rPr lang="en-GB" sz="1400" dirty="0" smtClean="0"/>
              <a:t>If using PEDs become a choice then it creates a level playing field</a:t>
            </a:r>
          </a:p>
          <a:p>
            <a:r>
              <a:rPr lang="en-GB" sz="1400" dirty="0" smtClean="0"/>
              <a:t>Level Playing field doesn’t exist anyway as more money means better sports science support available- PEDs no different to this.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0066514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179</TotalTime>
  <Words>825</Words>
  <Application>Microsoft Office PowerPoint</Application>
  <PresentationFormat>On-screen Show (4:3)</PresentationFormat>
  <Paragraphs>114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3.4- Drugs in Sport</vt:lpstr>
      <vt:lpstr>What drugs are we talking about?</vt:lpstr>
      <vt:lpstr>Why do performers use drugs?</vt:lpstr>
      <vt:lpstr>The battle against drugs</vt:lpstr>
      <vt:lpstr>Who does what?</vt:lpstr>
      <vt:lpstr>How do we deter performers from taking PEDs?</vt:lpstr>
      <vt:lpstr>Should PEDs be banned?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MWay</dc:creator>
  <cp:lastModifiedBy>MWay</cp:lastModifiedBy>
  <cp:revision>80</cp:revision>
  <dcterms:created xsi:type="dcterms:W3CDTF">2006-08-16T00:00:00Z</dcterms:created>
  <dcterms:modified xsi:type="dcterms:W3CDTF">2013-03-05T10:35:11Z</dcterms:modified>
</cp:coreProperties>
</file>