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A4B3B5-0C11-4CEE-9EE8-5DF766313511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C26F354-027F-40AC-B010-0A23A16FDE5B}">
      <dgm:prSet phldrT="[Text]"/>
      <dgm:spPr/>
      <dgm:t>
        <a:bodyPr/>
        <a:lstStyle/>
        <a:p>
          <a:r>
            <a:rPr lang="en-GB" dirty="0" smtClean="0"/>
            <a:t>Self Efficacy</a:t>
          </a:r>
          <a:endParaRPr lang="en-GB" dirty="0"/>
        </a:p>
      </dgm:t>
    </dgm:pt>
    <dgm:pt modelId="{EB615581-60C7-4388-BE6A-B17F8EF4E938}" type="parTrans" cxnId="{F3BFD66D-9753-4000-ADD4-FEC50BF258B0}">
      <dgm:prSet/>
      <dgm:spPr/>
      <dgm:t>
        <a:bodyPr/>
        <a:lstStyle/>
        <a:p>
          <a:endParaRPr lang="en-GB"/>
        </a:p>
      </dgm:t>
    </dgm:pt>
    <dgm:pt modelId="{7F53C14F-53D5-466A-B058-7375FE107156}" type="sibTrans" cxnId="{F3BFD66D-9753-4000-ADD4-FEC50BF258B0}">
      <dgm:prSet/>
      <dgm:spPr/>
      <dgm:t>
        <a:bodyPr/>
        <a:lstStyle/>
        <a:p>
          <a:endParaRPr lang="en-GB"/>
        </a:p>
      </dgm:t>
    </dgm:pt>
    <dgm:pt modelId="{481D8573-D98D-45B0-B131-F9D403FF9136}">
      <dgm:prSet phldrT="[Text]"/>
      <dgm:spPr/>
      <dgm:t>
        <a:bodyPr/>
        <a:lstStyle/>
        <a:p>
          <a:r>
            <a:rPr lang="en-GB" dirty="0" smtClean="0"/>
            <a:t>Performance accomplishments</a:t>
          </a:r>
          <a:endParaRPr lang="en-GB" dirty="0"/>
        </a:p>
      </dgm:t>
    </dgm:pt>
    <dgm:pt modelId="{23882133-849D-4C7F-A6AA-96EB52F4B50F}" type="parTrans" cxnId="{C3FD435D-887B-4EFF-A794-649D2C5C5CEB}">
      <dgm:prSet/>
      <dgm:spPr/>
      <dgm:t>
        <a:bodyPr/>
        <a:lstStyle/>
        <a:p>
          <a:endParaRPr lang="en-GB"/>
        </a:p>
      </dgm:t>
    </dgm:pt>
    <dgm:pt modelId="{D8B66E10-11D5-4A7F-9F39-4180E1E62986}" type="sibTrans" cxnId="{C3FD435D-887B-4EFF-A794-649D2C5C5CEB}">
      <dgm:prSet/>
      <dgm:spPr/>
      <dgm:t>
        <a:bodyPr/>
        <a:lstStyle/>
        <a:p>
          <a:endParaRPr lang="en-GB"/>
        </a:p>
      </dgm:t>
    </dgm:pt>
    <dgm:pt modelId="{A1201E5F-5676-4288-8F9E-CB3AB092BA04}">
      <dgm:prSet phldrT="[Text]"/>
      <dgm:spPr/>
      <dgm:t>
        <a:bodyPr/>
        <a:lstStyle/>
        <a:p>
          <a:r>
            <a:rPr lang="en-GB" dirty="0" smtClean="0"/>
            <a:t>Vicarious experiences</a:t>
          </a:r>
          <a:endParaRPr lang="en-GB" dirty="0"/>
        </a:p>
      </dgm:t>
    </dgm:pt>
    <dgm:pt modelId="{082BA709-55B5-4CFE-8093-5B95CF328D23}" type="parTrans" cxnId="{B3DE7A2D-C995-43F8-9A60-B63101FF878C}">
      <dgm:prSet/>
      <dgm:spPr/>
      <dgm:t>
        <a:bodyPr/>
        <a:lstStyle/>
        <a:p>
          <a:endParaRPr lang="en-GB"/>
        </a:p>
      </dgm:t>
    </dgm:pt>
    <dgm:pt modelId="{17C2C2B0-414A-47E5-AB10-2B3FCCDF9740}" type="sibTrans" cxnId="{B3DE7A2D-C995-43F8-9A60-B63101FF878C}">
      <dgm:prSet/>
      <dgm:spPr/>
      <dgm:t>
        <a:bodyPr/>
        <a:lstStyle/>
        <a:p>
          <a:endParaRPr lang="en-GB"/>
        </a:p>
      </dgm:t>
    </dgm:pt>
    <dgm:pt modelId="{795F7307-9732-41C5-A723-FAE1F384D27F}">
      <dgm:prSet phldrT="[Text]"/>
      <dgm:spPr/>
      <dgm:t>
        <a:bodyPr/>
        <a:lstStyle/>
        <a:p>
          <a:r>
            <a:rPr lang="en-GB" dirty="0" smtClean="0"/>
            <a:t>Verbal Persuasion</a:t>
          </a:r>
          <a:endParaRPr lang="en-GB" dirty="0"/>
        </a:p>
      </dgm:t>
    </dgm:pt>
    <dgm:pt modelId="{A7EF77AB-9EC8-4008-B401-0C3322366C03}" type="parTrans" cxnId="{15B8E96E-74FE-4772-B467-D6AA85F66B0F}">
      <dgm:prSet/>
      <dgm:spPr/>
      <dgm:t>
        <a:bodyPr/>
        <a:lstStyle/>
        <a:p>
          <a:endParaRPr lang="en-GB"/>
        </a:p>
      </dgm:t>
    </dgm:pt>
    <dgm:pt modelId="{8202A470-7F6B-4B65-8007-DAF1D224183F}" type="sibTrans" cxnId="{15B8E96E-74FE-4772-B467-D6AA85F66B0F}">
      <dgm:prSet/>
      <dgm:spPr/>
      <dgm:t>
        <a:bodyPr/>
        <a:lstStyle/>
        <a:p>
          <a:endParaRPr lang="en-GB"/>
        </a:p>
      </dgm:t>
    </dgm:pt>
    <dgm:pt modelId="{AC9B9ECB-2410-4B70-9C16-E4EEE775D3CC}">
      <dgm:prSet phldrT="[Text]"/>
      <dgm:spPr/>
      <dgm:t>
        <a:bodyPr/>
        <a:lstStyle/>
        <a:p>
          <a:r>
            <a:rPr lang="en-GB" dirty="0" smtClean="0"/>
            <a:t>Emotional arousal</a:t>
          </a:r>
          <a:endParaRPr lang="en-GB" dirty="0"/>
        </a:p>
      </dgm:t>
    </dgm:pt>
    <dgm:pt modelId="{5D910D74-C4D6-4316-AF9B-D249D6A0C75A}" type="parTrans" cxnId="{DF16E085-BA33-4D9B-8145-0C098FBC06DE}">
      <dgm:prSet/>
      <dgm:spPr/>
      <dgm:t>
        <a:bodyPr/>
        <a:lstStyle/>
        <a:p>
          <a:endParaRPr lang="en-GB"/>
        </a:p>
      </dgm:t>
    </dgm:pt>
    <dgm:pt modelId="{7C846284-2895-479A-A526-34B969595742}" type="sibTrans" cxnId="{DF16E085-BA33-4D9B-8145-0C098FBC06DE}">
      <dgm:prSet/>
      <dgm:spPr/>
      <dgm:t>
        <a:bodyPr/>
        <a:lstStyle/>
        <a:p>
          <a:endParaRPr lang="en-GB"/>
        </a:p>
      </dgm:t>
    </dgm:pt>
    <dgm:pt modelId="{5CDD5D60-AA58-4032-AA8B-AB29E0523861}" type="pres">
      <dgm:prSet presAssocID="{E2A4B3B5-0C11-4CEE-9EE8-5DF766313511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2C4F71F-7935-4E47-95B1-E58B748820B9}" type="pres">
      <dgm:prSet presAssocID="{E2A4B3B5-0C11-4CEE-9EE8-5DF766313511}" presName="matrix" presStyleCnt="0"/>
      <dgm:spPr/>
    </dgm:pt>
    <dgm:pt modelId="{09CF9BC4-A573-4587-A062-BA906DADEDF4}" type="pres">
      <dgm:prSet presAssocID="{E2A4B3B5-0C11-4CEE-9EE8-5DF766313511}" presName="tile1" presStyleLbl="node1" presStyleIdx="0" presStyleCnt="4" custLinFactNeighborX="-3172"/>
      <dgm:spPr/>
    </dgm:pt>
    <dgm:pt modelId="{9B50D44F-DCA4-41F7-B318-C885ECCEAA84}" type="pres">
      <dgm:prSet presAssocID="{E2A4B3B5-0C11-4CEE-9EE8-5DF76631351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3508C24-2162-409F-8119-20DE3DCE28A0}" type="pres">
      <dgm:prSet presAssocID="{E2A4B3B5-0C11-4CEE-9EE8-5DF766313511}" presName="tile2" presStyleLbl="node1" presStyleIdx="1" presStyleCnt="4"/>
      <dgm:spPr/>
    </dgm:pt>
    <dgm:pt modelId="{9607B8EC-B78A-442B-8756-08AA1800D320}" type="pres">
      <dgm:prSet presAssocID="{E2A4B3B5-0C11-4CEE-9EE8-5DF76631351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F2DFD8F-C65C-48F7-81CB-80E7A9C6C84C}" type="pres">
      <dgm:prSet presAssocID="{E2A4B3B5-0C11-4CEE-9EE8-5DF766313511}" presName="tile3" presStyleLbl="node1" presStyleIdx="2" presStyleCnt="4" custLinFactNeighborX="-10171" custLinFactNeighborY="58610"/>
      <dgm:spPr/>
    </dgm:pt>
    <dgm:pt modelId="{7FE13DD9-55FB-4F1C-B104-82BF021144BA}" type="pres">
      <dgm:prSet presAssocID="{E2A4B3B5-0C11-4CEE-9EE8-5DF76631351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9C30874-B6E6-4B9A-8DC8-BA08FB398496}" type="pres">
      <dgm:prSet presAssocID="{E2A4B3B5-0C11-4CEE-9EE8-5DF766313511}" presName="tile4" presStyleLbl="node1" presStyleIdx="3" presStyleCnt="4"/>
      <dgm:spPr/>
      <dgm:t>
        <a:bodyPr/>
        <a:lstStyle/>
        <a:p>
          <a:endParaRPr lang="en-GB"/>
        </a:p>
      </dgm:t>
    </dgm:pt>
    <dgm:pt modelId="{6EFC8BA5-83DD-4F58-A583-C04BB0327E64}" type="pres">
      <dgm:prSet presAssocID="{E2A4B3B5-0C11-4CEE-9EE8-5DF76631351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08D232A-82F4-45D0-83D0-873414C8DF54}" type="pres">
      <dgm:prSet presAssocID="{E2A4B3B5-0C11-4CEE-9EE8-5DF766313511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23AB8247-936F-4E29-8BB5-1D8BE57D74E9}" type="presOf" srcId="{FC26F354-027F-40AC-B010-0A23A16FDE5B}" destId="{508D232A-82F4-45D0-83D0-873414C8DF54}" srcOrd="0" destOrd="0" presId="urn:microsoft.com/office/officeart/2005/8/layout/matrix1"/>
    <dgm:cxn modelId="{8300D1BA-181C-4E6B-9376-BE69CC27081B}" type="presOf" srcId="{481D8573-D98D-45B0-B131-F9D403FF9136}" destId="{9B50D44F-DCA4-41F7-B318-C885ECCEAA84}" srcOrd="1" destOrd="0" presId="urn:microsoft.com/office/officeart/2005/8/layout/matrix1"/>
    <dgm:cxn modelId="{6447CC64-E066-4833-B495-9552D1DE9D8D}" type="presOf" srcId="{795F7307-9732-41C5-A723-FAE1F384D27F}" destId="{7FE13DD9-55FB-4F1C-B104-82BF021144BA}" srcOrd="1" destOrd="0" presId="urn:microsoft.com/office/officeart/2005/8/layout/matrix1"/>
    <dgm:cxn modelId="{E08D8067-0FB1-4EFC-A487-A36907495B64}" type="presOf" srcId="{A1201E5F-5676-4288-8F9E-CB3AB092BA04}" destId="{D3508C24-2162-409F-8119-20DE3DCE28A0}" srcOrd="0" destOrd="0" presId="urn:microsoft.com/office/officeart/2005/8/layout/matrix1"/>
    <dgm:cxn modelId="{FDF79886-34DF-40F4-82A2-B69A6CE8B61A}" type="presOf" srcId="{AC9B9ECB-2410-4B70-9C16-E4EEE775D3CC}" destId="{49C30874-B6E6-4B9A-8DC8-BA08FB398496}" srcOrd="0" destOrd="0" presId="urn:microsoft.com/office/officeart/2005/8/layout/matrix1"/>
    <dgm:cxn modelId="{DF16E085-BA33-4D9B-8145-0C098FBC06DE}" srcId="{FC26F354-027F-40AC-B010-0A23A16FDE5B}" destId="{AC9B9ECB-2410-4B70-9C16-E4EEE775D3CC}" srcOrd="3" destOrd="0" parTransId="{5D910D74-C4D6-4316-AF9B-D249D6A0C75A}" sibTransId="{7C846284-2895-479A-A526-34B969595742}"/>
    <dgm:cxn modelId="{50062748-1DC2-41A5-973B-AE10073F7E8F}" type="presOf" srcId="{AC9B9ECB-2410-4B70-9C16-E4EEE775D3CC}" destId="{6EFC8BA5-83DD-4F58-A583-C04BB0327E64}" srcOrd="1" destOrd="0" presId="urn:microsoft.com/office/officeart/2005/8/layout/matrix1"/>
    <dgm:cxn modelId="{2AC89FBF-2B33-4936-B189-AACE349DD633}" type="presOf" srcId="{E2A4B3B5-0C11-4CEE-9EE8-5DF766313511}" destId="{5CDD5D60-AA58-4032-AA8B-AB29E0523861}" srcOrd="0" destOrd="0" presId="urn:microsoft.com/office/officeart/2005/8/layout/matrix1"/>
    <dgm:cxn modelId="{F3BFD66D-9753-4000-ADD4-FEC50BF258B0}" srcId="{E2A4B3B5-0C11-4CEE-9EE8-5DF766313511}" destId="{FC26F354-027F-40AC-B010-0A23A16FDE5B}" srcOrd="0" destOrd="0" parTransId="{EB615581-60C7-4388-BE6A-B17F8EF4E938}" sibTransId="{7F53C14F-53D5-466A-B058-7375FE107156}"/>
    <dgm:cxn modelId="{C3FD435D-887B-4EFF-A794-649D2C5C5CEB}" srcId="{FC26F354-027F-40AC-B010-0A23A16FDE5B}" destId="{481D8573-D98D-45B0-B131-F9D403FF9136}" srcOrd="0" destOrd="0" parTransId="{23882133-849D-4C7F-A6AA-96EB52F4B50F}" sibTransId="{D8B66E10-11D5-4A7F-9F39-4180E1E62986}"/>
    <dgm:cxn modelId="{15B8E96E-74FE-4772-B467-D6AA85F66B0F}" srcId="{FC26F354-027F-40AC-B010-0A23A16FDE5B}" destId="{795F7307-9732-41C5-A723-FAE1F384D27F}" srcOrd="2" destOrd="0" parTransId="{A7EF77AB-9EC8-4008-B401-0C3322366C03}" sibTransId="{8202A470-7F6B-4B65-8007-DAF1D224183F}"/>
    <dgm:cxn modelId="{86083481-D376-4EFE-9271-3A0030444055}" type="presOf" srcId="{A1201E5F-5676-4288-8F9E-CB3AB092BA04}" destId="{9607B8EC-B78A-442B-8756-08AA1800D320}" srcOrd="1" destOrd="0" presId="urn:microsoft.com/office/officeart/2005/8/layout/matrix1"/>
    <dgm:cxn modelId="{2B6B0108-69C9-4182-81F2-546C1650223E}" type="presOf" srcId="{481D8573-D98D-45B0-B131-F9D403FF9136}" destId="{09CF9BC4-A573-4587-A062-BA906DADEDF4}" srcOrd="0" destOrd="0" presId="urn:microsoft.com/office/officeart/2005/8/layout/matrix1"/>
    <dgm:cxn modelId="{B3DE7A2D-C995-43F8-9A60-B63101FF878C}" srcId="{FC26F354-027F-40AC-B010-0A23A16FDE5B}" destId="{A1201E5F-5676-4288-8F9E-CB3AB092BA04}" srcOrd="1" destOrd="0" parTransId="{082BA709-55B5-4CFE-8093-5B95CF328D23}" sibTransId="{17C2C2B0-414A-47E5-AB10-2B3FCCDF9740}"/>
    <dgm:cxn modelId="{CE58AF70-CB05-463C-94A9-868B5AFE75CF}" type="presOf" srcId="{795F7307-9732-41C5-A723-FAE1F384D27F}" destId="{9F2DFD8F-C65C-48F7-81CB-80E7A9C6C84C}" srcOrd="0" destOrd="0" presId="urn:microsoft.com/office/officeart/2005/8/layout/matrix1"/>
    <dgm:cxn modelId="{D0AB72CD-01C4-4455-BB71-8938482F2BA6}" type="presParOf" srcId="{5CDD5D60-AA58-4032-AA8B-AB29E0523861}" destId="{A2C4F71F-7935-4E47-95B1-E58B748820B9}" srcOrd="0" destOrd="0" presId="urn:microsoft.com/office/officeart/2005/8/layout/matrix1"/>
    <dgm:cxn modelId="{B158A0D6-6EA9-4D9D-9C82-AEE8BA969843}" type="presParOf" srcId="{A2C4F71F-7935-4E47-95B1-E58B748820B9}" destId="{09CF9BC4-A573-4587-A062-BA906DADEDF4}" srcOrd="0" destOrd="0" presId="urn:microsoft.com/office/officeart/2005/8/layout/matrix1"/>
    <dgm:cxn modelId="{D43F657A-3934-45D5-A2CE-79460F6C1889}" type="presParOf" srcId="{A2C4F71F-7935-4E47-95B1-E58B748820B9}" destId="{9B50D44F-DCA4-41F7-B318-C885ECCEAA84}" srcOrd="1" destOrd="0" presId="urn:microsoft.com/office/officeart/2005/8/layout/matrix1"/>
    <dgm:cxn modelId="{682F3458-1AE2-4768-B9C1-F0B791419344}" type="presParOf" srcId="{A2C4F71F-7935-4E47-95B1-E58B748820B9}" destId="{D3508C24-2162-409F-8119-20DE3DCE28A0}" srcOrd="2" destOrd="0" presId="urn:microsoft.com/office/officeart/2005/8/layout/matrix1"/>
    <dgm:cxn modelId="{7AD8E4C5-C48A-42B4-9D2C-1A6592D6F0F4}" type="presParOf" srcId="{A2C4F71F-7935-4E47-95B1-E58B748820B9}" destId="{9607B8EC-B78A-442B-8756-08AA1800D320}" srcOrd="3" destOrd="0" presId="urn:microsoft.com/office/officeart/2005/8/layout/matrix1"/>
    <dgm:cxn modelId="{493C34C5-FD49-4B17-A3BC-2FB5632EA121}" type="presParOf" srcId="{A2C4F71F-7935-4E47-95B1-E58B748820B9}" destId="{9F2DFD8F-C65C-48F7-81CB-80E7A9C6C84C}" srcOrd="4" destOrd="0" presId="urn:microsoft.com/office/officeart/2005/8/layout/matrix1"/>
    <dgm:cxn modelId="{90738DB8-FB1A-44B5-BBB8-5D83F20C2C0C}" type="presParOf" srcId="{A2C4F71F-7935-4E47-95B1-E58B748820B9}" destId="{7FE13DD9-55FB-4F1C-B104-82BF021144BA}" srcOrd="5" destOrd="0" presId="urn:microsoft.com/office/officeart/2005/8/layout/matrix1"/>
    <dgm:cxn modelId="{83F6DBAF-9946-4C40-BC68-11336D76B3DB}" type="presParOf" srcId="{A2C4F71F-7935-4E47-95B1-E58B748820B9}" destId="{49C30874-B6E6-4B9A-8DC8-BA08FB398496}" srcOrd="6" destOrd="0" presId="urn:microsoft.com/office/officeart/2005/8/layout/matrix1"/>
    <dgm:cxn modelId="{6FA0C883-3008-4400-AF1C-635848D1994D}" type="presParOf" srcId="{A2C4F71F-7935-4E47-95B1-E58B748820B9}" destId="{6EFC8BA5-83DD-4F58-A583-C04BB0327E64}" srcOrd="7" destOrd="0" presId="urn:microsoft.com/office/officeart/2005/8/layout/matrix1"/>
    <dgm:cxn modelId="{AD59B37E-B8A5-4EB3-8AC0-1B8FF08C6D3B}" type="presParOf" srcId="{5CDD5D60-AA58-4032-AA8B-AB29E0523861}" destId="{508D232A-82F4-45D0-83D0-873414C8DF5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CF9BC4-A573-4587-A062-BA906DADEDF4}">
      <dsp:nvSpPr>
        <dsp:cNvPr id="0" name=""/>
        <dsp:cNvSpPr/>
      </dsp:nvSpPr>
      <dsp:spPr>
        <a:xfrm rot="16200000">
          <a:off x="239942" y="-239942"/>
          <a:ext cx="1044116" cy="1524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Performance accomplishments</a:t>
          </a:r>
          <a:endParaRPr lang="en-GB" sz="1300" kern="1200" dirty="0"/>
        </a:p>
      </dsp:txBody>
      <dsp:txXfrm rot="16200000">
        <a:off x="370456" y="-370456"/>
        <a:ext cx="783087" cy="1524000"/>
      </dsp:txXfrm>
    </dsp:sp>
    <dsp:sp modelId="{D3508C24-2162-409F-8119-20DE3DCE28A0}">
      <dsp:nvSpPr>
        <dsp:cNvPr id="0" name=""/>
        <dsp:cNvSpPr/>
      </dsp:nvSpPr>
      <dsp:spPr>
        <a:xfrm>
          <a:off x="1524000" y="0"/>
          <a:ext cx="1524000" cy="104411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Vicarious experiences</a:t>
          </a:r>
          <a:endParaRPr lang="en-GB" sz="1300" kern="1200" dirty="0"/>
        </a:p>
      </dsp:txBody>
      <dsp:txXfrm>
        <a:off x="1524000" y="0"/>
        <a:ext cx="1524000" cy="783087"/>
      </dsp:txXfrm>
    </dsp:sp>
    <dsp:sp modelId="{9F2DFD8F-C65C-48F7-81CB-80E7A9C6C84C}">
      <dsp:nvSpPr>
        <dsp:cNvPr id="0" name=""/>
        <dsp:cNvSpPr/>
      </dsp:nvSpPr>
      <dsp:spPr>
        <a:xfrm rot="10800000">
          <a:off x="0" y="1044116"/>
          <a:ext cx="1524000" cy="104411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Verbal Persuasion</a:t>
          </a:r>
          <a:endParaRPr lang="en-GB" sz="1300" kern="1200" dirty="0"/>
        </a:p>
      </dsp:txBody>
      <dsp:txXfrm rot="10800000">
        <a:off x="0" y="1305145"/>
        <a:ext cx="1524000" cy="783087"/>
      </dsp:txXfrm>
    </dsp:sp>
    <dsp:sp modelId="{49C30874-B6E6-4B9A-8DC8-BA08FB398496}">
      <dsp:nvSpPr>
        <dsp:cNvPr id="0" name=""/>
        <dsp:cNvSpPr/>
      </dsp:nvSpPr>
      <dsp:spPr>
        <a:xfrm rot="5400000">
          <a:off x="1763942" y="804174"/>
          <a:ext cx="1044116" cy="1524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Emotional arousal</a:t>
          </a:r>
          <a:endParaRPr lang="en-GB" sz="1300" kern="1200" dirty="0"/>
        </a:p>
      </dsp:txBody>
      <dsp:txXfrm rot="5400000">
        <a:off x="1894456" y="934688"/>
        <a:ext cx="783087" cy="1524000"/>
      </dsp:txXfrm>
    </dsp:sp>
    <dsp:sp modelId="{508D232A-82F4-45D0-83D0-873414C8DF54}">
      <dsp:nvSpPr>
        <dsp:cNvPr id="0" name=""/>
        <dsp:cNvSpPr/>
      </dsp:nvSpPr>
      <dsp:spPr>
        <a:xfrm>
          <a:off x="1066800" y="783087"/>
          <a:ext cx="914400" cy="522058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Self Efficacy</a:t>
          </a:r>
          <a:endParaRPr lang="en-GB" sz="1300" kern="1200" dirty="0"/>
        </a:p>
      </dsp:txBody>
      <dsp:txXfrm>
        <a:off x="1066800" y="783087"/>
        <a:ext cx="914400" cy="5220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43EB2-34C9-4349-AEC7-DBC99CDDD753}" type="datetimeFigureOut">
              <a:rPr lang="en-GB" smtClean="0"/>
              <a:t>05/04/2013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3FEAD-02E4-4915-911D-B55BFB95984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3FEAD-02E4-4915-911D-B55BFB959847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A936-2653-46B3-9A94-155403367C79}" type="datetimeFigureOut">
              <a:rPr lang="en-US" smtClean="0">
                <a:solidFill>
                  <a:srgbClr val="1F497D"/>
                </a:solidFill>
              </a:rPr>
              <a:pPr/>
              <a:t>4/5/2013</a:t>
            </a:fld>
            <a:endParaRPr lang="en-GB">
              <a:solidFill>
                <a:srgbClr val="1F497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F497D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9F87BA5-F918-4B6A-BDC2-E6A198C04E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A936-2653-46B3-9A94-155403367C79}" type="datetimeFigureOut">
              <a:rPr lang="en-US" smtClean="0">
                <a:solidFill>
                  <a:srgbClr val="1F497D"/>
                </a:solidFill>
              </a:rPr>
              <a:pPr/>
              <a:t>4/5/2013</a:t>
            </a:fld>
            <a:endParaRPr lang="en-GB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7BA5-F918-4B6A-BDC2-E6A198C04E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A936-2653-46B3-9A94-155403367C79}" type="datetimeFigureOut">
              <a:rPr lang="en-US" smtClean="0">
                <a:solidFill>
                  <a:srgbClr val="1F497D"/>
                </a:solidFill>
              </a:rPr>
              <a:pPr/>
              <a:t>4/5/2013</a:t>
            </a:fld>
            <a:endParaRPr lang="en-GB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7BA5-F918-4B6A-BDC2-E6A198C04E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A936-2653-46B3-9A94-155403367C79}" type="datetimeFigureOut">
              <a:rPr lang="en-US" smtClean="0">
                <a:solidFill>
                  <a:srgbClr val="1F497D"/>
                </a:solidFill>
              </a:rPr>
              <a:pPr/>
              <a:t>4/5/2013</a:t>
            </a:fld>
            <a:endParaRPr lang="en-GB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7BA5-F918-4B6A-BDC2-E6A198C04E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A936-2653-46B3-9A94-155403367C79}" type="datetimeFigureOut">
              <a:rPr lang="en-US" smtClean="0">
                <a:solidFill>
                  <a:srgbClr val="1F497D"/>
                </a:solidFill>
              </a:rPr>
              <a:pPr/>
              <a:t>4/5/2013</a:t>
            </a:fld>
            <a:endParaRPr lang="en-GB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9F87BA5-F918-4B6A-BDC2-E6A198C04E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A936-2653-46B3-9A94-155403367C79}" type="datetimeFigureOut">
              <a:rPr lang="en-US" smtClean="0">
                <a:solidFill>
                  <a:srgbClr val="1F497D"/>
                </a:solidFill>
              </a:rPr>
              <a:pPr/>
              <a:t>4/5/2013</a:t>
            </a:fld>
            <a:endParaRPr lang="en-GB">
              <a:solidFill>
                <a:srgbClr val="1F497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7BA5-F918-4B6A-BDC2-E6A198C04E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A936-2653-46B3-9A94-155403367C79}" type="datetimeFigureOut">
              <a:rPr lang="en-US" smtClean="0">
                <a:solidFill>
                  <a:srgbClr val="1F497D"/>
                </a:solidFill>
              </a:rPr>
              <a:pPr/>
              <a:t>4/5/2013</a:t>
            </a:fld>
            <a:endParaRPr lang="en-GB">
              <a:solidFill>
                <a:srgbClr val="1F497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F497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7BA5-F918-4B6A-BDC2-E6A198C04E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A936-2653-46B3-9A94-155403367C79}" type="datetimeFigureOut">
              <a:rPr lang="en-US" smtClean="0">
                <a:solidFill>
                  <a:srgbClr val="1F497D"/>
                </a:solidFill>
              </a:rPr>
              <a:pPr/>
              <a:t>4/5/2013</a:t>
            </a:fld>
            <a:endParaRPr lang="en-GB">
              <a:solidFill>
                <a:srgbClr val="1F497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F49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7BA5-F918-4B6A-BDC2-E6A198C04E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A936-2653-46B3-9A94-155403367C79}" type="datetimeFigureOut">
              <a:rPr lang="en-US" smtClean="0">
                <a:solidFill>
                  <a:srgbClr val="1F497D"/>
                </a:solidFill>
              </a:rPr>
              <a:pPr/>
              <a:t>4/5/2013</a:t>
            </a:fld>
            <a:endParaRPr lang="en-GB">
              <a:solidFill>
                <a:srgbClr val="1F497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7BA5-F918-4B6A-BDC2-E6A198C04E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A936-2653-46B3-9A94-155403367C79}" type="datetimeFigureOut">
              <a:rPr lang="en-US" smtClean="0">
                <a:solidFill>
                  <a:srgbClr val="1F497D"/>
                </a:solidFill>
              </a:rPr>
              <a:pPr/>
              <a:t>4/5/2013</a:t>
            </a:fld>
            <a:endParaRPr lang="en-GB">
              <a:solidFill>
                <a:srgbClr val="1F497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7BA5-F918-4B6A-BDC2-E6A198C04E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A936-2653-46B3-9A94-155403367C79}" type="datetimeFigureOut">
              <a:rPr lang="en-US" smtClean="0">
                <a:solidFill>
                  <a:srgbClr val="1F497D"/>
                </a:solidFill>
              </a:rPr>
              <a:pPr/>
              <a:t>4/5/2013</a:t>
            </a:fld>
            <a:endParaRPr lang="en-GB">
              <a:solidFill>
                <a:srgbClr val="1F497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9F87BA5-F918-4B6A-BDC2-E6A198C04E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83A936-2653-46B3-9A94-155403367C79}" type="datetimeFigureOut">
              <a:rPr lang="en-US" smtClean="0">
                <a:solidFill>
                  <a:srgbClr val="1F497D"/>
                </a:solidFill>
              </a:rPr>
              <a:pPr/>
              <a:t>4/5/2013</a:t>
            </a:fld>
            <a:endParaRPr lang="en-GB">
              <a:solidFill>
                <a:srgbClr val="1F497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>
              <a:solidFill>
                <a:srgbClr val="1F497D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9F87BA5-F918-4B6A-BDC2-E6A198C04E7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NEKxdW_J5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843350"/>
            <a:ext cx="8352928" cy="1673882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What is </a:t>
            </a:r>
            <a:r>
              <a:rPr lang="en-GB" dirty="0" smtClean="0"/>
              <a:t>confidence and efficacy?</a:t>
            </a:r>
            <a:endParaRPr lang="en-GB" dirty="0" smtClean="0"/>
          </a:p>
          <a:p>
            <a:pPr algn="ctr"/>
            <a:r>
              <a:rPr lang="en-GB" dirty="0" smtClean="0"/>
              <a:t>How can they be increased?</a:t>
            </a:r>
          </a:p>
          <a:p>
            <a:pPr algn="ctr"/>
            <a:r>
              <a:rPr lang="en-GB" dirty="0" smtClean="0"/>
              <a:t>What affect does an audience have on performance?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320324"/>
            <a:ext cx="8064896" cy="1894362"/>
          </a:xfrm>
        </p:spPr>
        <p:txBody>
          <a:bodyPr>
            <a:normAutofit/>
          </a:bodyPr>
          <a:lstStyle/>
          <a:p>
            <a:pPr algn="ctr"/>
            <a:r>
              <a:rPr lang="en-GB" sz="4400" dirty="0" smtClean="0"/>
              <a:t>4.1- Confidence and Efficacy</a:t>
            </a:r>
            <a:endParaRPr lang="en-GB" sz="4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43000"/>
          </a:xfrm>
        </p:spPr>
        <p:txBody>
          <a:bodyPr/>
          <a:lstStyle/>
          <a:p>
            <a:r>
              <a:rPr lang="en-GB" dirty="0" smtClean="0"/>
              <a:t>Confidence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258204" cy="50775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Confidence is defined as.... 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i="1" dirty="0" smtClean="0"/>
              <a:t>“Having a strong belief in one’s own ability to achieve success”</a:t>
            </a:r>
          </a:p>
          <a:p>
            <a:pPr>
              <a:buNone/>
            </a:pPr>
            <a:endParaRPr lang="en-GB" sz="2000" i="1" dirty="0" smtClean="0"/>
          </a:p>
          <a:p>
            <a:pPr>
              <a:buNone/>
            </a:pPr>
            <a:r>
              <a:rPr lang="en-GB" sz="2000" dirty="0" smtClean="0"/>
              <a:t>Key aspect at elite level sport- Confident athletes expect to do well</a:t>
            </a:r>
          </a:p>
          <a:p>
            <a:r>
              <a:rPr lang="en-GB" sz="2000" dirty="0" smtClean="0"/>
              <a:t>Can often be the only difference b</a:t>
            </a:r>
            <a:r>
              <a:rPr lang="en-GB" sz="2000" dirty="0" smtClean="0"/>
              <a:t>etween people who are evenly matched</a:t>
            </a:r>
          </a:p>
          <a:p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Many people assume it simply reflects performance</a:t>
            </a:r>
          </a:p>
          <a:p>
            <a:r>
              <a:rPr lang="en-GB" sz="2000" dirty="0" smtClean="0"/>
              <a:t>E.g. Confident once we have started performing well</a:t>
            </a:r>
          </a:p>
          <a:p>
            <a:r>
              <a:rPr lang="en-GB" sz="2000" dirty="0" smtClean="0"/>
              <a:t>However it is becoming more evident that it can be established before</a:t>
            </a:r>
          </a:p>
          <a:p>
            <a:endParaRPr lang="en-GB" sz="2000" dirty="0" smtClean="0"/>
          </a:p>
          <a:p>
            <a:r>
              <a:rPr lang="en-GB" sz="2000" dirty="0" smtClean="0"/>
              <a:t>Lack of confidence can lead to doubt and under-performance</a:t>
            </a:r>
          </a:p>
          <a:p>
            <a:pPr lvl="1"/>
            <a:r>
              <a:rPr lang="en-GB" sz="1800" dirty="0" smtClean="0"/>
              <a:t>Fernando Torres at Chelsea</a:t>
            </a:r>
          </a:p>
          <a:p>
            <a:pPr>
              <a:buNone/>
            </a:pPr>
            <a:endParaRPr lang="en-GB" sz="20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3851920" y="908720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hlinkClick r:id="rId2"/>
              </a:rPr>
              <a:t>Jonny</a:t>
            </a:r>
            <a:endParaRPr lang="en-GB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Self efficacy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5544616" cy="1117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Bandura defined Self Efficacy as situational specific confidence which is based on 4 primary  sources of information</a:t>
            </a:r>
          </a:p>
          <a:p>
            <a:pPr marL="0" indent="0">
              <a:buNone/>
            </a:pPr>
            <a:endParaRPr lang="en-GB" sz="2000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5965910" y="116632"/>
          <a:ext cx="3048000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2420888"/>
            <a:ext cx="8496944" cy="41764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Performance accomplishments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en-GB" dirty="0" smtClean="0"/>
              <a:t>What you have achieved in training and competition forms basis of future expectations.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GB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Success leads to positive expectations and enhanced</a:t>
            </a:r>
            <a:r>
              <a:rPr kumimoji="0" lang="en-GB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self belief- Coaching implications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GB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Vicarious experience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en-GB" dirty="0" smtClean="0"/>
              <a:t>Seeing someone else achieve success can help motivate you and give belief.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GB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Needs to be someone of a similar ability to be effective.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GB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Verbal Persuasion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en-GB" dirty="0" smtClean="0"/>
              <a:t>Use of careful reasoning to show others have faith in performer’s ability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GB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Could also be done in the form of self talk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GB" b="1" dirty="0" smtClean="0"/>
              <a:t>Emotional arousal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en-GB" dirty="0" smtClean="0"/>
              <a:t>Interpretation of somatic signs of anxiety- Increased Heart Rate means you are ready.</a:t>
            </a:r>
            <a:endParaRPr kumimoji="0" lang="en-GB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GB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GB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8D232A-82F4-45D0-83D0-873414C8D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508D232A-82F4-45D0-83D0-873414C8DF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CF9BC4-A573-4587-A062-BA906DADE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09CF9BC4-A573-4587-A062-BA906DADED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508C24-2162-409F-8119-20DE3DCE2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graphicEl>
                                              <a:dgm id="{D3508C24-2162-409F-8119-20DE3DCE28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2DFD8F-C65C-48F7-81CB-80E7A9C6C8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9F2DFD8F-C65C-48F7-81CB-80E7A9C6C8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C30874-B6E6-4B9A-8DC8-BA08FB3984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49C30874-B6E6-4B9A-8DC8-BA08FB3984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 uiExpand="1">
        <p:bldSub>
          <a:bldDgm bld="one"/>
        </p:bldSub>
      </p:bldGraphic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en-GB" dirty="0" smtClean="0"/>
              <a:t>Increasing Self Efficacy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5221560"/>
          </a:xfrm>
        </p:spPr>
        <p:txBody>
          <a:bodyPr>
            <a:normAutofit lnSpcReduction="10000"/>
          </a:bodyPr>
          <a:lstStyle/>
          <a:p>
            <a:r>
              <a:rPr lang="en-GB" sz="2000" dirty="0" smtClean="0"/>
              <a:t>Ensure individual achieves success </a:t>
            </a:r>
          </a:p>
          <a:p>
            <a:pPr lvl="1"/>
            <a:r>
              <a:rPr lang="en-GB" sz="1800" dirty="0" smtClean="0"/>
              <a:t>Manipulate training environment  (Successful and positive reinforcement)</a:t>
            </a:r>
          </a:p>
          <a:p>
            <a:pPr lvl="1"/>
            <a:r>
              <a:rPr lang="en-GB" sz="1800" dirty="0" smtClean="0"/>
              <a:t>Playing very winnable games(More difficult at elite level)</a:t>
            </a:r>
          </a:p>
          <a:p>
            <a:pPr lvl="1"/>
            <a:endParaRPr lang="en-GB" sz="1800" dirty="0" smtClean="0"/>
          </a:p>
          <a:p>
            <a:r>
              <a:rPr lang="en-GB" sz="2000" dirty="0" smtClean="0"/>
              <a:t>Effective Goal Setting</a:t>
            </a:r>
          </a:p>
          <a:p>
            <a:pPr lvl="1"/>
            <a:r>
              <a:rPr lang="en-GB" sz="1800" dirty="0" smtClean="0"/>
              <a:t>SMARTER- Especially realistic so that success is possible</a:t>
            </a:r>
          </a:p>
          <a:p>
            <a:pPr lvl="1"/>
            <a:r>
              <a:rPr lang="en-GB" sz="1800" dirty="0" smtClean="0"/>
              <a:t>Goals should emphasise individual targets rather than team</a:t>
            </a:r>
          </a:p>
          <a:p>
            <a:pPr lvl="1"/>
            <a:endParaRPr lang="en-GB" sz="1800" dirty="0" smtClean="0"/>
          </a:p>
          <a:p>
            <a:r>
              <a:rPr lang="en-GB" sz="2000" dirty="0" smtClean="0"/>
              <a:t>Encouraging cognitive methods of controlling anxiety (already covered)</a:t>
            </a:r>
          </a:p>
          <a:p>
            <a:pPr lvl="1"/>
            <a:r>
              <a:rPr lang="en-GB" sz="1800" dirty="0" smtClean="0"/>
              <a:t>Self talk</a:t>
            </a:r>
          </a:p>
          <a:p>
            <a:pPr lvl="1"/>
            <a:r>
              <a:rPr lang="en-GB" sz="1800" dirty="0" smtClean="0"/>
              <a:t>Imagery and Visualisation</a:t>
            </a:r>
          </a:p>
          <a:p>
            <a:endParaRPr lang="en-GB" sz="2000" dirty="0" smtClean="0"/>
          </a:p>
          <a:p>
            <a:r>
              <a:rPr lang="en-GB" sz="2000" dirty="0" smtClean="0"/>
              <a:t>Ensure any routines/superstitions can be maintained</a:t>
            </a:r>
          </a:p>
          <a:p>
            <a:endParaRPr lang="en-GB" sz="2000" dirty="0" smtClean="0"/>
          </a:p>
          <a:p>
            <a:r>
              <a:rPr lang="en-GB" sz="2000" dirty="0" smtClean="0"/>
              <a:t>Increase motivation using extrinsic rewards</a:t>
            </a:r>
          </a:p>
          <a:p>
            <a:pPr lvl="1"/>
            <a:r>
              <a:rPr lang="en-GB" sz="1800" dirty="0" smtClean="0"/>
              <a:t>Important not to be overused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sp>
        <p:nvSpPr>
          <p:cNvPr id="3074" name="AutoShape 2" descr="data:image/jpeg;base64,/9j/4AAQSkZJRgABAQAAAQABAAD/2wCEAAkGBhQSEBUUEBQWFBAWFxYXFRgVFhUXGBUYFhgXGRUZEhMYHCYeGBskHhUbIDAiIycpLCwsGh4xNTAqNiYrLCkBCQoKBQUFDQUFDSkYEhgpKSkpKSkpKSkpKSkpKSkpKSkpKSkpKSkpKSkpKSkpKSkpKSkpKSkpKSkpKSkpKSkpKf/AABEIAN4A4wMBIgACEQEDEQH/xAAcAAEAAwEBAQEBAAAAAAAAAAAABgcIBQQBAwL/xABKEAACAQMBBAYFCQUFBgcBAAABAgMABBEFBhIhMQcTQVFhcQgiMoGRFCNCUmKCkqHBcpOiscIVJDNTsyVzg6Oyw0NEY9HS4fAW/8QAFAEBAAAAAAAAAAAAAAAAAAAAAP/EABQRAQAAAAAAAAAAAAAAAAAAAAD/2gAMAwEAAhEDEQA/ALxpSlApSlApSlApSlApSlApSlB8ZgBk8BQNnlyqs+n61ZtOif1jBHcRmdVOMoQy5PkxA82FcXpB0/8Asi0+V6TctbRTNAiQxDejfKyM0hMhbiVxxXdHq8ck5AXPSskN0q6of/OzfFR/IV1dkukXUJr63inv7hYpZUjZl3CRvndGA6leZHMGg1FSqR6RNGmtP7PSO7uJtUmuWCymWXDJv+oOp3iiAb8YO6AD63ZV3CgUpSgUpSgUpSgUpSgUpSgUpSgUpSgUpSgUpSgUpSgUpSgUpSg8mq6ZHcwSQTLvRSKyMPBhjgew9oPYcVR+1dhJ/Zj6Tck/LLJuus2PAXlsgYYiJ5uiM3qDj6gAzg1fdR/bfZ43lr1aRwSyBgQLjfA8erlj9eJ+5hnlgjjwDHlSLYHT1kv4mlcR28LLPPIxwqRxMGOT3scIAOJLCvZt90czaV1HXukhmVj6m9hWQjeUFsFuDKc4HM8OGTaWxHQrJayQTu9vJlUeVZo3fqnySeoUOELbp3Q7Z3TkgUEi2V0iS+1A6tdIyRqvV2ETjDLFxzNIvYz7xwO5u3CmrBpSgUpSgUpSgUpSgUpSgUpSgUpSgUr4aimw2uyTzajHM28YL2RIwcDdi3V3AMdnqsfeaCWUpSgUpSgUpSgUpSgUpSgV4Nc12Gzgae6fq4VIBbDNgscDgoJPE91em8u1ijeR+CIrO3koJP5Csx7cdL0up2ht5oUTEyyo0Zb2VEg3XDE5PrjiMcjwoPX02beW+ozW4s2LxwrJlyrJlpCuQFYA8BGOOO2rY2e6ZtOmijUylLgoMxMjg7wXJUSY3DyIHrDPCst0oNr6PqiXNvFPFnq5UWRc4yAwBw2O0ZwfEV7KiHRJOr6LZlCSBGVO9z3ldlceW8DjwxUvoFKUoFKUoFKUoFKUoFKUoFKUoKX9IfaC5hEEMRZLaVZN9lbhIQVyjrjI3RusDnjvHhwqLdC23Ey6tuTuXF4FR2bnvxoeqYntPDdPfvZPGrc6WtjDqOnskQzcRHrYR9YgEMmftKSB4hazz0aOqaxZ9aCB16L3YYndTP3iKDXdKClApSlApSlApSlApSvNqWpR28LzTuI4kBZ2bkAP5nsAHEkgCg8W1WsW9tZyy3hHycKVccy+8Mbir2ls4x49g41j2GESThYo5HVnwkanMjAn1VBCnLY4Z3Tx7KlPSb0jyapccMpZxk9TGeZ7DJJjm5/hHAdpNrdAWxIgtPlsq/Pz56skcUhHAY7t8gnxAWg5Gy3o9xy2iSXzzw3LZJjRoiEBJ3A2UPrYxkZ+FQvbvocutOUyqRcWoJy8YIaMDkZk+iD3gkDHEjhnUlfzJGGBVgCpBBBGQQeYI7RQVD6PO1qPavYucTRFpIwfpRuctu+KsTn9seOLgrKG2Wmy6NrL/JiY9xxNbsP8t8kDj7QHrRnPPdPfWi9gttotTtFmj9WQerNHnjG+OI8VPMHtHiCAEkpSlApSlApSlApSlApSlApSlArJ/ShpbWWtT9XlcyC4iI4Y6zEnq+Tkj7tawqhPST0vE1pcAe2jxMf92wZc/vG+FBc2y+vLe2cNzH7MqBiB9FuTr91gR7q6tUB6Pu2/VTNYTN83KS8BPZIB6yeTAZHive1X/QKUpQKV/EsoUFmIVRzJIAHmTUYtOlLTJZOrS9i3/tFkU+UjgKfcaCVUr4rAjI4g8iO3yr7QKzJ0x9JBv7g28Df3KFiBg8JnHAyHvXmF8OPbwv8A24Mg027MH+L8nl3cZzncOd3H0sZx44rHNBLOjTYdtTvVjIIt0w87DsTPsg/WbkPeew1rOCFUUKgCooCqAMAADAAHYAKiPRRsxFZ6ZD1RDNOiTSP9dpFBAH2VBwPeeZNdPbLbODTbfrrgk5OERcb0jYzhc/mez3ig71Ko1fSX77HPrHlPjCcMf+Gctz7hyqythOkK31WJmgDJJGQJI3xvLn2SCOBU4PHw4gUEI9IrZnrLWK8QevA3VyEf5ch9Uk+D4H/ENVP0a7btpl6svE274SdR2oT7QH1lPrD3j6RrVGvaOl1azW8nsSoyE88bw4MPEHBHiKxrqmmyW88kMy7ssbFHHcVODjvHaD2jFBtW3nV0V0IZGAZWByGUjIIPaCDmvNq2sw2sZluZUijH0nYDJwThe1jgHgMk1W3o9bRPPYyW8h3vkzqEJ5iOQMVX3FWx4EDsqI+kfqu9e28AOVjhLkdzSsRx8d2MfHxoPx1Xp7vJL9WtMJZiRQsRRS0q5x84xBYM3cpGMjmRk6KrP/QV0drOU1GSRh1MzKkYHBiqKQzPnOMvyx9HnxrQFApSlApXm1HUY7eJpZ3WOJBlmY4AH/7s5muPsnt5aaiH+SSbxjOGVlKtjsYKeJU9/wAcUEhpSlApSlAqvunHZ03WkuyDMluwnAHMqoKyfBWLfdqwa/l0BBBAIIwQeIIPMEUGJbK8aGVJYzuyRsroe5lIKn4itm6FrMd1bRTxMGSRFYYIOCRxUkdoPAjsIrLnSlsQdNvmRAfk0mZIDx9knihPep4eW6e2vBsht3dabIGtpD1e8GeJiTHJ2HeXvx2jB5d1BsGlcbZLamHULVLiA+q3BlPtRuMbyP4jPvBB5GuzQUX6RO12TFYRMeHzs4B4cf8ACRsHj2vg/YNUhXf281R7jU7qWT2jM647lQ7iD3KoHurgUFxdAe3MwuhYSuXt3VzEGP8AhMgLkIceyQD6vIHiO3Ogazn6O2kLJqEszDLQRep3BpDuE5793eHvPdWjKD+ZEBBB4gjB8jzrEdzAUdkbmrFT5qcH+VberHW3kKrql4IyGT5RNgjlxdjj3Zx7qC5vR/21SS2+Qyv/AHiMu0QIPrRHBIDcsqzNwzyIxwBxA+nvWjNqzRZO5AkaAZ4ZZesYgd/zgH3aiuw+050+/huQMqjYkX60bDdcDxwcjxArqdLFi66nNMQDDckTwOvFZInA3WU/zH/1QQ2rF6B9XaHWI4wSEnSSNh2HdRnTPvT86rqrJ6BNDebVlmA+bt0d3JzjLo0aKPHLk+SGg0fqupJbwSzyZ6uJHkbHPdRSxwDzPDhWOtptba8vJrh870rs3HsXki+5QB7qub0hts3jWOwiOBIolnI5ld4iNPIlSx8l8aoag0n6PmjiLSzNw3p5XOfsx/NqD7w5+9VI9JGt/K9Vupea9YUT9iL5tCPMJn31cno7/KP7PmMhza9Z/dwTxDAHrsdyk7vv36zzNneO97WTnPPPbmg0x0Aj/Y6/76XPxFWRVT+jrqkbafJAHHXJM7lO0I6pusB2jIIz3+6ptt7timmWTXDgs2dyJR9KRgxQMc8F9UknuBoOxqOqRW8ZkuJEijHNnYKPiedcrZrbyyv2ZbOdZHTiy4dGxnG8FcAleXEd476yhtDtNcX0plupWkYkkAn1UzjhGvJRwHAd1efR9XltZ457dik0bbykfmCO0EZBHaCRQX907bGzXSQzwLPMIziWKNgVCDeO+kJ4mTjjIzwxkcKofQNfnsblZ7dtyVD28iPpK69qnkR/I4Nam6MtpXv9MinmZWmJkWTcXdAKuwA3e/d3T76+7e7CRalaPEQEmzvxyAAESKGC75Ayy+sQR3HvAoOR0adLUeqb0UqrBdLxVN7IkTHFoyQOI45XsGDx44sCsVOs1nckHehuYX7DhkdD2EdxFam6Mtu11OyDnAuY8JOo7GxwZR9VgMjuO8Oygl9KUoFKUoKV9JS9j6q0iwDPvyOD2qgUKRj7TEfgqhq1T0pdG0ep27PGoF+igQuSRkAljG/Zg5bBPIkHOM1lu6tWikaORSsiMVdTwKspwwI7wRigkmwnSHcaVKzQYeJ8dZE+d1sciCPZYcQD48Qa07sXtdHqVmlxEN3OQ6EgmNwcMpI+IPDIIOByrHNftBeOgIjdkDe1usRvY5b2DxoOvtzpEltqNzFL7YlZuYOVkO+hz4q4Pfx41y9OsHnmjhiGZJHVEHezEAfma/KednbedizHGSxJJwMDJPgMV1NkNZW0v7e4kUskUquwXGSoPHdyQM45cRQaj6Ptg4tLterj9aZ8NNJ9dgOGB2KMkAeJPMmpRXO0DX4byBJ7Zw8bDsxlT2q4+iw7Qa6NB5NXtmkt5UjYpI8bqjAkFWZSFYEciCQc+FYsurdo3ZJFKyKSGVgQwI5hgeINberNXpAaAYdTE6qRHcRq292GRPUcDuOAh+9ntoKxqZptxHcWEVjfxEpCfmLiLHWxA5yHRsiReI9UFfZHHgDUMpQfWHHhxFT/AKOek9dIglCQ9fNM6k5bq1RUUhfXG8XJLHhurjHM54V/Sg6+1W00t/dSXE59dzwA5Io9lF8APjxPM1yo0LEADJJwAOZJ5ACv5qd9CmjfKNZgyAUhDTNkZ9gYQ+52Q0GkNj9CFnYW9uBgxxqGx2ueMh97lj76zn02bMG01SRwuIbn56MjlvHHWjzD5OO5lrUlVt0+aF1+lGVVy9vIsmcZO4cpIB4esrH9jwoM8bN7QS2V1HcQHDxsDjPBl+kjfZYZB86vHpUuBq+hRXVjl0jlEsi/SRQjrIGX6ylhy7OI4Vnupj0ddJMulSNhettpMdZETjiOTI2Dut2ciCOB5AgIdSuptHNavOWsUkjtyAQspBZWPFhkE5Uch4AZ4149O3Ouj63/AAt9N/8AY3hvcvDNBon0doHXSpCwwjXLsniAkSsR4bykeYNWlWfNpunp0PU6PFHBbJwV2jXJweccXsIvgQT5cqheodK2qTDD3koH/p7sX5xBTQTb0itCiS5iuY3QTSLuTR7y753R83JucyMAqTy9VarrY3bCbTbpZ4DnskQ+zImeKt+h7DxrizTs7FnYsxOSWJJJ7yTxNSLYzYC61OTdtkxECBJK3BEz3nmx+yuT5c6DWWk6mtxbxToCEljSRQeYEihhnxwaU0nTVt7eKFCSsUaRqTzIRQoJ+FKD2UpSgVnD0hNnRDqCXCIVS4TLn6JlQ7reRK7h8eJ760fVQ+kjMBY2y/SM5I8ljYH/AKhQZ6pSlApSlB0dE2huLOTrLWZ4n7Sh4NjsdeTDwIIrRPRR0sjUswXKhL1F3srwSZRzKg+ywyMr7x2gZlqVdFmpdRrFm/YZRGfKYGPj+Og1zUb6QNkU1GxkhZcyBWeA5xuyhTuHPcScHwJ8KklKDDrKQSCMEcwezzr5Uw6XdMWDWbtEGFZ1kHnKiyNjw3maofQKUpQK0B6N+jKtrcXJHzjy9UCfqRqrHHmz8f2R3Vn+tb9FWlLb6PaKo4vEsreLTfOHP4gPICgllfjeWqyxvHIA0bqyMDyKsMMD5g1+1KDEV5atHI8bjDozKwPYVJBB94r8asjp12WNrqbTKMQ3Xzi4/wAwYEw88kP9+q3oFKUoFfQK+VP+hDQFutXjLgFIFacg8iUKrH8HdW+7QdjYPoIuJ3SXUAYLbg25n56TuXdH+GO/e9bw7RoSw0+OCNYoUWOJBhVUYAHgK9FKBSlKBSlKBVAeknqebm1g+pE8h/4rboz+5/Or/rNHpByZ1fHdBEPzc/rQVnSlKBSld7YjZV9RvorZCVDEmRgM7ka8Xbz7B4kUHGa2YIHKnq2ZlDdhZApYA94DqfeK/qwvDFKkie1G6uvmpDD8xV4dOOysNppFqltGEjin3fH5yNyzO3aSUGT5eFUTQbbsLxZokljOUkRXU96uAyn4Gv3qL9GNwr6PZFH3wIEUk9jIN1l+6QV+7UooM7ekdYhdQgkHOSDDcO1HbBz5MB90VUtXN6Ss6G4tEBPWiORmGOG4zKEwe/KP8BVM0ClKUCtnbJx7tharkHFvAMg5BxGo4EcxWMgK2to9p1VvDH9SONPwqF/Sg9lKUoK86dNn/lOku6jMluyzDA47o9WQZ7t1t77grL9bdvLVZY3jkGUdWRh3qwIYfA1jLX9Ja1uprd+LRSPHnv3SQCPAjB99Bz6UpQKun0abXM95J9WOJPxs5/7dUtWg/RttALK5k7WnVPckYI/1DQXBSlKBSlKBSlKBWQuknXDd6rdS/R6wxp+xF82vxC58ya1pqV0I4ZJCQoRHYlvZG6pOWPcMVid2ySTxJ4nzoP5pSlAq2vRwuFGoTocbzW5Kn9mRN4D4g+6qlqY9EOp9RrNoSeDuYj49apRc/eZT7qDUG0Gz8N7btBcrvxNukgEqcqQwIYcQcj+dZd6V9GhtNVmgtoxHCixbqgsecSMSSxJJyTzNa0rNfpB6WY9VEuPVmhRs9m8mUYe4Kp99BZXo/wB3v6OF/wAueVfjuv8A11ZVVF6N0v8AcblewXAPxjQf01bpoMydPetR3GrYiO91ESwuezrFeRmA8t8A+IPdVb1JuksINYver9nr5M5OfWJ+c/j3qjNApSlB9FbJ2P1lLuxgmiYujRqMt7W8vquH8QykGsa1p/oFmVtFjCjisswfxbf3h/Cy0FiUpSgVk7phx/bd5j66fHqo8/nWsTWQukyff1i9PdPIv4Du/wBNBGaUpQK1F0FacItFhYc5nlkbz3zGP4YxWXa0/wBA+piXRo0HtQySxt72Mg/KUfCgsSlKUClKUClKUH43tmksbxyqGjkVkdTyZWBDA47waxfrUitczGNQqGWQqqjCqu8d0KOwAcK2o7YBJ5Dj8KxDK+WJ7yT8aD+KUpQKlfRXOE1mzLBSDMF9YAjLAqpGe0Egg9hAqKV29h5N3U7IngBdW5P71KDZFVN6RejiTT4ZwPXhm3c/YlBDfxIlWzVadPesQx6U8DuBPM0fVJzJ3JFZye4AA8e8gUHh9HCHGnTt33JH4Yov/lVs1Vfo6Z/sqXI4fKpMePzcNWpQY02yYnUbwnmbm4z59a9cevXq92ZbiWQ83kdz95if1ryUClKUCr/9GzUs211B2pKknukTdOP3P51QFW36N9zjULhPrW+9+CSMf1mg0RSlKBWNNsJt/UbtvrXM5+Mrmtl1i7aUp8tuerbej6+bcb6y9Y26feKDm0pSgVcfo360Vuri2PsyRiVfBo2CnHmJP4apyp10IzbuuW3HAImXzzDJgH3gfAUGqaUpQKUpQKUpQczae56uxuZPqQTN+GNj+lYvrXXShd9Xo963fCyfvMR/11kWgV0ptn5VtI7sgdRJI8SnPHeQAnI7uPPwNc2rU2jsdzZGwJHrG6Zvc/ynH5KtBVdezR5wlxC55LJGxxz9VgeHwrx19U8aDcDk4O6AW44BOAT2ZODj4VQnShsHKunvqGoTF9RaZRuoS0McTMQsMYOMBc72935HHJY3vZ3AeNHHJlVh94A/rVR7by3euXb6fYqEsIJALmdvZaRcbyg44lTkBRzIySBg0Er6GNO6nRbbIw0geU+O+7FT+DdqWateCG3llPKON3Pkilv0r9LCyWGJIoxiONFRB3KgCqPgKh3TRqDRaLclDgv1cefsu6h/iuR76DKpr5SlB19m9C+VySICwKQTzDAzkwxlwG7gd3Ge8iuRVw+jlpyyXF47DOIVj+7KxLD39WKqrWdNa3uJYH9uKR4z5oxGfyzQeOrM9Hy6VNX3W5yQSqvmCj/yRqrOutsrrbWd7BcKcdVIrHxXOHHvUke+g2bSvgNfaDg7eav8l0y6mzgrC4U/bcbkf8TCsdVpX0hNR6vSRGDxmnjUj7KhpD+aLWaqBSlfvLZOsaSMpEcm9uMRwbcIDbvfgkCg/Cu3sTqPUalaS5wEniLfslwH/hJriV9U4oNxUry6VeCaCKUcRJGjj76hv1r1UClKUClKUFddPeodXozr/nSxR/Bus/7VZhq+vSVviIbOLsZ5XP3FRR/qGqFoFX50h6eo2TtN05Ea2bgjkSyYJ+MhqhBWmtoNAf8A/lOoYfOR2cTkdoMISRh5jcIoMyUpSg2bsnOHsLVxya3gb4xqa61RTorud/RrM90IX8BKf01K6BVf9OqZ0SbweE/81R+tWBVa9P8AeMmkbijPWzxIeBOAN6TPxjA99BmalKUF3ejOPXvj9m3/AJzf+1Rfp700Raw7AY66KKQ+eDGT/wAqpr6NViRBeS49V5IkB8Y1Zj/qiox6RcRGqRHHA2yYPfiSXPlzoKrr6DXyv1t7ZpGCxqzseQUFifIDjQbU0u762CKQcnjR/wASg/rXqqKdFt3I+kWvXIySInVMrqyn5olFJDDPFVU++pXQUH6Ser709rbj6CPK3nIwVc+Qjb8VUxUx6XdS6/Wbo728qOIh4dUoUgeTBvzqHUH7Wdo0siRxjekdlRR3sxAUfE1dnTbselrpFiIh6tq3UkgYz1qZdz5vHnzaod0G6H8o1eNm4pbq0x81wqfB3U/dq5um+De0O4P1TCw/fRg/kxoMsUpSg1n0R3xl0WzYnJEZj/dO8YHwQVMKrjoCvQ+jIo5xSzIfMkSfykFWPQKUpQKUpQUz6Qey1zOI7mJQ1tbxt1nrDeG82WbdPNQFXPny4VQVbE2+tus0q9Xlm2mPvVGYfyrH3V0HY2Q2Wm1C6WC3Cl/abfYKoRSAxPfz5DjWvdUs+tgli4fORunHOPWUrxx2caz16PFtnVXP1baQ/F4l/WtIUGL9pNn5LG6ktp8dZGQCVyVOQGUqSAcEEHlXMqxendc61Jj/AC4c+J3B+mKr3q6DYWwuzvyGwhthIZAgYhiu6fXZnxgE8t7HOu9X42aFY0BOSFUE95AGa/agUpSgyl0zxga5dgAAZiPAY4mCIk+ZJJ99cHZDRfld/b25zuyyorY57mcuR5KCa7XS5P1utXjDhh1T93Gif05r29B9nva3AT9BZn/5TqP+qg0ls/s5b2UPU2kYii3i26Czes2MkliSeQ7eyuNtn0a2mpvG911gaNWVercLkMQfWypzg5x5nOaldKDF+02htZ3k1s+cxSMuT9JeaN95SG99e/o71NoNVtJFJHz8anHMrIwRx7wxqaekTpypqUUi4BlgXe8WRmXJ+7uj3VBthos6pZA8jdW/+qlBsalKUFDeknHGJLTdRBMwmLsFAZlHVhAzDiR7WM+NUvHGWYKoyxIAA7SeQFTvpo2hN3qsoxupb5t1B7erZt9j5sT7gtc/or0gXGsWkb+yJOsPj1KtKB7ygFBd3RH0WvpgkmuHDXMqhCqcURQc43iAWYkDwGO3nUj6SNMa40q7ijUvI0RKqoJZipDAKBxJO7yqS0oMUappE1s+5cxSQyEBgsiMjFTkA4YZxwPwNfps/pYubuCBn6sTSxxlsZ3d9gucZGeffVm+kda/7Qt3Hbb7v4ZJD/XVTxbysCpwwIII5gjkQaDXmw2xEWl25hgeR1ZzIxkK53iqqcBQABhRw4+dSKuRslrJu7G3uGGGliRmHYGI9bHhnOPCuvQKUpQ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6" name="Picture 4" descr="http://nlpsportpro.com/wp-content/uploads/2009/08/4009281_thumbnail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437112"/>
            <a:ext cx="2282170" cy="223224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/>
          <a:lstStyle/>
          <a:p>
            <a:r>
              <a:rPr lang="en-GB" dirty="0" smtClean="0"/>
              <a:t>The effect of an audience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221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000" b="1" dirty="0" smtClean="0"/>
              <a:t>Theory of Social facilitation (</a:t>
            </a:r>
            <a:r>
              <a:rPr lang="en-GB" sz="2000" b="1" dirty="0" err="1" smtClean="0"/>
              <a:t>Zajonc</a:t>
            </a:r>
            <a:r>
              <a:rPr lang="en-GB" sz="2000" b="1" dirty="0" smtClean="0"/>
              <a:t>) </a:t>
            </a:r>
          </a:p>
          <a:p>
            <a:pPr>
              <a:buNone/>
            </a:pPr>
            <a:r>
              <a:rPr lang="en-GB" sz="2000" dirty="0" smtClean="0"/>
              <a:t>The behavioural affects due to the presence of others.</a:t>
            </a:r>
          </a:p>
          <a:p>
            <a:r>
              <a:rPr lang="en-GB" sz="2000" dirty="0" smtClean="0"/>
              <a:t>Split into 2 forces- Audience and Co-action (Teammates or opponents)</a:t>
            </a:r>
          </a:p>
          <a:p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Found that the presence of others...</a:t>
            </a:r>
          </a:p>
          <a:p>
            <a:r>
              <a:rPr lang="en-GB" sz="2000" dirty="0" smtClean="0"/>
              <a:t>Helped well learnt or simple skills (Facilitation)</a:t>
            </a:r>
          </a:p>
          <a:p>
            <a:r>
              <a:rPr lang="en-GB" sz="2000" dirty="0" smtClean="0"/>
              <a:t>Hindered new or complex skills (Inhibition)</a:t>
            </a:r>
          </a:p>
          <a:p>
            <a:endParaRPr lang="en-GB" sz="2000" dirty="0" smtClean="0"/>
          </a:p>
          <a:p>
            <a:pPr marL="0">
              <a:buNone/>
            </a:pPr>
            <a:r>
              <a:rPr lang="en-GB" sz="2000" dirty="0" smtClean="0"/>
              <a:t>Links back to </a:t>
            </a:r>
            <a:r>
              <a:rPr lang="en-GB" sz="2000" dirty="0" smtClean="0"/>
              <a:t>D</a:t>
            </a:r>
            <a:r>
              <a:rPr lang="en-GB" sz="2000" dirty="0" smtClean="0"/>
              <a:t>rive Theory as increased arousal (from presence of others) increases the likelihood </a:t>
            </a:r>
            <a:r>
              <a:rPr lang="en-GB" sz="2000" dirty="0" smtClean="0"/>
              <a:t>of </a:t>
            </a:r>
            <a:r>
              <a:rPr lang="en-GB" sz="2000" b="1" dirty="0" smtClean="0"/>
              <a:t>dominant response </a:t>
            </a:r>
            <a:r>
              <a:rPr lang="en-GB" sz="2000" dirty="0" smtClean="0"/>
              <a:t>being given</a:t>
            </a:r>
            <a:r>
              <a:rPr lang="en-GB" sz="2000" dirty="0" smtClean="0"/>
              <a:t>.</a:t>
            </a:r>
          </a:p>
          <a:p>
            <a:pPr marL="0">
              <a:buNone/>
            </a:pPr>
            <a:endParaRPr lang="en-GB" sz="2000" dirty="0" smtClean="0"/>
          </a:p>
          <a:p>
            <a:pPr marL="0">
              <a:buNone/>
            </a:pPr>
            <a:r>
              <a:rPr lang="en-GB" sz="2000" dirty="0" smtClean="0"/>
              <a:t>It is clear now that not all ‘others’ will have the same effect...</a:t>
            </a:r>
          </a:p>
          <a:p>
            <a:pPr marL="0">
              <a:buNone/>
            </a:pPr>
            <a:endParaRPr lang="en-GB" sz="2000" b="1" dirty="0" smtClean="0"/>
          </a:p>
          <a:p>
            <a:pPr marL="0">
              <a:buNone/>
            </a:pPr>
            <a:r>
              <a:rPr lang="en-GB" sz="2000" b="1" dirty="0" smtClean="0"/>
              <a:t>Evaluation Apprehension</a:t>
            </a:r>
          </a:p>
          <a:p>
            <a:pPr marL="0"/>
            <a:r>
              <a:rPr lang="en-GB" sz="2000" dirty="0" smtClean="0"/>
              <a:t>When we think we are being assessed or judged the effects will be stronger</a:t>
            </a:r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</p:txBody>
      </p:sp>
      <p:sp>
        <p:nvSpPr>
          <p:cNvPr id="1026" name="AutoShape 2" descr="data:image/jpeg;base64,/9j/4AAQSkZJRgABAQAAAQABAAD/2wCEAAkGBhQSERUUExQWFRUWFxgYFxgWGBoYGBccGhcYGxwcFxccHCYfGBsjGRoYHy8gIycpLCwsGB4xNTAqNSYsLCkBCQoKDgwOGg8PGiwlHyUpLC0pKiwsLCksLCwsLCwsLCwsLCwsLC0sLCwvLCksLCwsLCwsLCksLCwsLCwsLCwsLP/AABEIALQBGAMBIgACEQEDEQH/xAAbAAABBQEBAAAAAAAAAAAAAAAFAAIDBAYBB//EAEUQAAIBAgQDBgMFBQUHBAMAAAECEQADBBIhMQVBUQYTImFxgZGhsTJCwdHwFCNS4fEHYnKCshUzQ2OSosIWJFPSRHOD/8QAGwEAAgMBAQEAAAAAAAAAAAAAAAECAwQFBgf/xAA0EQACAgEDAgMGBQMFAQAAAAAAAQIRAwQhMRJBE1FhInGBkbHwBTKhwdEjM+EkQnKy8RT/2gAMAwEAAhEDEQA/AN1w7hVrDXLVqyiogsOoCgCcr2tSRuTMknU0bDDpQbE4mMXZWPtW7+s9DaP4UT7ynRCyUGkVqEvXQ9FBZIK7dSUYdVI+Ipgak9whTEbH6GgEzvB7hNi0etpP9AqRqGdl75ODw5JBPdJt5AD8KvlqSQ2zs1241NBp5imA03BFDsAwm6P+c/zCH8aInLQbggm7iwSTGIMeQ7q3EewFCYmmFUuCu2rwBpj2xSFumG5Y/aK4t01AK6WNRodkGAbW9/8Aub5rbP41aJoPwQ/vMXJ//IO/natbUWFA7OzXIrpMcqSsaBkd1JB9CPlVPhzfuLJ62rf+hau4mcjjqp+hoZ2YfNg7B/5aj/p8P4UJkWi7npgNWCKaalYqIwacKdXDbpWOhQOtR92OtOZaZJ6UxCaz50yKc5NMymmJ+g4muVzIaWU0AJq4Lc0ildC0gIOI8MtYi21q6iujAghgDE8x0I3BG1KpxaFKkS3KvEFjFYU9e/X421P4UWy1lLXHhfOGuMuRkvPmAloU2m1iJj2qbjnaZ4KYe1eckfbW2+UbbHJrpPxpdSFRpctOy0E7P8Wu3F/e2rynTVrTwTAnZNBIn3q9ieKFCQLGIeDGlsgHzBaARQpph0l3LXclBcT2usIhLEhxINsiHBEggjlBoXiu36ZTkUg8juJ56aH3qMssVywoM9lD/wCzseSR8CR+FFqxXZ7tUtmxbR0bLlYhgQTPeOIKkiNt5rQr2kslM+dQOcsoInkRmkGmpJ7WFBQmmzQHGdtsOgkMG8lM/wAhSwnbCzcmGVYj7RiZj4b7GpWhB7NQnhB/f4sf81D8bKflVa/2wsKY7wMf7oLfOIoRhO1dtbmIu+LK72gIXXS2QSRI2yk0Wgs2heuZq8t4n2va6dH2ZssjIQCdtN9AN65hu1V2WHeGQSSQZ1Ok/DWq3kSA9SzVzPWCw/aq6HUuS9vWQqgnnG5Gv5VZ4h2tDIUQOrsIGbIu+mmjT6ac9RUlOLV2LcO8KuxexYn/AIqH42U/Kiq3h1rzHg/ECqXVJYZzuCBBCwNRzEfOr3Bu1bCEAzA6rmZwZ2Mf3Z+Bmk8kVyOj0I3/ADpd+P0Kw9ztZfDEd1bGsau31zVVvdssQOVkTO5eR66mKXiR8yW5v7t8QZob2QvBsFZI5KB8KwmN4vexIC3LiKsz4Q0H6zH40QwWOvdzatpiTaUWUMLbUtzmHJnWPwpeJFK7Hyb7FYpba5nYKu0nbWkl0MAwIKkSCNRHrXk13ijPo7XXSdHcnRj67HfTb1oo+He/h2db9xhaOVlO3kSs6DfWBUXninTJKEnweipdESCCOs6fGuPe8/1v9K8luoIksQFAnpHv7UPucTVG3Ljz8o5T0gT0oWaLI0z2lr0akgDzMVHcx9sb3EHqyj8a8RudoZ2kLvAGg8/M1Df42xGZT7FfpS8V3+UdHsqdpMOXKd4sjmTCnyDbE11+0mGDBTeSSJ0Mj3YaD3rxrDcTdmGcctByM/Kr920dCyhvTSPUA0eNTpofQ2rR6e3bLCAE98DHQMfhprVY9u8NkzAuzf8AxhCX8zG0Aa7159hsOuhW2CI8SsSOu3nURxKBitvMF6cgf8QFPxU+CNNHoOP7c2gn7qWc6QylcvhJkyIMGBHr0rmF7d2Mv7zOGA1hZE+UVgHxTfaZQAfCdpnrPOaluspIIB210gA9epqPjeg1Fs2mI/tFtAErado6lR6da5WEfEiQdOnx8+Vdqp6quwqNJg+N4hnTNfulWOUzcfcyBpPX6VAOI3yATcuEHXW45jWOtK1hYKk6eJdzHPzqM49bawoNw+kCfIfaPy96jbcUTpFqxauOx8TkbklzlUeZJ0qS5Y8QAJMEa9dRqf1HvQnFYy4ynUmPu7DUwSBt9ah49jWs2SwPiJAEcpJ+cChXewbBPtDw5/2u+QrGbrmeWpnnQhxzjY/lVDhWPvYhgvelTIBMsAJMfZB8R9vhWk4lw+5g3yvcFxoVlYARlJjTNuJB31Gooldl6xJpNFZCXS2FmRnU67/vGb/yqv8Asd9rmxKgbiIO0z7Ca0Haq4ipZe2mVrltsyZlbxK2QnMpI1Mnf8aztnFNlk6kRmA0k6xtuKi3vdFcoKL6WWUwYkFpkjXpMfjUt7hyyZ3n7uke1Ur+OdTopK9I1JIB35bmo+z+LuXbpt3FJdgckGIkaD+8AeW+9L2mrsIwUnSLaWIYiDE8piIH41IcOrrcTztsIMHRbgP86oWhdXMr6MGIM/aEHoNj5VYtIIckwBl133Z9fp8KcZc79iEukoLwpWud2qMSDAJMlm1GkaRJkecUUHZw2mdSTnUwQT0B58+VQpnW5a1Ykuv2Yky3KdBRXiWPy38RIOfvWHiiZCoCToBuJ0HOiWR1szS8C6XLy/lL9yO/hCtsyT0GnTb9elC1wYdpK7A6ZvjpXMRjr7K+sEoQmo5nf2qnwLgN1LxGe2SMuQsYRtYILT4DrzBGusDUJPze5TDH18IvXLR7txagNmWJ2+zcn6D40T4XwRnw/escpWRMqs6666DrUnEuFi011HyCcmUhgwZiHkKeuUyRv1qvw7HZMPcVQhZ3QlVBLBUQy0b9NdtT7E53+htxYf6Lk15k44YxkZkaZLHOk/6t96oYm9ZsKiXmEuWgKVcmQJ+ydIOmvzruC4mnf2bUkm4wBy7lZJZiZ08M+48qznak97irymVayxCAsNEHiUyQASQZPmaItdVP3/sYU72NWeFoLYy3Ug6glid/IA0zGW4wqOpGYWso3JBBuQdoggHrttVV0RcPYud4QLpcBNm/dncg7ggqZHX3M1zEAYO0SY/3fTWWxMb+hqfMXQJpSAXCxdXOScwUI7bkmWERyGhiT1rU8ExoH7RZmGddFLHYMWYsScqwpgnQQNTQ3s5xJbRKvqj2YeGAyAL9qTosGPEdp5nSrnB+C4cWL6Wb3e3L6FWuEEQrAgZQQPACTqNyPIVRmzVGzo6iK017edFK9h0hp1APqB77dOtV8HhLNwnKc3hknWDEjQR8fjQ3s5j4zYPEiMrFZO6mdRPNTt79KJ3uGjCMbiBgDK6sADIkgFoEARznUedTb6XW/oQngagstppr9fInXA2rSZnQlQYgCSTA0H19Kr47HLbTMLakMPDrAJ0kFd42+nOq1rjZY5WyKCYBF1Mw3jn59KrdpsVNuzmYnIbgCtGZRmkeJfMnQzU4R39ooXtQs7gOM25Csig+U6ayIO9H7AYnw6kdNJHWTAjSsVgMH3ue5sEgMfETrzAAJ5HWrWN4pcR4DAocvIkegLDzGoirZxt7FcZOJqzi4nTKRoZEAGNjPn7Gl+2eEsU1EwBGvPTT2qldUnCi6wyKTlRhB8RG2+ux9AKEYzGC0lrMWbMVjkcoEnNr5ge/lFZ2ndIujCcm/JK2/TgH43iju5LeFQdF5AVawuNzOus8833gfL8ql4pw8EmBr4veD+VBMETbugNtynQbjcnYeda0otbFXtRZoeKYNzcJtAZSZiRCn4mfwpUsTcW2wS5Iac2j5QMwzaeHbUDWZpVn6WVTrqYTwt8lk65hI1/iHx+JqZsTlciQVJgCNR4m0Gh6ba76iobeHKkEg/aJmDr4tm06a6g+tXb3DLneOCCVzk6g6eJj69PLU7VY+npIFHF35HhYieXvJJJ6bTPuKdxQd5aZCV+4y76xBOs6yM2lTGyhjvdWG2WQdvvE/rzoVxq9luK8RbClTA+yep5kRpPKB1qxYpVYRkuorYVVtuCNpEwSu3QjUe1aDjPFUe1cvFGC2iAoLFp75yUBzazl8Z30Ke1Ds7w23ibiguIJ+yjDO8SWCgSdFB1jmK1X7bghauly6q37x1uAAyqZFACgDTJbETuTy0rPKE2rSvc05MlKkZ/H9oScFh7l5PFcPd2ssLCCSXcR4ixiNtNdSaqY+9C5lJgpKtJgmddeRH41D2m4tZx1pVtuLdy1DIrwq7QUDbbfQe0HZ8Oylbi5rRAmHUBXgMIzHRgDtyza1XBPpuSp27X0J4Iw1EZdbqXby9wSs44qHzt9kaGdNvCfSI+NU7XEWtC5cDAFJJKc4a3t0BLAzyiiD8Jsic19DMSAWPQAaAz6etWeC3LNu/3cLc7wd2oICITmVtWbzXYjnUeE2kyqCmnsVMZjmvuRftscZdRbmYZUVEI8CsmSblwoMxMg6gcjQv8A2mVFu0R/vLiKSeQDTt5zGtF+11t+9TFKIK+FxM5YJKmYHOVPtQrtJZRrlm7bgZ2RyJ2bOob00g+5qWLKpRs6Gn0az41lTtp+0vpRV49ib6X3yzl8LKRAAlQNOkFToOlXbvFsRZwTZmJZ7im4DrmLZT4uc6gfGiX7dbYyY8J0JA338P51UxwF23eUayCR6hVj/uAqlZrUU48VZ2no1/UalfUnS8v5348iO1cJa2wMiIjzk5hP0PTXka5j8Y6hwPu6SDMEDTKdiNtaqdkuIjOocEAkBvfYg+R+p61oe13CMyolhSJBLEkDnoFk9PrVsnUqaOTLSRjmhKH5JK/lyvvzAuI4Pcu4fDhXylQWM82YDU++b9bTd8+BQJYci9d0e7zCjeI23AAnqd6tYdGtKgZhlVQI3aQADtp/WhF7E5r/AIyYG2mp3O3Sqo+I3vVJ/M7UYYJNR3tpL0VJL4bd+QrwHBj/AGqjs0zZe5JPOCpmT0JNa/F8Iwl5xde3buMugbfUbAxo0HkZrJdlyH4o8jRLIQepAJ/HStZi8LamFtpp0G2gGw9Kw6yb8Zbu6XB5TXRhDNNQ4TaMD2txrXsaUL+FP3aLpAhR1PM/QDlU3CWc5rRjTK8NrqocLp0zOT7VU7Y4YW78gLBA5bGI+gG9Vx2lyrcgDOyrDjdWUwR/hykn1joK7GL2sCjDyHpHBTjKXFlzG2tLSqD4kts55MY0k+Q5dSTRrh1k27vfD7KWzoD9uYHKYEZW23A2isbxnFOcgDHwKuUT61dwfGIwaRcVWFxg0glhvGwMqVYD4j0ty6fpgq3Ul9TsY9Tjz5J4dRFUvXmn57cmrbFYXEOr3LQJdsujZGIAiQ2+0H0j20GPtRZwuEcHu8RZKnMAVDAgA5vtBgzTodp6mcB2cw5xONwttIIUBmaD5u5bYxpAA5R1r2DjXBbZsW3ZWJmVOZsy5jcPhIIgRG1c7NJYqivf8DJqtRitRxr2VtX397HkmJ7EOqy0iFBJCsQeomPCCKDcaB7y4SuuYiOizpA5eGDpXrXFsRNm4FGpQxAE7V5Lxa/N1+XiZj6TAFdP8Jms+SXXwk697o5mWXRprjy5q/clZVwl022DDlqARp7jaaN2+L2r5yuq2joWZdAzRAkTG2/rWeuXKpJioZp2muzq+nHh8OC/czaNxnqFkzcfFfaNjd7QHD4drD2gyO+dWY5gCMsFG56ZpiNGNCMQ9vELaQyjhSoI1XYHUb8t/LnXOF8SUeFoa00Z1IzDTnHI+dWMTgVTLfsMHtMz2xP2rblNAQdYIJIbnlbprysThGMupe12++x3NRp3JwWOfst013/yg9g8HeNoOykwoDMuqg+v6FPwwwaMHxgJSD4Rux9iPjMVoeGY8WeGYl/4LKBfUgqPUya8qfGkEXG8R+6G125kfQVkwzlO/eW6nT48ORxvZHo2Ju4HEu9zL3dtVlSynRVA0D7k6bDfYTSrM9n+MYgeKHvW2PiXLI88ummnLUHWuUPHT3v4Nfuih6XHl9uMun0cX+zf1N5iL111Ze5ueJTqVjWdjP8AKgH9ovaHJZ7kAi5eAnUaJz0BkSRl1/vVpLmIVVLNAVQSTroBqfkK8W4vxJsRee627nQdBsqj0ECqdIvFlxsvqchO+wZ4Dxhn/dsZIGjHeNoPXca1vcNwUMguNcGQMmbLOYK+WW1EeEMDHkRXnvBOHFTJ3O4HLy9f1yrZ8L4x3SsjLmDiCJ5FSPbeutZFpWbheEJZV+6VcPfKmVUoqkAEyMq94w8OxLR12rzLjyZ7jI5zZm1gz579QYrcdq+0l0IbDBGMQWk5lymJjYh1hgRBEsOVYjh2A76+icplvQan5CKhKSjFyY2zKYvCWk2uzrEAKT8Z01rT9m+CvcsLlCk/aYluZJidPl0ra4PjHDLV3LiWtxyRUDgECACqqfhRe/jcNfCPhIFjKAoCFACCQ0IQI5etcvJrJSx2otEoyddRk+H9j0Ug3SH/ALo+z111lvl70awvCLasXAKhRJVNFbyZdQd6udyKSX7QzJ3iB/DmUsoIXfUEzBrmTy5HbsXiSW4DF5DYvAJEIRBgAljAVRuTJ5eZob2k7KJbwtg/ZusstG0l30I6gADTmK3/AAGzgjeF13sF8wyy6faneJ8TTQz+0VVF62FM+MHy8Uv9W+dXYXVON8737vobdJL24xhtbMwywI/X62qBRq/qv0qZ2qK3eA70ROZUjyMz9AR71XHhnu/Iu9kOBWBce4bYbJZJ8Wq5y5UHKdJiPfWjdzB2bgOZIyqx0JXYc4NP4Rh8uDTSC7b9VXb561jeOdu7a3GtWjmgwzzAbqFIO3KTofnVuSGTI+mN7Lc8dll4mtqMqV832s62EAM5iW61a4Nw4XsQi3QGUGSNyRtz6SDHOhNvj1pubLP8Q/ESPnR3gXF7KsGzBmzDKFZc08jB5GYI2I84NQXiR5s9bmWLJHamwRxPiA4bjL9zu1fvcReUIDlK20KhSNCNywgjlTMX/akh+zYb/M4X5rNc/tYw0Ojxq13ES0fxOGA84E157NdPFpcWeKyTW/8AGx8/ybyfvDfE+OnE3JZQoy6KJI89TuT18qGG0dQSoHU8/TmT5CnJblARuv0qYvpXZwY4Tx9C26SvLGWBpriSLvEftD/CPxrnDzbBOZRm2DESPR15jzGo89qbxE+JY/gH1aocM4VpKhwdwTE+h+6eh+tadPGM8MU1tQa2Uoamcovez0r+znDJg8R39y4iWnQW7dwkZQx1K9GPgOmmnMHSvUON460+FBt3LbiVgoysNJGkfCvCsEn7l0t3M9q6P923huI6EMCNCsqR9obg7Cav9ksA6Yu+zfwKDA5kjc+eUkdRXK/E9D4XVlXDWxXjz+Iqb3NziiMjageE7nTbnXi+NxGd2YfeYn25V6Z2jznC3e7+1l/7fvR55Zry5iBvT/AMa6Zzv0IZ8r6Vj7XZC4jX9eVPw2G0PhJJ5fw6gz68tetPw4RnRbjQrOoYjUhcwmB1ArYdr+E4axh7bYS47DM2ZSGOXMBBLlE5rG3PeuhrJ+0oRov0mOTTnvtzVmRXhxP2iEHnqfhtTbttVIySep3+mlQXL7HlXcOSzoCdCwB9J1rKtPkfKNCzwi+pcmkvcRa5hEsycubMw2nLooPpv7VnMWQbyg7RA9qJ4q4EAUGYETtPn70LxtnMJG41Fc/HtL03PQ6tOWNOrls3612NB2f4oLT6zkbQxy6EeY/OlQTAXiwB5/lXaUo7m/T6m8aZ67ij4Gn+FvPka88PBLNw3GZSAlt7nh0nKBAPKJPrXolxCQRA2M0BwPDgMLduEznD2iI20Gx883yrDpJuMXXmv1PFQXsszXALZWyvnJ0GwJMUXsGNYka69TG3rtWWsca7h+7y57aaaHKxjeCZA1/pV612rtk6hlHmJPxU6/Ku+Vs1iJcxuJy/euMP8o/ko+VDe2vBVWziGskm3bdFBJ+0AQLh8wHI9qv9neP4dTmR7y3iCqzbAQZhEkk6rqNtZ9Jo9ewKvba0ZKspU+eYEE+Z1rFqtSsNL7ruCPFsDbLXLajcso+Jr1zsb4cKo0PjuctvEYBnyrF8N4dasXCt7EpbZFYoWtl5MtGVV8UmI3IEmtn2cwZt2IfKSzM4KGRDmRBNZtdkTgmvvk05FGONRf5rfyD0+nyFeL9tsRnx98nWHyj/ACgL+Feu5vI/I15h2osWbOLPeW3bM/eEhiuZWYklddG39xVH4fNdb86M6Atu1OHcxqmu3UqPqR863nabE3LGHw+RJFu1bYnKSoJAGp2G3zoHhOGYa7dbDtcvBmIAIjKefiLaknwxHxrcdpWAwV5T9kWmABHQAKJ9Y+VaM+VKcU1y/wBHt/JpnlSlFx5SW/r5nm7dtr/8Nv4N/wDarFvtDcNtXIUlrgQgDcAE6a71mLggnyojbeMKD0vD/Q1apYMaqkbMWt1D6uqT2TPTsVjWGEFp7rBnU7GSgMgwTzMETy5da8x4xwjujIYMp25H3H5UX7YcWuC9byMVBsoY8yzk7+dHcT2Ts4vB2r6zbudwGJHiDlV1zLO5IOoI351TCSwpSl3Zn1bjGbhW6b3POkukbGiHCxcvXFRYzHadADIiSNtaZwzg73kuusRZTOwJIJWdYIB1jrWg7C8NdcYvgfTcxIUDUksNNwB71pyzjGLa5RHTzfVTk1HuaX+1G3OERiZy3h6+JWGnTavOn4O4w4xOnds/djUEkwxOnKMvPqK9V7eYPvMDcEmUyv8A9LCfM+EtWO/2aTwbTUjE5+mkd3z8yPjWLSZHHEv+VfMyFDD8GdcPbvHKUukhco1GXQ5xAEmDzNDbqiY+Fer9iUNvBWQdD4jvt42rA8d4M37RcsrGbMxSdiILD/t0q/TanpzST9fkaZ5fFwrE1xwylxA+Jf8AAP8AU1QKNan4hoUnfJ/5vVBr0c4+vt0rv6Wajhi2ZNdFvUS++xpuBYqcw0E5UEnYTqPPT5kVq+z9xGusQfHctI3lCswPvJUewryo4zp7fyFaX+z69nxuZmMi2+UcjsIPlBJ9RVP4nqoZdLLHX2jLjwOM+o9Py614jxa29q9ctNujsuu+hIHxEGvby/r868W7WXC2NxBbfvSPYaD5AV5z8MlKEpJd0aqT5B1m8VYNuQZ/lW0xvGgFayczTblW01UqNG8wD06VhqKYxnDCf4AV1BBAXLoR5aEf3a6kkpTTZ09NqJ4MOTo70uL23ImH9amwSjNm5KJ9+Xz1oU180Q4dJQknc/T+tas+pXQ6MuiwdeZJ8c/IkKsxmflUgSOtTBYFMzT1rj9VnqFiUd+5DaABnbrXaN8IwgA7xh5LP1pVNepiyarwpdMVZ6He8KknkJ58hQbC4lX4feXOFdLttwBAkTqAByKhh6gdaOtsZ58vwrEcb4W+HS4Vb92VnlMqrABvQtvzrBo66unvt+hwsU4pNMwUFjpuT8ZqbDBTuYPOflHWpeFL4wem3l8j9Knx2ECksTInkqjnszCAT6V3SslwN8yfFIIjnOnOdgY+95CvVsEG7m2zAjMiakGD4RzI1NeS4S6J0/1Af6QfrXsPZftOGwtuw2UBVQHMZBGacoBOjyAJPXnyyanTrOkroTPMe13D2z27giGtyZOxV3nfSIINb3gClMNZViGItgypkQRmEGP4SPhTv7TOCWbuDsXsIptkYgplLHUd2xLLqYAI2H1qhYsjA2xYxDjvUkkakjMZGaRIO/tB2IrLqsUlgUXyn/JPLLqk5Lu7DXfdZ+VZvtrwH9pRbikB7fxKxJGm5G49+tGOF8ZsMzSxOVGcQP4YP3hB00rQ9peL4VsCMQBbR1ZFK6IzZzEFRyyy08sp86z6fTZElljyuxWjxnDYJjibBtS8i0WMjwlWCsGIMLEDQnYjea3vafxYS+NYyHnyBBPLoKB8K7BYgomJwrB7K3ZHfd3bYEEAEBmYazGhBMiBVriOJvXLVyy2HuGZVv8AhbGCskmNtz0iBWzVQ6pwkmkl5v3DZhbnDUyq5uQGBO4k+IjTny6Ub4HwHvrLrbeQpD6R4ozDLuY5aH4UK7ScNa0bSkEAJlWYnRixEjeC+8D0rV4Y27GFstZLWybFtrxfXxszg5RlPhnLGnvVuab8O4ve9vmacEt215MFdq8Jh3t2Xt37ly4FbvEYL+7EiBmGn2i2kDTXTnreAwuBtAkBRa1k6AGZkjSNTXm+IlrzsniD7kCBJ3nkJPpvWu4RgHuYa0O98KgjQEg5WI2PLSqdXC8UbdblOSfXLqkc7EWLbYe9CkBybZY6AjJ6nQZjPrWY4LjGXF2yWaBcWMxOniAO/lXoOA4bbRbaXFz20cvlXwSWCiCYMr4QYj3rM2+F2r3EbxlgA7tlDrK66A6AmDGw96jizRk8kr7fQTrszW8S4mDZuBSrSCpOhAzAjX21igVnDovDzhrdzM5BgspXKS6tAMGefvREdn7BiVLHzLVZHBbP/wASn1JPyJrFDPjhFJXzfyIoXC+IrYs27ThsyooIytvEk7czr70J7QYpDds31DSrANKkSAZG/P7Q9xRtcFbUQLaj0FDe1FtRhWIAEMp5cj/OljyReW13f1HHkwPGbplNd0nT/G9C6JcaP+7PVP8AzahotMQWAOUbnkK72J+wjTq/7z+H0Q0mj3Yt2GKVlIBGgnUEt4QD5EmgqYZozFWyyJMED0zRANH+DcOLXLJsqVM52zuGlVddQAoiDpzPPSlla6HuVY6TuXG56ijNEsROv2Zj2B1+deTdtbWXHXvNg3xRT9a9WGIjlWW7acDtXLd3EEMLqqDObQgQMsbbc/IVxtJmjHJv32KUecpYZgSASBuQJjnr00qzeeFg9PcSN/zqtaGum/KprKBgS0mBOmhruNF8J9MWvMqmjfD8Iy2kYjR8xX0DFT8wagwr2TbvZl8RVRbJ5HOJI/yzVo8bzJatwqraTKDrLaySeXtVOXqlGku5o0ORY86b4O3T11+gq1wjAC4xL/ZHKdT69BQLG42dF9z1qzguKhLTINDl0PViwn/tj4VCGJpWbtVrU5dEH8Q9xbiOXwpGmkdB16e1Kg6mlUS+Gnglvyeg3jieWvsg+RY0L42t42Li3jqVJQeGTlBZoA30FayBImPnFZrtW9nNZV2IuySkGI21byMAD3rBpp/1FseairYBw/Yy6tg4gXLRRFVnGbxDMBoBBDGWRd9S45a1neLXbmfK+aBBUMANCJBCjQSK1/CuzFi4GIum2Q0EZVgaEgySOYiPSivaLhmEvLLn94qZFZW1EaiQPCdT8DXRlqoxkkWSi4OmedYK7rsP15SK9HwPZj92pclXIGZSsFfIyeRrK8M7MK11FzNDMAdBzPnW0v8AGUtM1lVkWyUDO0khfDqFU1VqsjaSgE4OKtit8AysHF24G6hoP8qkPBV5yT1hZPqQKgudo3GyKY20uT/p1+VQf+oL7f8ABB/yt9K58lllyyuy3/sZNiW8wCfwinnhdrmoJGs6k/M/qaonimLOgtAf5SfqaauJxf3lbbkij61BwnX5v1CzR2eIXBMO0nfxHWNAI9hU3DsILrzduZEMlnMchmO/uSazNu5ivvZgOUC3P00qfDX8QA4uDOhIIBKr7GDrsDvHPWrMSTmvFla94WXf7VeybYbBreVhcTOokSpAbaY5GBrp050F7NXQ9q0RH+5APMAq7AijPaTiF/FYEYUQglZkyFVSGgBV1OZV1nadNazvC+A37alO+X7IhvEABOqdZmtOd4ni6IPuaMLVv3P6FztTZtLhXIXLdVgUKgakkAmBGhQsuvSdaMcPQfseEdZVjaK3B/ftsVJjkCCp6a6UAPZ26XHeXA68/EZHs2+20iiuJwLHKLbm0igjUBiZZmJ6LqxgAQNPWo5suKWBQTV7FW3T6li7eCqzSTlBMbbDb32qHAdlRYe5iBcNwX9iUyGZJuALmMqGyiQenKCaWI7Ni4Ie6zewX8PrXB2aVQALlwDyP4VkhLHHHKN7siGGZeZ+X86cCvUfGgD9mVMk3GPqRP8APlUDdnDPhkjzYD/xqjog/wDcFm54bbsWwr31dkc5VyEmDMSQNTrtvtQj+2HhtrD4VWsENbusEIbUq2rAqeYhG9D66DsCl60hRXAX+8WYg84gCPjQDt1cvuLFokultWIC8ixAMJMjRQBp1866+n/+eSjFLcYLwZQXbL3FDKtonKYyky0ZidIG/nArvAmdcR3hKBTnAYiEkjoBJ0kf0o/2a4VbeyGuIrGAsMJyxrtv975Ci5wttNEsL/0Wx8yahk1kYp4680atU14j+H0QE4/xDvMNcU3bLeGQqhyZEEQTsfPyrJ9l77LikhsuaVJidCDyPnFb/FWbjgqlpFmRqF1nTrp8KxPCODOuItgMqtm8JObUqCdJXXajSOLxTj98GU3CtOjYlgOZCLp9OfpVPiWJU2Lltg1xMpli4nTUbR5afWrosYgADvV/6TzqDE4XEG24NxSMrSCu4g6ExtWXDl8N7V9/ADA9msKlzGYdLpItvdtq5G4BYAkaHbfarHFsALV6+1sE4fvbqW31hgGYCD/h51b7O4cNfXKUBUFpQKYIHKTm94NajG5SuQqMkRlI0j0rtudT6fQsjHqs81ZqZNGuJ8HQSbbEc8p1A99x70ENWJpkWqEBSNIGkaYizi7p0E6RSpmK5HqKVRjwX55NzZ7M3BkYy0v/AInY/lXkPF8Z3t53GgLHKBsFBhQPaK9cv4gBH5EKxmIGxOp0089KwHA+ygvOCwuKmmYKJC6SQbhEAcgNSZHLWuZoXSlOXYzI1PYrhYXDIzrma545cZoH3QJ20g+9HzhLQ2topHMKvWpLaqBEQBECIA6REacvzpZAf61z5zc5NiZ4rhMZcDAq7gDoxEemtezWrhyg+QI9/avL8B2ZZ8Q9hbi5wxERcJgTJ0SNBqddpOwJr1G2gAUaEAAbHlpXR19VFr1/YcmOUebfPrr6065GuhPxGlIQdBofyHSl3RiZ/P8AX51yrERtaBM/Un86f3Z/D4/SuRpqNupnX8vyp7IoJEn40WIYGP6iaTL1n2I+VSPbkxB+A+g2pdzG35eWnzosY3ukjbf0196h7r+k/wAqdqPb05efpXc59DPWaVARsukxy8657Cq9/jFlDBuiRyEn6TQ7F9plnwMSOX7uT7ywHyqSxSfCDYLTrz3p5TQQJ9zWW/8AUDk/bgdcq9PemrxG2zE3Huz5Np8gKl4ElyBrrOHZyFVdeX5meX5Ucw3Y25dTMrIxGsagsI0KtsRtrsaxXB+K2g+WwclxhGd50AIYgHfWANOU1suGcee3et92693mJfMdIJWQIk/xEdDHKt+m0mOULnz8h2Z29ilVmVmCkEggkCCNCCJ0rC9q8Wr4lE+0sLBV9ASTMqQVOu+m1bntfjMPiOIutix3jMypmBAVmCgMQdoEGT/dmiXaDsPh8PgTfdSt/MO7tr9m40gAMupfw5jvpJNPTYXilKS7X8R0ZTh2Ms2lZc4C52y+aiI2FWX4/Z5MT6An3oOt65lOSzMs0+EyhhdBppFV34diG1ZX9zEfE1jeKMm3J/qX6r+58I/9UHm7RppAYx/CprM8ExGbHu7LNtTcb7CgjRiAWiRz5yYNPuYBl5/9yf8A2mt/2QxGAu4Z7OJa3auusFjpqFK5s40nZtfjW7SQhBvflGdE/DeJXAtw3bipa1hRoAIWc0aaZo21n4gOM8W7t8qDOMobMCIk7wuumh086EXcZiLaulwpcWWGZC0EEjYgfZMT6GKC40q7ZiHGgACnKoA5QB61o1EsWaKVXXkKKUXuVeyoe3fz5fusPFAGsbUbx/GbQJR2ysNxDEaiRBjXSh2FvJbJKi4OX2gfw0NB+O4g3LpYzsBqZOgjenBKc+r0LlJJbBrh3aBLbMqeMNB1EajmCRM0Nx3Dxdl0QW2n7I+wfQ/dPy9Ko8JB75YUMddCMwOh5Vqgb+wtAf8A8x+IozZXjdKviVtmLe0RuIppBrW47h167Ae2TG0LG/mBQ7FdmbyITlldzzZfTnUoaiL5asa32KdqyHAU7kaHzjT47e9Kof2iDEHT2NKpe2uDqdWll/cu15f+HqPajG93hLp6rl0PN/D9CTQb+zmwBbuuVk5gJiYEGfnHyo7x8L3WdobujmCmCs5SFlW8JGYjQ9DU/CuNWr2HtsFFp1UrcAt27VsksxBUISNgAZ8ulc3HH/TS6fM5K4L0ba/lpTsvQD9T+vjVX/adqPtAe4P8xXW4ogAOcEeknnpEHlpWGn5ETD8Zxb2uJOFCDMytJt22MMonVlbqRW/xEL4mMCdzHrXn3aJO/wAZnVXURAbK0NAhYWJGum8c+taLhfaC+qi3fXPl++llgSCDCtEAkHWYnYTvXTzY5ZMUGnwv4JUETxW0u5n2Yzp6aCntxRR9lbh9LbdNNwPWrLX25Ej0kn9b11bTSNZ/X0Nc3ZcoiUn4jdJ0sMf8TBZ9taibF4mSFw5HvI+NXyNCS3wjT5etOCgxq0+Z/ntNCaXb6gD2u4w/8NF9W8v8XSo2s4xt3QaaaTEecUZVddz6dfTyppt68vfQn67UdfohgE8IxB3xHwzfgKVvgf8AFiG35bfGa0FuyI2Hr/UbUxrgGoHw5/r8al4jEAf/AE3anW4/rpT37PWAQIcn1MHfoNP5UYZ/7um/9en867aJBkR1Pxo8SXmANXs7Z0OQtPm3zHI+tMu9nLJ2Rx/hMA/GjDsN41PlH9TXDeM6/lr+FR8SXmMBHstakEK4O48f5Vcw/CFtjwqR5FjrPxmiGck6RHryrswIyz+uf5Cn4s6qxlb9nJIIyyNjMESI6adJFTvibpADXJA0UZmMachypOknUc9dNuvrT7bQNhp6DmahvVAmUMLh8mfWSzsxHSQPfYU+4ysIKgjzg8un62qyDuCoHl+Z68qjcevqfyqLTJym5O399iBcJbBkKvKfCPyp/d68ufTT2jSuAyZA05aHp+Vd7zqSPUaUqI2IsTy157/0rgtqRqF8vCKZ+0ER121mud4OZ/D6HSjcZ3uE6Dbp+udZTtrglz2yLYMqQWOcgQZE5PU8q1XeAnSfj+uVZzt0xFhfFlIfSDBOmsQff2rVo5OOaNgwV2UsDv8A7CiASGC3Z26sco3rYXrUDl7/AJ1huxbs2KkktCOdST0HP1red9G8e9W/iO+Xby/kRBH69qcfjIjepv2gnSRHw+NQzqRt571zqGARYAuQRpO9Ks72wP8A7po/hSfXL/SuV6TFHqgm32LVk9Dfns7aMhg20avI+dWuG8EtWye7WM28liCAZ2J6684qw9ojnJAk6/rbrUhQCJnz8z0j294ri+JKqtmexxtgCIjYaH8J+lOCZeZMzodqhdwSfEAfPSnI2X70zrpOvofSelVUKzubTb4EnTn5c6dbYx0030E+2v6mm3HnbN7fX9fhSFw+vWRt+dAHSWAn8dvIGurd6zII8o603N8BrsR66R6057sec9BHx1ooY79p3MT01nekLojWRqY0/U69Kjtt1zdNPrp61OqkATp6tp1oaoQ0HUeYmY21PXmRXO88+cR8P605GII2nrM6Rr6V1lg6R5amR8P5Uh0NN4R56+n19PhThc3nTXlURsySAeUnn/SmlAPtLHr+vP50UBMyDkegJ6fPrTLlojU+8c/150oBMEEDrMDXb5/Sm95BO+vLQRz59KdAOHl8NPz0601nn3Ma6/TcGu5JMzG8frrrTu7jTNp5CdeX68qNgOQ2nLbp9eX8hTSDtz/Py/nSg+Xr5z19qYjk8qOAJWGXUkj9H5bUxl01n186R0O8gdf1610a7aHXSfL5c6EBF6kjXrPxHP3p0g7mPh/X9eVca71j4H504kHYR6+W/wCvanYCLzGvL+kCoiAZn3319OQ9KlS3JnQe++o89ajYwDrryk+s7UWB17IOzCZ2P4efnUT2TzImeQ/QmpQVA5ev9fTypG4ORHT9fGkSBfFcZA/d3BY5ReSdY1h5APXY0sbas4q13ZKvtLA+LMBuDrGs6ba7VpRbRMP3lxFLEgICJHiMLI+foKr4bhYxmFUpaVrhXkApDjTRgJUk8/OujD8OnPGpddPt/ngmsyi/ymP7P9l1tXS1tjdMMAZUACDmBAOp050d70nQx5aTFRWuA4jCOO+a4jkEFWIjmDLKDnUiDoTz6VzuT5ekwKxZ1ljkayOxylF/lH90Dpz+H8qaU+FcE8x9I2rkaT5x1+J9KoogYbtfg2OJJ01VfvKDtGxM8q5VvtlistxQc0FQfCwEwSIPhJj3jWlXpdNXhR9wjRdmeM3L1hWcjMNJGkxpr8KNK5Ikkkk8/OKVKuLnSU2kQYozNr5fhUmJXKV1Jk8/alSrOgRLhkzDUn7M/Ok1sKSByiJ33I/ClSqXcfYjLws84n5Db4/KrNy0Ms+X/lFdpVFsa4KRMEe/yj8zT8MM08gFMR6ilSqSI9yVUHwMfCachmPcdNiRXKVJjQ3N4ogasB7aafP5CmPfIUbHU70qVIBwtjwxp6ac2H4U8k5dSTrOtKlTYCdZHy+dcsNqfTnr9fOlSpITOl8p0Anr7fCkG1PkD+NKlUXyMSpOh6D51FbMz7/jXaVNARsN+cH6mK6GnfrFKlUuwElsZvLTlpUaJqPalSqJJFbE3yJ0HhJj4TUdlyRvsOXpP1NdpVakIMYHGM1sAwQpAGk7BSN+cn5CpG43cwyl7eURyjwnXmBFKlXocX5V7iHdDf7QeJORZ2Hhc6eeUn5/WvNrnErhJJdvjSpViyJPIyUiFsa5++3xNRvjHMyzfE12lSUV5CAfF8QzPLEmBAn4/jSpUq3wVRRN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http://www.footballcv.eu/library/photos/ph_footballcv_22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88640"/>
            <a:ext cx="2593132" cy="167298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effect of an </a:t>
            </a:r>
            <a:r>
              <a:rPr lang="en-GB" dirty="0" smtClean="0"/>
              <a:t>audience (Cont..)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424936" cy="5149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b="1" dirty="0" smtClean="0"/>
              <a:t>Distraction-Conflict theory (Baron)</a:t>
            </a:r>
          </a:p>
          <a:p>
            <a:pPr>
              <a:buNone/>
            </a:pPr>
            <a:r>
              <a:rPr lang="en-GB" sz="2000" dirty="0" smtClean="0"/>
              <a:t>Presences of audience linked to information processing </a:t>
            </a:r>
          </a:p>
          <a:p>
            <a:r>
              <a:rPr lang="en-GB" sz="2000" dirty="0" smtClean="0"/>
              <a:t>Suggests audience takes up much of our </a:t>
            </a:r>
            <a:r>
              <a:rPr lang="en-GB" sz="2000" dirty="0" smtClean="0"/>
              <a:t>A</a:t>
            </a:r>
            <a:r>
              <a:rPr lang="en-GB" sz="2000" dirty="0" smtClean="0"/>
              <a:t>ttentional capacity</a:t>
            </a:r>
          </a:p>
          <a:p>
            <a:r>
              <a:rPr lang="en-GB" sz="2000" dirty="0" smtClean="0"/>
              <a:t>Presence creates higher levels of arousal</a:t>
            </a:r>
          </a:p>
          <a:p>
            <a:r>
              <a:rPr lang="en-GB" sz="2000" dirty="0" smtClean="0"/>
              <a:t>Might not be able to cope with a more complex or newly learnt task </a:t>
            </a:r>
            <a:endParaRPr lang="en-GB" sz="20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467544" y="3573016"/>
            <a:ext cx="8352928" cy="3096344"/>
            <a:chOff x="467544" y="3573016"/>
            <a:chExt cx="8352928" cy="3096344"/>
          </a:xfrm>
        </p:grpSpPr>
        <p:sp>
          <p:nvSpPr>
            <p:cNvPr id="4" name="Rectangle 3"/>
            <p:cNvSpPr/>
            <p:nvPr/>
          </p:nvSpPr>
          <p:spPr>
            <a:xfrm>
              <a:off x="467544" y="4725144"/>
              <a:ext cx="1224136" cy="86409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Athlete performing</a:t>
              </a:r>
              <a:endParaRPr lang="en-GB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195736" y="3573016"/>
              <a:ext cx="1872208" cy="5760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Demands of task</a:t>
              </a:r>
              <a:endParaRPr lang="en-GB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195736" y="6021288"/>
              <a:ext cx="1872208" cy="64807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Distraction of audience</a:t>
              </a:r>
              <a:endParaRPr lang="en-GB" dirty="0"/>
            </a:p>
          </p:txBody>
        </p:sp>
        <p:sp>
          <p:nvSpPr>
            <p:cNvPr id="7" name="10-Point Star 6"/>
            <p:cNvSpPr/>
            <p:nvPr/>
          </p:nvSpPr>
          <p:spPr>
            <a:xfrm>
              <a:off x="2195736" y="4581128"/>
              <a:ext cx="1872208" cy="1008112"/>
            </a:xfrm>
            <a:prstGeom prst="star10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CONFLICT</a:t>
              </a:r>
              <a:endParaRPr lang="en-GB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44008" y="4691773"/>
              <a:ext cx="1872208" cy="8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Increased Arousal</a:t>
              </a:r>
              <a:endParaRPr lang="en-GB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948264" y="4691773"/>
              <a:ext cx="1872208" cy="86409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Social Facilitation</a:t>
              </a:r>
              <a:endParaRPr lang="en-GB" dirty="0"/>
            </a:p>
          </p:txBody>
        </p:sp>
        <p:cxnSp>
          <p:nvCxnSpPr>
            <p:cNvPr id="11" name="Straight Arrow Connector 10"/>
            <p:cNvCxnSpPr>
              <a:stCxn id="4" idx="0"/>
              <a:endCxn id="5" idx="1"/>
            </p:cNvCxnSpPr>
            <p:nvPr/>
          </p:nvCxnSpPr>
          <p:spPr>
            <a:xfrm flipV="1">
              <a:off x="1079612" y="3861048"/>
              <a:ext cx="1116124" cy="8640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5" idx="2"/>
              <a:endCxn id="7" idx="8"/>
            </p:cNvCxnSpPr>
            <p:nvPr/>
          </p:nvCxnSpPr>
          <p:spPr>
            <a:xfrm>
              <a:off x="3131840" y="4149080"/>
              <a:ext cx="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6" idx="0"/>
              <a:endCxn id="7" idx="3"/>
            </p:cNvCxnSpPr>
            <p:nvPr/>
          </p:nvCxnSpPr>
          <p:spPr>
            <a:xfrm flipV="1">
              <a:off x="3131840" y="5589240"/>
              <a:ext cx="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4" idx="2"/>
              <a:endCxn id="6" idx="1"/>
            </p:cNvCxnSpPr>
            <p:nvPr/>
          </p:nvCxnSpPr>
          <p:spPr>
            <a:xfrm>
              <a:off x="1079612" y="5589240"/>
              <a:ext cx="1116124" cy="75608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8" idx="1"/>
            </p:cNvCxnSpPr>
            <p:nvPr/>
          </p:nvCxnSpPr>
          <p:spPr>
            <a:xfrm>
              <a:off x="4067944" y="5121188"/>
              <a:ext cx="576064" cy="263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8" idx="3"/>
              <a:endCxn id="9" idx="1"/>
            </p:cNvCxnSpPr>
            <p:nvPr/>
          </p:nvCxnSpPr>
          <p:spPr>
            <a:xfrm>
              <a:off x="6516216" y="5123821"/>
              <a:ext cx="4320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r>
              <a:rPr lang="en-GB" dirty="0" smtClean="0"/>
              <a:t>Limiting the effects of an audience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5149552"/>
          </a:xfrm>
        </p:spPr>
        <p:txBody>
          <a:bodyPr>
            <a:normAutofit lnSpcReduction="10000"/>
          </a:bodyPr>
          <a:lstStyle/>
          <a:p>
            <a:r>
              <a:rPr lang="en-GB" sz="2000" dirty="0" smtClean="0"/>
              <a:t>Learn new skills in the absence of an audience</a:t>
            </a:r>
          </a:p>
          <a:p>
            <a:pPr lvl="1"/>
            <a:r>
              <a:rPr lang="en-GB" sz="1800" dirty="0" smtClean="0"/>
              <a:t>Dominant response</a:t>
            </a:r>
          </a:p>
          <a:p>
            <a:pPr lvl="1"/>
            <a:endParaRPr lang="en-GB" sz="1800" dirty="0" smtClean="0"/>
          </a:p>
          <a:p>
            <a:r>
              <a:rPr lang="en-GB" sz="2000" dirty="0" smtClean="0"/>
              <a:t>Gradually introduce an audience once skill can be accomplished</a:t>
            </a:r>
          </a:p>
          <a:p>
            <a:pPr lvl="1"/>
            <a:r>
              <a:rPr lang="en-GB" sz="1800" dirty="0" smtClean="0"/>
              <a:t>Initially in training before competition</a:t>
            </a:r>
          </a:p>
          <a:p>
            <a:pPr lvl="1"/>
            <a:endParaRPr lang="en-GB" sz="1800" dirty="0" smtClean="0"/>
          </a:p>
          <a:p>
            <a:r>
              <a:rPr lang="en-GB" sz="2000" dirty="0" smtClean="0"/>
              <a:t>Encouraging cognitive methods of controlling anxiety (already covered)</a:t>
            </a:r>
          </a:p>
          <a:p>
            <a:pPr lvl="1"/>
            <a:r>
              <a:rPr lang="en-GB" sz="1800" dirty="0" smtClean="0"/>
              <a:t>Self talk</a:t>
            </a:r>
          </a:p>
          <a:p>
            <a:pPr lvl="1"/>
            <a:r>
              <a:rPr lang="en-GB" sz="1800" dirty="0" smtClean="0"/>
              <a:t>Imagery and Visualisation</a:t>
            </a:r>
          </a:p>
          <a:p>
            <a:endParaRPr lang="en-GB" sz="2000" dirty="0" smtClean="0"/>
          </a:p>
          <a:p>
            <a:r>
              <a:rPr lang="en-GB" sz="2000" dirty="0" smtClean="0"/>
              <a:t>Increased Self Efficacy</a:t>
            </a:r>
          </a:p>
          <a:p>
            <a:pPr lvl="1"/>
            <a:r>
              <a:rPr lang="en-GB" sz="1800" dirty="0" smtClean="0"/>
              <a:t>Performance accomplishments</a:t>
            </a:r>
          </a:p>
          <a:p>
            <a:pPr lvl="1"/>
            <a:r>
              <a:rPr lang="en-GB" sz="1800" dirty="0" smtClean="0"/>
              <a:t>Vicarious experiences</a:t>
            </a:r>
          </a:p>
          <a:p>
            <a:pPr lvl="1"/>
            <a:r>
              <a:rPr lang="en-GB" sz="1800" dirty="0" smtClean="0"/>
              <a:t>Verbal Persuasion</a:t>
            </a:r>
          </a:p>
          <a:p>
            <a:pPr lvl="1"/>
            <a:r>
              <a:rPr lang="en-GB" sz="1800" dirty="0" smtClean="0"/>
              <a:t>Emotional arousal</a:t>
            </a:r>
            <a:endParaRPr lang="en-GB" sz="1800" dirty="0" smtClean="0"/>
          </a:p>
          <a:p>
            <a:endParaRPr lang="en-GB" sz="2000" dirty="0"/>
          </a:p>
        </p:txBody>
      </p:sp>
      <p:sp>
        <p:nvSpPr>
          <p:cNvPr id="20482" name="AutoShape 2" descr="data:image/jpeg;base64,/9j/4AAQSkZJRgABAQAAAQABAAD/2wCEAAkGBhQSERUUExQWFRUWGR4ZGRgYGRsfHBwfHhkcHh4YGBseHCceHB8jHCAcHy8gJCcpLCwsFx4xNTAqNSYsLCkBCQoKDgwOGg8PGiwlHyQsKSksLCosLCwsLCwpLCksLCwsLCwsKSwsLCwpLCwsLCwsLCwsLCwsLCwsLCwsLCwsKf/AABEIALUBFwMBIgACEQEDEQH/xAAcAAACAwEBAQEAAAAAAAAAAAAFBgMEBwACAQj/xABCEAACAQIEBAQEBAQEBAUFAAABAhEAAwQSITEFBkFREyJhcQcygZFCobHBFCNS0RVi4fAzcoKSFiSi0vFDU7LCw//EABoBAAMBAQEBAAAAAAAAAAAAAAECAwQABQb/xAAuEQACAgICAQMEAQIHAQAAAAAAAQIRAyESMUEEIlETMmFxQhSBFSNSkaGx8AX/2gAMAwEAAhEDEQA/AMWFzLtR3hmLdrbgBegUHQCCCT+n3qlY4I9yAo9z0HuekUUtYNU0EMFgeYfMx1OXuNgPaiFdhbgnDCWF1yQykgCZBEa6nXeg3GcT42JcDUDyCPTt9aZrt0WLBP8AQv5//NQcmDDWk8dzN0ydRJGp2A+9O46Ob2A+G8j4m78yZBO9zT8t6Nf+ALcBXulo18ggfnRDG83gkBVaDOrECY77nXtS3i+NNdOds1pkzABGgyIMMT9enSlpIKi2EONct2LGGZraHMpBkkkxOvpSbhbh11g7gU4cHxV+6HFwhrJkAsNW7RH60rX7NvO4Mj+mB17GldBS8Hu1ccmZiBvVm6DcQy5joDrFDbVojXap7LHXMdKVobXRCqDXzflXrwgfxj7V6fBCfL161Jaw66yetdYjVFnG3ynhsp1yAf61XVQwYkwY/OpOJAEJGpCjaqmHbpTroUutb8a1uPEQb91/0oQ9r1FEsMwRgwYVJzFwpbV4hWEFQ33ExSnAnH457pBuMWIUKCew2FQ23ry661PYsBtPxflXKkFts+BetWMfYACkdRUzYRnZUQM77BQJJ9gNadeA/Cl2XNiW8OfwiC//ALV/P2rlbGdJCLgG3VvlNeb2FKH06Gtru8j4b+FuYe1bVC66OdWzDVSWOsZtwNIJ0rJBcPmRxBUlWU7gjQj6GukqOiwbbQltKLcKuHOPIzR0ANXOR8NafEXFdA0LKz0IOtNnE+LphyqKksxAyqNh3MenSio2rBe9Czc5cv37pfJ4amIzmPy3otZ5QEee4SQPwjr9au3+PjZEZjGYA6T6AbzQm7zHddJTysdgomJBjudxH1p6iFcmKPEpDMvc60Z4Ryel6wtwuys06AAjeq2MtlLzkiJMmRqJAO31orZx9xIUuVELEKI+UknUd41pIvZzjZCOR8rSt37r/rUlzlZipBZSem9WE4xdlRKmcw1A3G2x29f0qhc47cuBWkWyDsASDJywdaZ8QJMqXuA3UQyV0HfpQ+9ZeZJJO4pkwXEhiEYEFTBntt0P7UEcNoT0pXroK/I38O4Sj21cljmE5ZgCTJGnYzVjGZLamAobtpM+vWke3xi8FNvOyoJIjTf13Irzwq42VjJkmNaZypaO7Dt7jFtW8qk5jq22oHWuqfgnLYvZsxkCJ99Yrq62doXQbmXMtwk9tf061YwvEijq15GAnNpsfXKdvpVG5xI7Ip060TzHFYZ3iGtH76axXRVit0WOO8YW+tu3ZObM0kbbd68WeI27ZKANmG8Dt+1DOEYxEMEHMeu+n7UQxGFzurq0d46xt9aDdhRfwuKS8DCkQRvoZHtrVp8HadcptiJkwNSR3O5ofwrCgXQGE9c07e4/+aMYmFAy7nYdfb/XpU5ZVF00OoNq0yDGcct2IBB20AGkUr38VLkqNW116DtrVzhGJtX8X/5mFWCBJIEj5Qeo1qz/AIUv8Qy3pyEkgIQW12MmSe/rVPyTBeHKtoeu5+lUoaILHf6US43wZsNdCFs6sA6uAdQffYg6EVWt253pvFMD70QhbpgZZnQEDedtaeL3w9uixlhTcGsqR9RrFC+UVU4hWutltWQbjEzAj5dP+Yim3H87lkz4Ww90SVznRZUAnQeaIO5igqQacuhRvcTxmEGVMO1lB1Nuc3qzQQfvVL+PS+fE8MJc2cLAVgfxAfhNaUvG7bZf5qgkbHyz3gNE61M/CbF4EXLSOCN4E/8AcNfzo0KZDe4UwMrBU7GRU/GcC73JA0AA3HQe9FuauFWreINi2CqqqsskmCdSNdYiKAcbsE3WPt+lJ0Ep3OGsNW0HuP7078qfDm7iFW/ecJaYDLlguw7jovudfSkM2j/s1pHw25xFrDXbFwFvDIa2J6OwVgSdlDkGdYznTSuVeTux64VwSzhly2LYWd23Zv8AmY6n22oLzBx8komDxFsXA4FwtlNsBpAzuQQDmEADvHaq/FMVeuwLrLblh5FINpCpJKXSHBuTlg/NoDCSRUGF5Oe9c8SPBS7aK3g+Ylix0KKTmUrCGWPzLMEblvwikIpbkyFubsaty3bTwrxdmt62ipzqxVlIzAjSG1jRvQ0D+KXAGs30xAiL48+UQviADNAkwGHm/wC6njlrll7N69evNnuMxCHT5Rp4hA0zsNzvv3NefiA9o4G8txvMozLGpDA+X2BmD6E0IxfkOSUbqIJ5c5HsJasXw11brWlLQwIllE6FfWpF5FKZzbxTS5DEugO07ww714wfG78ZFeyAjOiq6NJW1bXVSpEnNoZ2kH0Nu1zO+ZFyW3zZxKs4AKCSo8rEvH4B5tRoRrTWhOMvBHa5PygSwc6nqok76AV7XhD2x5LQgf0R/wDNVrnOZvI64e0wvBgiyyFS0kwCWEyqt07Uc4Vibt22GuWWssNCG291PUUyaBJSXZlvN9w/xBzW3QsoJV1KkxIzCdxpv6Ucw/HrARFLhYUDUHoPambi/ISYvEC9dvMAFChUA6T+IzuSelW8LyFgQMpteIRBIdyT6EgEfpS7sF6E7/FLbTCgr/VAqlewdm6c4ywo2WAN5kxWhcX5Hs37Is2Ldqy2cGQMsiCCpKgnWdPUCh/D/hHftK4F2wcx2OeI7Hy61y72G14ELjGKVbYFsrqY0IoVcuMV139DtFFuaeQMXgZe6im2TIe1JQT0OgK/UUCTUxtSS7GT0Q3LbMV1ksNp2jTXtV/CIqqQpzdzGk+lVruHVroW20SIJbaewq2uAazoxBntQbAibAcwX7awp3g6egivlTcC/lXSDqpnXp3B/auor9hspm1lLAEAAkHvvRfgWKVEKNrmPT10oRxrMuIuIonzT99a+8KvxeRbo0Jinj7Z7FbuOinib8X3KiBJAAqe1ebIcvzafrX3juD8O+cqkLIiiXDsOLS+M25+QHoP6vftUpuholt7gtIJ/wCIQPoe33r1iMVfa4qFrbmMy7Dp0IMydo/KhN66T5zuflH71awb20+ZZMSSRNSSvbKfhBHhSWLpZ2tjxe57+o2mrngDxTcaWKwVzHQQCfqNqXmv5LpZflJGvqdYplLeLaJUgMQQPeNoq+OX8H/YlJeUfeSuHrirt5748UFZAbZSWk5ROgNMWK5TwSgs1pUUbnOwA/8AVQD4em7kxPhZc4VAM8xu28VUxJF05ce7i74jwuYKoVbcjy7QW2YSSRFMpa2dwtjlwvl7D2M5tppdADSSwI7a9DNDrfK6WyBbuuqiQEgEasGPUE9pM6VHZ4q6vam4zWxcKsJQlgpaMsCcsAAka+moNarh8JbTVFUeoGv33prTFdxM1Hw7vkW2QloBVs0KYMayTpGUCYJ6GQIq7yz8KHsp/MxADwdLWYakiPMSNoj5epr7x3i2JTiL3rLBbVoC0xuMFttlEspk6kMx+WSKceXuYrWLTNbMMvzp1X19VPRv0OgRNWUlGSjZ+fOPBziAbhm5CB+4YKAQfWaocSQm43vT38TuF2rOLukiHvMt22R6/MCP+bNr6U38p8nYM2LN44dLly4iszXPNqRrAPlGvYV1EzBblk/7NX+WrgTEr4gPhlXV46qbbA/XqPUCv0lwv+HcMLK2iEYo2RVgMACRoI0kbVcuWx/SPsK6juhI4bwq1aIdP5jt5vFaCSSoGZQPKpYAEkCT1JqXF8YaxndgHRbZcBSM0rMjtr+1HeMWl8C55RGRhoI6RpG1Zhf5gtpcGHdbhVWyghCRqNV6lvtXTbSVHJ29nzifO9+9BRzYWVhVAM5rRcZ2Op2jSOlDb/G/4rh9+bTKwUSwEofMux7+lMWJ5RsteFwroAALajKsidSBvvFEL2CVk8MoMm2WNPQRTqLDKUa0ervCrBafDXNJ1UlTJOp8pG5GveK92+X7TBYLgJsJDKNtSrhgSIEE7QIqli+ILaMM+vRRqx+nb1OlC7vH89zKzm0VOimZJGx/paexkUJNRR0eTD/BeDjDYgsru/jF2csF0bKTmLAADqNvxVcxXMeHUkC54jDdbYzkb7keUbHcjag/B+IPiGu23tgIFyOxkEsykERsdPNPYiq/DeGYk2ltuttF8JEbMRmLKGQnyAlgbZgZiIk11/A3G/uL97mt/wCctmyC9r8LPmZtCdEtyYEEHXQwDG9Ld7iP8QBi7ucXBZLL4LeGALd7K6k6sSFYPuNJHrTZhuDWlKNdvklFyAghQJJJIZi1wGSYIcRMCBUWN5Rwl61bSyoRA+bMhJLCCCoJJMNpr/lpWmx4yhHwU+Wcfjb127bzK9hCyi8w83+TKR8x+U6j60w8e54izYt2WUYrFABQx0tknKWY9IcFR6idga927K2UVVy2kUQBIUD71S4FgsPjBibThX8G/nt3EIzL4gFyUYdrmfTadxRppVYnKLlbWixhuasRasW0xFu0zZUW4WuMdCAGuOAkQsjPrAkyRSBxnhGFvG8/gNhXViCto5lgIbguKr5QAyhjAMQukdXrhnKTpcuLeuF7UN4TJkUjOW8RSMpKnXQqdpiNqu3OUcOzFmFxiQAZuMNArKBCwB5WYaf1HvQabQ1wRjPGeQMTaR7yjxLSDMzCAyiYl0kke4kRrNB7vES3hydhBraOJcufw9gOXLBTkKwcuR4QArJJgQJ13NYjxHhj2b72WEMjRH6H2Ig/WkV3TEddotvd2NdUF22w8q+ZvT2murmg2XsZfzMWbUwNusd6rYvVBAymZq8uGVzqxVth2+tVOL4Vrb5GMmK6c19Rx8hivZZd4dxTNbKXWmNVbc+xqW8TcPnOij9OlLw32NG7DTPrS5N0GBLw8qZuPHZAdh6x1q5irogECVUyT1I20oFbQFgrTlAjTfSrztbKmA0qIHm0671NrYUgk9zDm26JcLuYLKykdPwnbTT71Uw+PFnWYPQ7gGm/4P8ACsPiL19b9pLpFtWXMJiGho+6/atZw/LWFT5cNYHtbT+1VUeVMRutGN8hY5FGILuFNwqVGusZpiPejvF2w9y3/PXMB8pAOYH/ACnp9dK1gZbY/Cg+ij9q8YnjVtLRuFw6qZIVgTGkwJ1gax2FV6VC027RmZ4lbvoCApBGxgn2NO/LN7xMOhG6eQj/AJdB/wCmKixHA8BxC2LnhWrquNLiDK3/AHLDAjsap8g8KTCNirNsuU8ZsoZpgAL1OuxH2FG9CtUxfu8AvYUN47Wi164bofwhdKNqGVQ4CywK6kgDL1mjvJvCLYa7cKN42afEuRnZXUawvlAzBth21NGebLoFguUz+GQ2URMHymJBEjNm108opa4bx25/EJ4jqucsnhayoZnFqHOja2WGUARnnrU6pluTkgT8a+EymHxIGc2XKOO6t5hP/UpH/VQvg3M/i4PCYRWa0b3jC467oiZyAvvpPXKPWn7juAGIsvZYwHjXqCCCD9xS5wLki1YtNYvPnVrhe24OV0LLlOVhtIHsZMzTu6JwcU7ZX4HghhbdtLF2+6XBm8hYAs1q02copD5YzaKSQIMGDVLjPEMXawlxlv3RcsXWV7nillb+YygWz8rQMsjKrCCdQabeVuRreEF1Xy31ZgUNxAWUBYy6yPtHtRHF8KwwBzWLAXczbSP0pa0aHljyvszjmzjl5cPdRbt2fOpLODIF1kEeUFSAvQ1U4RiT/hgaSXW0zyTJkZm6/amjmDluxiwy2stmD8yIIYwdGGkiT0jWguH5Zu4ez4T+ZMhQumo1kSRuN+tLNWlRLkmzLrmOumTmInXQnr9aiwnEL4dSjuWDAqMzGSDI0nXWrf8AhZmPEURpr/amDlXkV8TbvNaveHkYJMGH0JOoOkeXuDNPbJjDgOAX2d4QAEkszqc2VgGyTGZsrgx0I6ipuOcDtJh1BlmDIJJ6DNoANBufvSvxDDYzhrCbtzwydwTE9Iny/UUd4Rzyt5QmLRG9d/r3FI5Pj0Uu2Ev8eCqLeHXM4AzGPKDlA16k7f3rxd4lcW2koblw6EII1111MKKlucIsS2Iw93I25V9UOkR3WR70D4VzHfuqWa3aAmAAxzH6SaaORON/Aji7COLwVx7TM8SBORSSYGpGYxJjoAPegTY9iP5N+4FZTMNBlYiYhhA0A2o3huOF7dxiuVYZQZ3IHr0PSkjitxlVAnlDZgSB2y6fnUcj5v2PZWDpe7oivPmPmcuQZltf1ovyzzw3Drjuqi7nXKVMgaGQ2nbUfWg9jht1llbbMO/U/nr9K9W8Cquy3lIYmIIMj7U6aQO9Djd+NGJKF1w9gLOXdyZ9s40319KisfFjH3f+HYtn1CMQPqXikvF4W3Km3rDAEa96bcTxa2bN0WhqgjJsR0J03FVj7iUlRXufETHXLhtXnUIxysFtqB/3Rm39as8z8tHFhL9oqHVQrzpIHytMbj5fbL2oHguXLzILpyBR5srEgkRM6d6beA45WtwwkMIYdwRqKhlTi1MpFJqhE/g3wt3+aIYiRrII20rqscYwZtX2tXGJCD+WWkypgj8vzBrqZ09gWho+HfKy467dRnyZFDA5cx3jTURGnegXHeCOt4lvntkrcB2ldDHpRn4b3MR/GhMNcS2zqQzOuYZQQTC9TtGo969/FvheTGtiFdWD5VeDB8QIM2mwkAHTqTVMuO52tP8A7/AIyqOxL4oVCqV01O1S8KOYe2hqtxK4GX5QD3B/arHLGpcegIqT+0f+RbxfBrhbOmwXM0e8f79qgv8AiR5tRIGg/Wn7gXDYw7Kx1cEH0BBA+29CrvCbk5MhzbA9Pee3WsGP1UZSlH4LvE0v2e+RMe1o3mtNku+BeymBoVXxBoRGyU64TjK3HQXMViCz2cPcKF4tjO9sXCChDEwzeU/KFJ7RSwHDraYzDXEA0uBXEaMrgqZH1rUrVpUHlCoB2AUflArT6TMs0OSEn7PbRnVrg91xhry2W8VPIf5ZYZTbKNcZmFtw2YZhDuZYkHpU3/hm9YOKu27BysrXFzeET4gRWnLJ8pZSNdYbWm/iXNuDsCbuJtL/ANYJ9oEmlrAfEj+IZxbtq1qcs6jMOpQmCfbLp3rTOSirYqnLwhU4fzgbOLzYS2Llq5duB7VlIzIPD8N1QDRgpPmgTBB9GjHcwGzxBLaKqrdV7rs5IIgAH0BI01o3w2xZtIFsW0todgoAn36n60qX+FWsa1y67XJJvWdCo8niMpX5TppvvTJOhZzjJ9DXiW8RWR/lYFW9iIP5Gs7vYwrZzBCcQji27uyrraIIcXCr3HWQNC6jWI7FObuPnD2lVSSYAk7nTc1nN/irMSSZJ1NdJkoSro2j+PF1S6MIidxA9CaXOZuYVBCgFgdnUgrJGmx99dtKQbHEM6G07EI5GaPQzttV/iqKgVMNKJGU7kkTJY9zualkbaoeCS2HLfOGNDi3/EBRqLZa2sPqVQE5SxEKzMw9NquY7mm7dtZHkuWEAFYeDOh+ZdjoQNjqYNSWks3ragAPbAgekCNDuDXjC8srmJJBUIwTTzZniWZpgnQagDUknercfbQFKJ4/8VtayWzZFy8yM5W2wCjICzFmaTsO2pB9KIcqczNiQ3iKtlwfLak5yuUHOQ0EgzuB0pU4jhbi2FvWRLpCXAujlPEVvKw1BzKAT2b3q7xXCXhJvqTmuIxAPkOU5nzXfwBjmAzBcpMTDGp4W1EeUUw7zL8P8Pi5dR4N0/jUaE/512PuINS8u8J/hLBttlEMzErt016dqBcA5ruq95XuJdsq7rbJkghFBbLcEtBlInN84E9abXYXFkro41VgDoeh3Bqqp7Jyi46FG5za9/G2rSWmfCNKklCy3Jlc+0ZFbb7n0vYn4bYe4+dLRst3Uwuv+QyPtFNFgQIUQOwGlfL/ABazbBNy8ixqZYTHeBr+Vd+zm7qkB15CUoEa6yoOlsAE+7H+1XuC8m4PC/8ADsif6nlm+52+goRxTmO5fe0eH3lA84c3ABbbKFJjMMzMoMwomDNUF+JF229tLllL/iKrK1ksubNpAVgZOYEdNulTXFD/AE5vYE41g3Q3bc/8NiflIXKJgTqCdjFLOKtNesQupVwfuCKa/iF/LxJuG0U8W2jE5hoT5SrRuQRShgOJCyjlgTnGSAYImZI9qnxp6DegxhEChHzuFQCUmPSASYrxxDELYdM+a8txQSTBIgkAA+YbevSg44kufysI7XJH9x+dW8XctsQDegjQ5ULL9Dm213oRi7C5KgliLVq21i9bz3cO7fJoHVxrkboROs9RVPinA8Q15rtvDXEU65dSR36Vc4Bag28rZhnYqxXLqFUkAE7wRr6003OJ4oK7m0pMgKAx1Bnc+kdO9NKbjpAUeW2ImN5iLaBCIEEa9oNW+XSzKzICAhE9tak4ldYXm/lAZ4JmBrANHOCYsLh1GULmlmHqT/aKTJkclsMY8QFznDJZuL/xFlGgdNxPsSfvXVFzTxE+ULGs/lFdTY0+IJPZd+H2OWzxC0zuqJ5gWYgASh3J03ph5+xdsrfuWcSt/wAQgeGkNlJULmLkQANYA9Nd6Q8GWFxcvzTp7nT6e9Nnw24F/E4gYdwSk5nk6hUYGD6lvKf+Y1oz+CMBetfC/iToGGFusGAI22O25FWuEfDbilm5n/hHHTzZSPcgNJjtW98wc/YbCAiTccELktiYJ2UkaKTB0Oum1UMNzvavWka5dt2mcfIWiDvklolgCJ9anV6K8ZLdGYYjh2PWQcPdiNWymPfyzFDnu3VJD3CpPQhhHsCJraLeMVxKOrj/ACkH9DVLFuG0dQw7MAR9jWT+gh4Y/wDUvyjJLGOa2SWuRuQQGme4MaEUDxXPN27rdt2rn/OGP6tTtxzljEX8Rc8KwqWNAvmRARAkgaxJnpXi18MpHmcJ7Nn/AP5r+tV9Ph+nf5Ey5OVAC5etvbfDmzZW6UFxTbLG2dCYKk+VonUaTvUHKfHbq2TbRmnNlXQZRoDO2/r6U6DkK0Xz3Ltx2gjQBd9+/vVXifArGDS2llSAzEsWOYkwBOv7VXNH22Ljl4GXC4W/ZC5HzAAb6g6b/Wq+HzIICgaltNNSZMx6ms+xnL3huzriblsOSwVMwAk7TOvWofBxa3ERsVdu4e6SpOdtuqsCSRI9daMM0XoVwYZ55xYvrKlDlP4ST7ydvtSCbtN+KuW8gW2B5RDAAxPuetK+KwgJJFSjO27Fp43T6IreIMgU0HiYtAZg+gElRPzUC4VwwFwWOgohxPEl3tpYDNcIjKuswdDHXr9q5u5UPCV9E/DOIG1iHh2VdYHoRKyNutHOE845bgW9egEaFhsZ2YjSPelDG4HEqGe9buDuxBke56UAu2YO+h29qrHu0wvqqNq4XcyOxBkEk6bGddKIPxTIRO529fak/gNzNYsgzD2wvtK5aD8b4PaW3ms3Wa5aHmUtPuR1B66VPFk42gzjext47dsZGc2ijHTMnlkllMMBoZZVnSTlGtHeaWuJhLjWmyXEAIIjWN1E9wDWU4jiyM2FBuuwzo90tMLqoyjuFXMfXN6VqXMeNQpYZXVke8DIZTIytBUQc/mK6AdDtvV1JNWCnaQsniFm5mBu3LjEJcUXbhKw9ssqAA6jOFDSJhyOk1f4bhG8TMlt8l9ZvKttgBlPlAceCQWRmBkGCBM0ctAKF8MBQQCAFiJHUAaV5fimRgpYZiCQs6kDUwNzFdVhc66AWG5TxOFsXLiqg8K9/EWkLF3hVZTbbKIOZCAYP4fWivJ/K5w6JcvAG8AQi/8A2lZi2UHq0k69JIG5m7w7mRrtt7hXyKsqBAmJkye8ae1Z/wAW+MN5vLh7S2h/U/nb7aKPsaSDi+hp5JtU/IzfFTBB8Gbh3XY/9Sn+/wB6xdrxO52onxHmfE3wRev3HU7qT5foNh9KFhaatkvAS4Vw03XXMctsuqs5iFkxJkgffTamriPIT2b1hbbNdS5cCkhcpBzejGRAJzdqpcl8o3cVmzDw8Oy6uwOpG3hiRJB67b+1OF7iNrhyBLZ8RmXIzELmGnlKkCQAYlDIOvXWlc10NGDk1R75o5jTCzhrdpBaW0CoA/FnAK6yCCDM7iZoYTbbI4uqCF+WTM/ePvQyziLd0Zbs5mJzagAyZlCdAdNm0PdatY7lazaRbi3iQRm86ZcvpEy1w9FA9SQInLpq7Njxzxvi1s7g/Dmxd6cgNtDDMZ8wBg/U9u3vqW5kwgtOGUAI46bAgQR+Uiq/JHFlw94oxBRyG0JIAYeuzJqGHUAnXKJZuN4ZWRlYGJ0jcdQR7SfzrQoxnBpdoz5OWOdSM54jwvxQrtdt2lMhc+YTrqQQpFdVbiV+/h7jpdRjh7hJVHggAHykRoGgAGO5rqMdKkSd2RYX51PZgfzrWOUeUi1nGF3ZDfbKrIYYIomSOksYKnQ5KyW20H2rQeX+e7Vq94l+7cIYEALZAmN83n1jppVs33IGPpknC8JewF+3gvDLeKztnAWHJAAZWOqZLWcxvmbsZJW7wnEg2SUfMjM5bysi5lbyZbdzMYZ7mW4FDKCN4oo/xAwJVXa7lEwpdG0JB6wY0nWrVrmDD3R/Kv2nJ6BxP23pFXgtLK+6Mt4qpXEYp8jjVVs+MpUsz3UlztPlVpYaww70QHHLj4pLNh2VTiWtRnZ1Nu2Jdv5haJkbHTLTxiLxA12PfalLjT2kur4aojwZZVAJkbAgTqN4H1FLL2qzlkUtNDVieN4dTlN+3OgChgx9AFWSftQ+9zRZAYgXXyHKwW2QQYmPPl2GpjYamg1tcyKuFt6rLEp4WjG5aMtmciSq3B5t52qHE8Ha1cXOvh27mUQGGrqhBfIMy25GUQrGAse3fUbjyRPhE+cY4w73kfD3/BIGU23XMrGSZYCQN4n03qvxTi1y6ALyKrISAUJyuNCHWdu0Sdqv4riuG0AZISAYUkT+/X7GhHGXBAKEMs6AdJEkj0NZXkm9MrxSKuOd5QhC4joRAE9aju3XCEMpVc2knTQ/Msant6zXzE2mK2yoc5sytl1ymZEjbY9e1GsNwNrSScrSIhwDHso8s/SjCl2M+hdt32fyonl2aF7euw66VzcrOx00mnjlS/btE22Ueck6bSa88XQWrpA2Ooq0Yxa5I871mfJjppaFbh/KF5WGgIqa1yNiMO730dVaDkG8T/pTTwnE57qIWgEwTRrm/gBtILlu6SvVTt7in4xIR9XOWNyiujOhdxawGuBlZYuBgI1JmdO0Up4fl7xbNxlf+ZauKpSP/pucouD2bf0PSNdMt31YQw0rziOSlzHE2XglCrAbEEbR76+4pYrjZbD6v6+mti9izl8to5UtrCxvCjv67/Wgdvmpg5F62rK4hnyItwesqoB16Ea9xvRO+cviBtwrA/7il/G4cMheQDMZdz6ax+VRil5N7fwDcVAYhflBMfetG4CuHOAV87F1DeJlBzgzqFjYRAkR3J6VnN+0WunIpIJMACYknSBTvwLlfGWsOrpaum4zFwgRtBEAHSATv7RVpK0jk9sjs86jDTaW0z2wxAm4cw+86aaCuwPNtu7xHD3ArKiqyHNGhaddDsNPtVex8LOJPr/D5J/rdB/+00V4Z8F8arBnuWFjoGZjt6J+9Wi2kTnVl7jvFja4gtu0cwZM1y3Plme22o1j69azvm/AizjLyKMq5sygbAMAwA9pj6VqfC/hNdt32v3cSHcqdFtntoAS2wgDakT4kYU+LZu9LluCfVDH6Fak9ZL+QfxFCa0n4ect2PA/ir6i4SSEVhKrlMSR1JPfYetZwqE7Ux8L5iu2LXhH/h6kR6949a6adaDGr2aBxjmUk5UPoAPyFKXMXkueETLgyx9Sq6fQ5vvVTC42blvUed1G4O7AbT+ta/jeW8K7sz4a0STJOUAn1JEVOOK0aIZlimpGNqg616u4ksFUkkLooJ2HX2rX8PyzhEJK4a3J/qGb7ZiYqsvJmEGcragvmBMzGZSPJMhYkkQN/ag/Tvs9L/FMf+kzvC8AxBTxlTKirmDNoDAJEdTMdo31imm/xkNw9bhLTohj5susEHbYQT3U0d4vyouIEG/eRcuTImULl00IyyRoNz0obxDktVwjot5zkXMoKruobSQRGaYPsKeMJQ6MPqPUxz032gJaFu5hhbLZ1JkEmSCOgkaV8oFw+9cYBMpVQNgpFfayOaXknwvwDCxYknUkkn6mp34pbd2W4ssEi2QSIaBJImDOu9Qs8sTAEkmBsJ6AdqFY62fFn1r1s6uKMUGNfBbCYg+BdJyMRsdZBnT9PrTEeCWsjIiZQsRrrOu5P70rcAtGRcG9syw9BrP++9OODxawSTvJgb9z+hNRwJNNMfI3aoD4TB30bytcWNxLAfbUVJzFg2e2UYLmXzMx0aCBlKgdDMGeoounEBnykPIg7e2u++tCuZIe+8HZAp9wTofahlhGMbTGhKTe0FuR8Xh7GDOe5bttnJYuyqTppudgNK+8Z5jwt42xbvLcdCxCqDB8sbkQY/c0qcPxVuzmNxQwyx8snU9K84k2ARlUK66ggFTJGknaPT1qLye3iVjjbfJFnG8wAOBBjNrb8LyE6j59zvvUGI4urkQAC0+Xtl6fY/kag45x3LKkNmG3mlT0zAftSzLSp/ETNKo3srVmkcLxEJmfT94qrxHjZY76VVuhxaX2oLi7hG9Q7YEkG7XEvMpnXMP1pj5pva2z1IpI4WmZ09WH60282tJQDoK04dRZ53/0EuFB3hfI9xsjs/lOpA/vTPd5FzoR4rkdAWJFAOROdFW2bV46rsT2/wBKPP8AEvDW5EyR0AJq/jRlx48CjbBuM+HpCjw3M9ZoL57Bay51G3qKcsF8QMLcPz5Se+lJnN+PV8SGQyI/eufROccWOsmMSua7kK7ACSMuvqRP5A/ek5L7ghhGh0kaT61oyvF9XyLcCmWVlBBEEEQfQ++gq9zVgbONwjHDIq3bBzC2gAAt5TIUACZ32BkAdqlCnryevCSlT+TSuE3lazadFVQ9tW8oA+ZQenvVt3jfT3rIuG8WLWLYu3r62Rw/OotXCpVrV3w2ZRIDHKNjvr71eF3DtcTwwjLcWCXcO6gph3mXV1ZtbikECYYAg6VawvHW2aBieOYe389+yvvcQflNLeI58dcUyJh3xOH8sXbIYwSBIMjKdT3G4pXxnAmu4E2VS45tNFnJauJnAuN57gdcqyhnMrAnQEGBUHGsVesBbTJdFy6uFa2mhl7ICPorHfT3gUjkysccfmzTeC8z4bE6WroLDdDo47gqdf2rIviFhpwug/4OIK+wOZf1C00cD5GRLrYnE/MXZ0tToksSM5BgkdhoPWg3G8G91sZaUhlvKbqQD3zqNQNZEad6SbemybjG2omeYLCMyjKAczZFE6loBn2EivfErBTTMG1ho3BH7f2o5yS9tw1u5ARWzsdjERo0SNaZcTyxgL6ylwITovm3PbzamllkqWwKNoz7le1ONww73rf/AOYrTOG8xYl7VtzilDOt64Ua0pJW2Wy5CFHVSDJ7RvSlwngng8VwqTP8wE/QE1pl7lnDdLIWAVGUssA7gZWEA9RV4vkrQqajpgu7zTeT8dhoveFcYoVW3NxkBuEXJXQBpICmYBkVHc57upifANhCchfMS6aKhc6EN0UiQSDI1osOAWyMue8ozZ4FwnXMW1zAyMxLQdJJ0qpjuU7Rc3PFu51tNaUAW4ClGXIqi2ANCYjvTNSGUoeQFw/mK/gwWuXbeJslVu5AXzotxhlylkH9Xynop2psw/G7OLsMbDhpEFSYInow3FKHC+Tb99ZxTC0jJbQoo85W3GWdcqnTXf2FMR4PYwthhZthNAC27HXqx13+lCMHP2vpnZHFbXZHxJks2p8sgx+frvXUrpgb/E8QVtnLaSdTsP7k11LH03pcS4KCf72TeTJLbkLIqvxHDmA34SYHuACdPYirIFUuLWz5SDGn+4rVlXtEh91DJw/gt61dteG9sm+mYAMSoRljMzgZT5syldwVj1oyvBMUik27ll8q6qZUmFiFJ0mO/WlzlFbgRiup0yBvckj01Mx/mo4+OxIVfPaDyQynJMaR+86dBXnOck/aauHyddxo/luCczAAxbY5SMoKnWARl2mdKr47GIcQ65wW03GUktrsdetHeBcMe+lwISIuElg5RTmAJBIUltZOmuvSg2N5QGFxbXb7C4FRSmkDOZ7kk5AJ9yKtkalBMlF1KgM+LyExM7D715xWKDIoZUBEywBzMTElyTqdAABA9Kq455edImffQ1o3CeGJhCreQeGpa/euKGOcA/yrYYEKFMyRLEoRoKhTZ6OKcccL8iJy3wvD3sTGIYW7KKbjyYLARCd5adhrE0Q5X4Ct2411hCAkqD0E6UX4a+CxTMfDMWmN1VJgsBlZ1deqkAgGZk+oA7inFgCcihB2UAD7DQaUJviicp8m6PvF8Uuw2FD24KHw73m33FVLRN1oJ0ohxLjgCC0BpsazxtyROTUYsDcp/wAzEIBsup+lHuK4nPfYf0iK8cH4auDtveJEvqPQdqFYG+WLMdzrXoNKKpHjeqyckSPa1rY+QuXLAwquUViwkkiax93kwK1L4ZcdBsmyx1BMe1dEj6auexpPCMJeDWwiEjcADSsu5o4P/DXmQfLuP7Vo/COWUsYm5fVjNzcTpSt8TxNxCPamZX1OO8fJraM7uYs2rqsdqLcvcXU8RtG3s4ZWE7+Qn9QDS3zYD4QI6UB4Fjil1TmIg7gkGNjr6iR9ajHH7uRo9NkvEkbLwLFWWuOttfEygHNcWcpk+VS2w6+XTSmBLzbDT2rG+Jc33bLXLWGc20zaRB6CTJGnaKEXuZcS8Z8RdI7eI36TVcbqNMvLbN7uXY1Yge5j9aF4ni+FW4He9ZFwAgEspYA7gdprK8CpvWzcIJX5CTrvqNdevYEzVfD4TxMtt5V1kCRGYdlPU+lVf28kKlumaXjedcGQyC9LFSAVRzGm8wP1pfwPGi162JVvD/GFILDQ6gmdP3oS3AxZGfQsUywNdc0/kAR9auW/LckAeZV1jsYP6CoqP1Jb8D3xWixhMEcNfvZEBS8c6Exl83zWz2IO3oR2rrV7MYu2EKJ0ChSD6kMe23UUTXAfxFlkMggqynqDG4oE2DxpUrcJdVn5RvHeNaGXC+VobHkTVMrYtT/FWb1s5SHUZ1IPhz5PMpUz2+2utGLHMuJfEMtpla0q5mJQdDEA6EkmKXsHc8O+q3FKroWzEqCpEzP9MdRv0qfBYmcTdNtgqGQFXZVDaGOvSmzw+i0ovwaMcOak66Q2Ynjl4RkyDqTlMx7ExHrpVbHc4GxaDMFvMT3y6HtClT96W8beuWyG8W5dMnUqRp0AB3G9eePMz27U9SST6kAH3jas3KSd2NhxRnNQoN2viUp3w5HtcH/tr7xHm9MRhL2W2yFROpB6x096Tf5YVgz5SFlRlJBOYDKY28pJ+lWMDhvEs38rSiWg7wCNRspnpO3Xy7Cr48k9SfRX1eDBjTjG+X/BofwXyNhnP4g5zf79q6k34W8wvZvNaAlHGY+hArqWT2eekBRVizhxcR7ezkAoZIhgdjHQgkfaqwqfD3Mpn0I+4r0MquDIQdSTIOG4t7J8F1IGrkkENqBP0gfereKRdG8Qbd1mP6dBP50x8JwzX1Qr4TZJUq5InN0kCJIHfcUs47hGW4+a2bcMYBMiJ7jevK870bOVmg8Fx6YbAWSwJNwloG5M+p2AAFJ3H+KvdYuT8x11+mntpX21fuNZLXN/DhQNgFOXQdOhPqaCYu+V06MKbk26JVTspvfCnNoWUgj7/vR7mTnA4kFLVvwbbMWYZizMWYuQWOy5iTkAAnUyap8A4Utwur6zaLbbEtC/kCf+qhmIw5Q5T2ot+DTid9jLyne8O27dWGX6aV4vsXaO9B+H8SyAqdquX+LWwnl+as84ybKsscaRrIUDQmqiSw1r7/jgugLd3GxoqmBEAgyKnbg0mLOP+XL9FA3ncBWYlRsKtYG3CmpP4cTHerF1QgAFbuz5iU70eLFnU02/Dvl1MRcdmZlZTpBilW2xj3ojwbHXcM3iWzB6joaaLpiwkoyuRpbcq4pMSjJfJsg+ZTv96g+JHDQbSsNwRQVPijf28NT9aFcwc4XsSACoUdqds15M2Nwaj5FjmTBzZPpWf4doNatcwZuWmzdqzV8GFdgToD+9LFas70UtOJ44ncMg99aj4fDXFDAsDIgT2OunY6x6Vc5gu2y4S2ZRQCDGssqlge8GYq9w7AjDsWhbjLDfMFOWJlQdGBBnefSuk/jyelFP/YauXVt28MbVwq4hvNqMp7zvE9x9KHqVlVYhCzBZ8oMnYifMNQDIUR0qpgcRce7FrRrvlCDWSfl3jWfX6ig/MvCMThbynEBgW8ykxBg6xl00O8d60ww5MEG5Lv8A90TnU3oZmChxZtlmg5mJJPYEydhAAG3tR3B4MXLSP1DP+ZFI3AuIkpcLHUsI27dzr9gaeeBE+As9ievVj31rscajb7Yk3ukF8Dch9dJUD7V7wnMSK91WQrlIII1mSBJmNJn71DbPn/36UOv28R44JKG0QcoYxMAQgEwzT09aGWfCN1Z0FbobbL4bEiYDFGgZ18yMD0zCR0idDWdHhly1irtxiuZWOZROsyANhGkd6ZbtzJbF1lZWAAYwACGfzAmTPToIJoFzTiQl6w6k/wAwBWPRsoPzeswfqazZanBSibMM3jco/gq8QuxHp5j19aFcYs3HC3WQZCoyEExGszpAIMzU1++XbKsAt5RPrRm7iGt2xaB8pttaafYwfvP3NZJTWNpNXZowRluUX0Cl5SLW5V7Yc9C0QO4j9xVrF2BhuFXFZ1N7EXACFIPkTXcdz+tVb1/CqzMEuM1wEGWELJEkSZI9enSj3K2Bw4FwgFgBpngjXt02p/qcdshKPLyLnI2HKrdvL8wIRf1NdRbjoCLFuF1mBpX2uUuewfTFcV7CzAkCSNSYA9SegqMNXxrgiDXsmJEuP5iFlHsYU5s2ly8To0EEC0p2Ej5zqekDe1y/zBcxIa1e87aHOd9OjdJ7HtMzpQfFYS2DKjQzpI/emDl7DraUtMwYHuQNB6V5mWVptmlF7i4h0VTI8M6epcAj7j8xS9xDAGSR7+wpgxCZmuOflRio+mQ/t+dRZA1qZjpP0y1BaYALy5xcIbzEFmIVUA6gTp6CqHEzcLy6ZZqbl3DnMCGVSQcpbb6/760S4hw+49sW/EzOJZgQYA0g5yIPXrVXxUh4uSWhaVSTABJPQVPcwNxQCyMAepU028K4RbwtkuzTcZQRm067DsP1owmFfE5XZhaX8OglttSegOsCg5IdZH8GYudaZuDWHAbM4Uoubw/xQdi39PtvqJiaIcX5fHihrLLbDDztGoP+XtPprXDgYt23FoeZhuTq/mBM69gY+tWjjU42Ry53TivJyNLCvvEHAialW6YARCz9hRPgfKj4hw16FjpNKlfR4+PFKcgNbS+8eHaYjvVj/wAK467spUe9bJw3hlq0oHl09qJLjLK/iWqKJsXp4IxWx8OMd3/M/wBqmHI+Mt/MJ9jWzDjlkaZ1+9eW43YO7rRr8HPBB+TDb2EvoYLR6MKBNgM5u2yCc20MqCYkEK2+vWt445w7C4m23mWY3BE1gWJ4o2Fv3bcK65uo3A6iqY2ovfQscLjfFik4IkHcGmfGsQxHRUtzpsfCUET0/wBKHf4S1+6XRYts5JM6KPmIPsP2q5hJuYjIT85JY9okT9Kj9ThNSXg9CC9rsuYPBodWFw6wIE+/adaJcx8LtwbRF3yEQzFsssOkkj6CJpvwQTDWFRGBEaxOvrJFQY3Em9aNm6pBZcyMWnbUTHas8s85SuUmdxSVUZ0bYtQBpGhjr1DTJOo3iNQa0HhC/wAhANwiz9RNZzi7jA+E66qY3MxO28R7Ab1ouExCp2AAA3009a9KLT6M8k12ELa6j/fSgfDuIu969eIZhbJS2qjVVk7D16mvb8y2AY8VJHr++1WuCcCc2vGUlQ05VEaj+onaPWsvqZVGh8K3bOuc0A2X8SzdVC2Un3nzQY0060B5vtm5gLd1dfCbXfY6Zt+8femTEcFuAm9buF2UeZMzCPUodCI/WgPHMTcbAXImWJzrAByzJPfp+dQwzjH+5bIrVoR+G8WZbyOxnIZg+1OeI4rbZMykE/0yJ67+nUms6VqMYK/mt6mCo1OkwF8oE9SS01WXp4ZWnLwdD1E8SaXktYrHOhMIrqflYzp6e42ps5Tuf+WZmEEtShwm8qLkullWZkCRMag9frFM+AxEYaSMup0kH8xWbPF1SQ2N2yrxIPebLbVnK7gV9qxwZj4bFSwZm1ZSwIjp5R+tfaMdKhgF/hi/1N9x/au/wxR1b7/6V8rq9lRR51sjxtoIhK5gR1n8qcuEcvouCtXMxLFPFO0HN+GOkQBP5V1dWbLBb0Vi2C2b/wAvdP8Ann7lv9PtVW48WSOyA/nNdXVg+CpDxvhS4WzgyrMxu2RdaTpLsTCjoAB6zrVdMQzsFkjNudD+wP5xXV1aJpWdF6GLl/AnGXmRnKCJ0AJ9hO29M55ZtGMNmuTmBFzN5tie21dXVl8lUL3FbBt4trAYkAL5jE6ifafX1qXNlVo6ET3Pua6urf6b7DJm+4u8oYMLdutvA6/Wl3ifMN9cRcyuVCmABXV1S6johkKzcz4ltDdaom4hdY63HP1NdXUvJ/JBki4to3P3NfRi27n7murqFslR7sYhtwxHsTV7C8o2cTq+YM34lP7GQa6uqOWcktM1el+4B4HBeHeu4XNmXxlQtGsAmSNdJAg154WALjtHmzZAewZzJHrAj619rqZ9s9WPTC9zmK4WfOFYWxIG3WIqbF8bLJauZY1Hlk+xE+orq6oNKx/AD5zZRctlVCSubT8vtQLF8TuNKsxKidP7xvXV1bcT9hml2FuTOGpiMSiPMb6Hf0rUm4uy3TbUQqjKOu5iurqy+p++h4FovkVj+KN+/vSb8TsV/wCVw5jUudesZdv99q6upcS96GydGam7TTyPYQszMoYzpOoEDtXV1a8zqDJY/uG3i2Iz2GtMqFD/AJRIjqD0oMMKEwaRO5n181dXVjTdV+jQ/kG8TwgFwFSV7x7V9rq6qxehT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484" name="Picture 4" descr="http://1.bp.blogspot.com/-bGw--Ew3M5Y/T9guezH4oqI/AAAAAAAABAA/bQ9MQjZpTko/s1600/free-throw-distra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817095"/>
            <a:ext cx="4392488" cy="285226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91264" cy="1143000"/>
          </a:xfrm>
        </p:spPr>
        <p:txBody>
          <a:bodyPr/>
          <a:lstStyle/>
          <a:p>
            <a:r>
              <a:rPr lang="en-GB" dirty="0" smtClean="0"/>
              <a:t>Home-Field Advantage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712968" cy="60932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800" dirty="0" smtClean="0"/>
              <a:t>Common feeling in sport that a team playing at home has an advantage- But do they?</a:t>
            </a:r>
          </a:p>
          <a:p>
            <a:pPr>
              <a:buNone/>
            </a:pPr>
            <a:r>
              <a:rPr lang="en-GB" sz="1800" dirty="0" smtClean="0"/>
              <a:t>It is generally seen that more support will result in a better performance...</a:t>
            </a:r>
          </a:p>
          <a:p>
            <a:r>
              <a:rPr lang="en-GB" sz="1800" dirty="0" smtClean="0"/>
              <a:t>Audience can create “Functional Assertive behaviour”</a:t>
            </a:r>
          </a:p>
          <a:p>
            <a:pPr lvl="1"/>
            <a:r>
              <a:rPr lang="en-GB" sz="1600" dirty="0" smtClean="0"/>
              <a:t>Home team playing more ‘aggressively’</a:t>
            </a:r>
          </a:p>
          <a:p>
            <a:r>
              <a:rPr lang="en-GB" sz="1800" dirty="0" smtClean="0"/>
              <a:t>More effect the higher the standard of the sport</a:t>
            </a:r>
          </a:p>
          <a:p>
            <a:pPr lvl="1"/>
            <a:r>
              <a:rPr lang="en-GB" sz="1600" dirty="0" smtClean="0"/>
              <a:t>Increased Arousal = Increased Drive = Dominant response = </a:t>
            </a:r>
            <a:r>
              <a:rPr lang="en-GB" sz="1600" b="1" dirty="0" smtClean="0"/>
              <a:t>Social Facilitation</a:t>
            </a:r>
          </a:p>
          <a:p>
            <a:r>
              <a:rPr lang="en-GB" sz="1800" dirty="0" smtClean="0"/>
              <a:t>Increased anxiety for away team</a:t>
            </a:r>
          </a:p>
          <a:p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However the pressure of an expectant crowd can have negative effects on performance</a:t>
            </a:r>
          </a:p>
          <a:p>
            <a:r>
              <a:rPr lang="en-GB" sz="1800" dirty="0" smtClean="0"/>
              <a:t>More self conscious leading to over arousal</a:t>
            </a:r>
          </a:p>
          <a:p>
            <a:pPr lvl="1"/>
            <a:r>
              <a:rPr lang="en-GB" sz="1600" dirty="0" smtClean="0"/>
              <a:t>Catastrophe theory</a:t>
            </a:r>
          </a:p>
          <a:p>
            <a:r>
              <a:rPr lang="en-GB" sz="1800" dirty="0" smtClean="0"/>
              <a:t>Evaluation Apprehension  due to expectant crowd</a:t>
            </a:r>
          </a:p>
          <a:p>
            <a:r>
              <a:rPr lang="en-GB" sz="1800" dirty="0" smtClean="0"/>
              <a:t>Potential </a:t>
            </a:r>
            <a:r>
              <a:rPr lang="en-GB" sz="1800" b="1" dirty="0" smtClean="0"/>
              <a:t>Social Inhibition </a:t>
            </a:r>
            <a:r>
              <a:rPr lang="en-GB" sz="1800" dirty="0" smtClean="0"/>
              <a:t>if not at elite level or complex skills</a:t>
            </a:r>
          </a:p>
          <a:p>
            <a:endParaRPr lang="en-GB" sz="1800" dirty="0" smtClean="0"/>
          </a:p>
          <a:p>
            <a:r>
              <a:rPr lang="en-GB" sz="1800" dirty="0" smtClean="0"/>
              <a:t>Kay factors in determining the effect of a crowd...</a:t>
            </a:r>
          </a:p>
          <a:p>
            <a:pPr lvl="1"/>
            <a:r>
              <a:rPr lang="en-GB" sz="1600" dirty="0" smtClean="0"/>
              <a:t>Size of crowd</a:t>
            </a:r>
          </a:p>
          <a:p>
            <a:pPr lvl="1"/>
            <a:r>
              <a:rPr lang="en-GB" sz="1600" dirty="0" smtClean="0"/>
              <a:t>Proximity of crowd- How close to the pitch?</a:t>
            </a:r>
          </a:p>
          <a:p>
            <a:pPr lvl="1"/>
            <a:r>
              <a:rPr lang="en-GB" sz="1600" dirty="0" smtClean="0"/>
              <a:t>Importance of game and how hostile crowd are</a:t>
            </a:r>
            <a:r>
              <a:rPr lang="en-GB" sz="1600" b="1" dirty="0" smtClean="0"/>
              <a:t> (Choke effect)</a:t>
            </a:r>
            <a:endParaRPr lang="en-GB" sz="1200" b="1" dirty="0" smtClean="0"/>
          </a:p>
        </p:txBody>
      </p:sp>
      <p:pic>
        <p:nvPicPr>
          <p:cNvPr id="22530" name="Picture 2" descr="http://i.dailymail.co.uk/i/pix/2010/11/18/article-1330884-022EA7730000044D-887_306x4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861048"/>
            <a:ext cx="1979454" cy="273630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687</Words>
  <Application>Microsoft Office PowerPoint</Application>
  <PresentationFormat>On-screen Show (4:3)</PresentationFormat>
  <Paragraphs>123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4.1- Confidence and Efficacy</vt:lpstr>
      <vt:lpstr>Confidence</vt:lpstr>
      <vt:lpstr>Self efficacy</vt:lpstr>
      <vt:lpstr>Increasing Self Efficacy</vt:lpstr>
      <vt:lpstr>The effect of an audience</vt:lpstr>
      <vt:lpstr>The effect of an audience (Cont..)</vt:lpstr>
      <vt:lpstr>Limiting the effects of an audience</vt:lpstr>
      <vt:lpstr>Home-Field Advantage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4.1- Confidence and Efficacy</dc:title>
  <dc:creator>Matt</dc:creator>
  <cp:lastModifiedBy>Matt</cp:lastModifiedBy>
  <cp:revision>13</cp:revision>
  <dcterms:created xsi:type="dcterms:W3CDTF">2013-04-05T10:40:26Z</dcterms:created>
  <dcterms:modified xsi:type="dcterms:W3CDTF">2013-04-05T12:38:14Z</dcterms:modified>
</cp:coreProperties>
</file>