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77E85B-E90D-4DBE-8EFA-EECFF5343BE9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845C81-E4BE-48A5-8D6A-508626DC1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andhockey.co.uk/news.asp?itemid=21657&amp;itemTitle=NOW%3A+Pensions+backs+Men%27s+Hockey+on+Road+to+Rio&amp;section=2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sports+sponsors&amp;source=images&amp;cd=&amp;cad=rja&amp;docid=dlUJ7Bec_D-VGM&amp;tbnid=d9K1uOjKTrRlFM:&amp;ved=&amp;url=http%3A%2F%2Fsports.yahoo.com%2Fsoccer%2Fblog%2Fdirty-tackle%2Fpost%2FBarcelona-sign-richest-shirt-sponsor-deal-ever-w%3Furn%3Dsow-294396&amp;ei=zflsUdPYHYG07QaJloGwAg&amp;psig=AFQjCNEGzIQbPk1Rdn0wGtSQ6m7cn88yJg&amp;ust=13661827337528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60840" cy="216024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What are the advantages and disadvantages of sponsorship?</a:t>
            </a:r>
            <a:endParaRPr lang="en-GB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What are the ethical implications of sponsorships?</a:t>
            </a:r>
            <a:endParaRPr lang="en-GB" sz="24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4.2 Sponsorship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their sponsor?</a:t>
            </a:r>
            <a:endParaRPr lang="en-GB" dirty="0"/>
          </a:p>
        </p:txBody>
      </p:sp>
      <p:pic>
        <p:nvPicPr>
          <p:cNvPr id="1026" name="Picture 2" descr="http://t3.gstatic.com/images?q=tbn:ANd9GcROQPlIkoSE6b5SzOKXY9WD9mqPOK82KdDmsIenUq6UUOAGB82D:www.topnews.in/sports/files/Michael-Owe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12108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gI0gEL0yCoOmqOFClkHiatS6ZoNqACyDMZKSl19wcMOcO3jQ7:img.uefa.com/imgml/TP/players/3/2012/324x324/63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6509"/>
            <a:ext cx="1370483" cy="13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arlboroughnewsonline.co.uk/images/images/Sport/Hockey/HOCKEY_TEAM_27.10.12_72X800P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3" t="6727" r="53734" b="74289"/>
          <a:stretch/>
        </p:blipFill>
        <p:spPr bwMode="auto">
          <a:xfrm>
            <a:off x="6516216" y="4158376"/>
            <a:ext cx="1344662" cy="15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R51S6tNkjLbYos2OdVO6rhKMbpv5kgjSD-wgs8SYarzgxjlthrVw:img.skysports.com/12/10/218x298/Yaya-Toure-Manchester-City-Player-Profile_28378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35" y="1955205"/>
            <a:ext cx="1130125" cy="15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347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Nike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09979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Grays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51868" y="57474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Adidas and Head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99944" y="35233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Puma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57232" y="57523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Umbro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88447" y="57572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Woodworm</a:t>
            </a:r>
            <a:endParaRPr lang="en-GB" dirty="0"/>
          </a:p>
        </p:txBody>
      </p:sp>
      <p:pic>
        <p:nvPicPr>
          <p:cNvPr id="1034" name="Picture 10" descr="http://img.skysports.com/13/01/800x600/andymurray_28819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r="32978" b="21689"/>
          <a:stretch/>
        </p:blipFill>
        <p:spPr bwMode="auto">
          <a:xfrm>
            <a:off x="1254838" y="3958981"/>
            <a:ext cx="1236053" cy="17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vs.org.uk/content/newsandevents/AshGBHockeywebsit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t="4357" r="44222" b="37123"/>
          <a:stretch/>
        </p:blipFill>
        <p:spPr bwMode="auto">
          <a:xfrm>
            <a:off x="3923184" y="1922843"/>
            <a:ext cx="1173789" cy="16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 club?</a:t>
            </a:r>
            <a:endParaRPr lang="en-GB" dirty="0"/>
          </a:p>
        </p:txBody>
      </p:sp>
      <p:pic>
        <p:nvPicPr>
          <p:cNvPr id="2050" name="Picture 2" descr="http://assets.liverpoolfc.tv/uploads/assets/lfc_homeshirt_201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34921" r="31380" b="52025"/>
          <a:stretch/>
        </p:blipFill>
        <p:spPr bwMode="auto">
          <a:xfrm>
            <a:off x="1043608" y="1916832"/>
            <a:ext cx="1662546" cy="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ccerbox.com/images/shop/product_images/7583/regular_2008astonvillahomeshirt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28710" r="23335" b="58351"/>
          <a:stretch/>
        </p:blipFill>
        <p:spPr bwMode="auto">
          <a:xfrm>
            <a:off x="6276358" y="1988840"/>
            <a:ext cx="1824034" cy="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otballkitnews.com/wp-content/uploads/2012/04/CPFC-Kit-12-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30240" r="38048" b="46544"/>
          <a:stretch/>
        </p:blipFill>
        <p:spPr bwMode="auto">
          <a:xfrm>
            <a:off x="1276152" y="4532730"/>
            <a:ext cx="1296144" cy="1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ottenhamhotspur.com/media/images/non-decorative/the-team/non-crunch/web/2012-2013-hero/first-team/emmanuel-adebay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64368" r="34729" b="17816"/>
          <a:stretch/>
        </p:blipFill>
        <p:spPr bwMode="auto">
          <a:xfrm>
            <a:off x="1080146" y="3140968"/>
            <a:ext cx="1634609" cy="9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trikerstackle.com/wp-content/gallery/new-football-kits-20122013/new-stoke-away-k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1" t="41756" r="37039" b="52306"/>
          <a:stretch/>
        </p:blipFill>
        <p:spPr bwMode="auto">
          <a:xfrm>
            <a:off x="6372200" y="3356992"/>
            <a:ext cx="1553327" cy="4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6603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Liverpool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24124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Spurs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4928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Aston Villa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25068" y="57043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Palace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Stoke</a:t>
            </a:r>
            <a:endParaRPr lang="en-GB" dirty="0"/>
          </a:p>
        </p:txBody>
      </p:sp>
      <p:pic>
        <p:nvPicPr>
          <p:cNvPr id="2064" name="Picture 16" descr="http://img.skysports.com/09/12/480/DW-Stadium-Wigan-General-PA_23996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9" t="45085" r="43060" b="40170"/>
          <a:stretch/>
        </p:blipFill>
        <p:spPr bwMode="auto">
          <a:xfrm>
            <a:off x="6444208" y="4715069"/>
            <a:ext cx="1500706" cy="7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00192" y="5507940"/>
            <a:ext cx="170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1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en-GB" dirty="0" smtClean="0"/>
              <a:t>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Companies invest in sport for many reasons…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Sponsor’s name and product is given publicity</a:t>
            </a:r>
          </a:p>
          <a:p>
            <a:endParaRPr lang="en-GB" sz="2000" dirty="0" smtClean="0"/>
          </a:p>
          <a:p>
            <a:r>
              <a:rPr lang="en-GB" sz="2000" dirty="0" smtClean="0"/>
              <a:t>An association with a successful performer reflects favourably</a:t>
            </a:r>
          </a:p>
          <a:p>
            <a:endParaRPr lang="en-GB" sz="2000" dirty="0" smtClean="0"/>
          </a:p>
          <a:p>
            <a:r>
              <a:rPr lang="en-GB" sz="2000" dirty="0" smtClean="0"/>
              <a:t>Sponsor is seen as supporting the community or country</a:t>
            </a:r>
          </a:p>
          <a:p>
            <a:endParaRPr lang="en-GB" sz="2000" dirty="0" smtClean="0"/>
          </a:p>
          <a:p>
            <a:r>
              <a:rPr lang="en-GB" sz="2000" dirty="0" smtClean="0"/>
              <a:t>Sponsorship reduces the amount of tax paid by a company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All leading to an increase in sales and potentially new products being able to be introduced</a:t>
            </a:r>
            <a:endParaRPr lang="en-GB" sz="2000" dirty="0" smtClean="0"/>
          </a:p>
        </p:txBody>
      </p:sp>
      <p:sp>
        <p:nvSpPr>
          <p:cNvPr id="4" name="AutoShape 2" descr="data:image/jpeg;base64,/9j/4AAQSkZJRgABAQAAAQABAAD/2wCEAAkGBhQSERUTExQWFRUWGRoaGRgYGRoYGxsbGB4YHBocGyAaGyYgGx4jHh8aHy8gIygpLCwsGB4xNTAqNSYrLCkBCQoKDgwOGg8PGikkHyQpKSwsLCwpKSwpLCkpKSwpKSwsKSwpKSksKSwsLCwsLCwsKSkpLCwsLCwsLCwsKSksLP/AABEIALcBEwMBIgACEQEDEQH/xAAbAAADAAMBAQAAAAAAAAAAAAAEBQYAAgMBB//EAEQQAAIBAgQDBgIHBgUDAwUAAAECEQMhAAQSMQVBUQYTImFxgTKRFCNCUqGxwQdigtHh8DNjcpLxFUPCJLLSFjRTouL/xAAZAQADAQEBAAAAAAAAAAAAAAAAAQIDBAX/xAAsEQACAgICAQIEBgMBAAAAAAAAAQIRAyESMUFRYQQTIuFxgZHR8PEyQqEU/9oADAMBAAIRAxEAPwCHrxHp64eJUR0OkKmsEaYAYgwLHzF58ueFGYyxChrxsQd1YfEp/PBrZ9+6XUfisAAL6QgmSDz9NsebmxvJTidC0wrOd4VZVL7gam8AKhSTIgeKQRHnOL3s4+rK0D/lp+QxC16ppQa6a1IJGl7hh1kR12Hpi/4LH0enoXSumw3gGTGLwY3BEyewTM1HTNEpSNTVTUTtEFuZtgmnmmmatNKa9WdSfLYfrjjxqm+pSKjoCpEKYBI1Hr0wAtMRqKy0zqqGQViefyttPLGjtM6ecOK9a9/6Nn41Q+kIwWQoYF1XcmALC5G98E5jN06lSm/d1nKG3hKqJ5mRJOPadKXsdILRpuBIUyogAefMHcbYAHEgWFKHN4OnT8SAwT4/CSb3vZbYSsbzQVcU9Ku/sMK/E3aommg3gLGGZRJIgedpOOWcy9etUpuURO7MgF55g3j0wNwfjXf1gpQ+IayQQYZBA1wognyMYfPQJaRGKq+yY/EcHcYr/v7gOcyVWsAKlRQAZ8I2N/Lzwu7Sa1rKUJBdLwSAdBMgwZi42OKGnl4Hv0HtvhT2io69BRllS27qLGL79R+OLjSZHOU6T6/ATjMJNRe7AOlyGMFiPEwAvY6YvN9PngvO1BUDoz6gVYDQsgtPMAEgSdUzfkL4GbghJGp0UkibuZ1QBuo9d+c7YZJkRCgOzASIAiIIE77GZBjF/QRPG7+kCzCmmxc020M8jVEmVIKmZMyBfywFRRQkQqyTub8wOU2GKKpw0AkMrMAfiZpFvl5DfrvGNMn9HRz3n0eTsAVZifck/wDPlgjKKY3pa7G3Aa4bLobQARPLwkjn5AYlu1XHA7lKZdVI061gkn90EzG/K+npgvi1b6R9XJp5f922uOpHwr5c/libz3Agjf8ApdTSIYEhlv8ACBqm5PLp5Y58rc3UWSotbYPSJMKAK7OVCro0k/aIiD4RbxQN/LDzKinQVaZZmqhjqdSw7vySZJXyMzfyww4dSFAM7w9eAGO1OnMHSDeORJuSSMdsyhq1Fp1FA1XWrTEXANmmZtscTDFxj7mkJpSt9E9nqVSk5rh2YuZWqJERI0leQ/di0WnBtDtHUcU6VFFVuf2g3pPI3JOO+azBpMKJSKQsV+IvMwJ2km9tvwwqzfCgpL0wTpnUk/WUyIkiDe/2tuvXDutWdUUnTq/5/NdFDncnBDB070HvGVjpWQLMBuI28+eEvC+PVKRJgNTJuogAE/dj4fyOBeB55fpAqVzMyNZuA0WLTt/xiiq0mdarVgigf4TJvzi4+IG1jv0w3v2Ki4xXGW0/5X5BVKpRzBLJAqgROlRUT5g/qMJ+Gdl3oVQ7OHRS5Bghi1TSCW5bDl1wLneFVlVWIOoCQUuVjcMd+mx5Ya8Az9WpSZqvwLcMR4jG/r69cNSd00YZcEVHnB6M4tmaaKTWPgEEixLMfhUDnAv7jCDh+YzDXyqd3Tk/G0qfRYtfmsDDntD2fNekItVEuOktup9oA/0jBPDI7lIsNIEdCLEeoMjFS0c8XqhJmsznlgslOoguUQ6SY2mbm94wEO2NM1C70XFZQVUFvCBfrsepjFdUGJHtXwlag1CzjY9fI4jnXZpBb6GaZ01KaGi9NHcg1WYgMu02O/QeQGMz2Qy7lq7R3YWJW0tO4jePhtufTE5wHLrWTxWeSsnbykdeW42wwznBq4QISWQQQATAjpMj2DYFJu9HRBRTXGVfsb8N4NReagqP3Sb6hpkxJvaAP0wsz1Xui2lh430gyHOgblZFyTAmLYMbMOMt9HNO2wPiHPnEg/PCfiuWAqspBIphFtBEGCBHMs3LpjHI02o/mPJKai233pfgMKXG2QBXFUMBffncfDbbGYQ1wmpu9J7yTqlCb8xZ4ttj3GXD3Zy8mUHFVoLVUip32qdfi1GRcGFt5RgzOUpXJKAQukyIjYybdJO+OuZfvAAy06UXGhgeXkog++G9DL97RUGkXKoVD7WNjG5Fo36Y6FkTWhWccyaIAasrMs6QRPgPmOfriryVPSgA2EgekmMSWT4aaIIdlCtEiq67i9pIviq4bWDIGVgwJYyDqFyZg+uLxN1RGRpu0DcakaW1KoGoEsQInmCeY/HbA/D8olWWDyA19IgAhYtI95wZxyiGVRp1GSNpiQL+W2+AuzXDnpLVVzIZpWTJiIv8hti62KtWMq2U0KWQammRJJ3gE77x+WABRWnfRQQiTMIL3i5O2xJ3E4nOzPCDmO9rZqpUanTJGku0Erdib7Ach+mOFDiGUr5vLrTy6oushtQB1hhCyL7GDiqEpV4KTMcdpLI+k0gb7FTzEGEUm4n3jGHtCr2QVnkLOijUIlZkgnSBNvYYE7UtXohhQoUxRVVcuEAIKmeRGxA5HHfIcaq1+G1auqKy6/EoAjTDCBttbBxBzYpzHaykGI7qqWU/aZVgi0faNsc37VN4dOXURdS2pjy226D+zhbwtC1RnI1G7GeZPPbB9PNPWZJpgIrSB5/35Y0UYrsnnKXkY0auacSdCT91FJ9y0n2xz4plMyq6u/ZuoBK/lh+7imCTIHObj1nCjO8Sp/8A5E0C5jYbxPnPLnfE8t6RrKCrbFmVTWcv4A5dW1SodiyMQbuGi2nG+eqUErqi1qmqY0KoampNoOgAzci0x0wur8W+ygqUcu7MdQEs0/EFMwAYA0g+vTDfsHwIO5zLLpVTFNd78z5xtPUnpibtma0g7O0qtI/4bRsCCCOgAgWPqMbpV0qyiEqARIGpabNMaj9p43Pl0tg3i/bChQYoJqMNwsQPIknfyE4UZfP0M1U8Gqm5kmmSPHzIUgwCTva+J48f8TVSU3UznwuuaSd1WOl9RgmSHDdDzM9euHOUeB4SYJlQRGkX28p2nzOFlBmDCky6/vKBIU9AfIdNhzw4qACYMiYB3vYEGNjyjyGHFpuwyRcdeDyoJUAgEAzuQR6EXBwnzGQKgFJgOWZxOsW2N48p2EYbNYyeX92xxznGEpFVhmqODppLuR1M/Cvmfxw5xUuyceRx6JrOUkqEk/VvMah8LTcahFpHMSLSQMC5IVKFdD4ALwWvT9ViYJ6zA8sM6zLUqhWotQqcj4Xp3NpgWvacZ9G+jK/fQyGPDuGa8aZO/UxYRjFKV0js+bDjb+/3F7cSq1mLFie8OlUBIVjPwiPsixJ6eZxXU8pASlvpAZj1g2+bXjouJns3T8T5usNFKkvh3gT05kefMnrin4VxSlWBZKilmMlZhgBZRBvtf1Jxu4KGvJzZMssu0tI8rtDe2AamaCP0Dm8bauvvsfbDPNDx36YScaogwB1GOXI2v1KxpSGguMJ+LUSQcOKalbG9scc6gI2w5xuIQlxlZ8+cmnUsYDXt154ruF8XbSNXj8xY/wBcIeM5KDbCOr2gamCqb7E9PTzxlBSbuJ05ODhbK/jHauiodV/xQLalAAPmfLE1QFTepNSkSxYgai5X4bjYzAF5F8T1FWdwBdmIF+pPPFrQ7JGkP8RieYEaZ9CDPvjXLDV+Tih9ToQNxRkOnuqduqGb3M6jJPrjMU607CVX5uNvIGMeYw/Jfr9i/lyOR4vUJMVqscu7UJaOelBz/PAtfMO3iY1XUpbVUO5PxfEbi3KJwWzBfC76gQ07CJnYgk3vF9jjjl6VMlVAqMq3ImRA5AWG+O45jVcppJlKa+pm943X8vXFx2Fvk0M83/8AccRmbgDwUwYk+ICbxP2b4sf2f1dWVNgPrHsNrwf1w0A8z3w7nf7O5sbeWB6SAMLATaTuTfbrg3PUppm5FxtbywNQy4BkDnc8/wAcOhibs26t9MyhIDd5Vt+7UtI9P1GPRkGpZIGpTRKlF6ZlALim6eKRvIk4U5rgytnM3Wd3prRCuChCsWZQYBPoduuG2YFJcklbM1MzUR1TUveEiWHMLptPU4Yg3tVwGtX0inW7qnpIcEsA07WG9pGJ/sTn6SUMxSrVESTbUQJ1KVMddh+GO/Y3JUMy2Ydk7xBUXuxVlyqkMYuSOnXbBnZ3g4y+ezQgBAqsm0BXJNukQR7YpCJPhLsraQJZ4Uepw8SlpIjZfx6nBPFdOX4mlVh4agBnox8BPzj/AHYo6WVpyITxDadh59DhTvwEWl2LCprEKoOwvyE4jeIZg08y1GhozCc6fd6lJG45kkfeUjoMUHaftKwY5TKDVUYw7LvJ3VY59Ty+eDuD8Hp8Ny71qhBqafEfyRPU8+e+wxCRpKXIR57O/T1oUwy5e/8AhPYNfTqQ7GLgKQOcTig7S5r6HkwlHwkxTU8wIJJ9YBv1M4kshxJRWfO5nx1CSaVMczsGP3UUWB5kc4wz4bmqvEUrLX0rTXxh4ju2Gw81iZm8c8UiQXh2VTK5dM3Vp961RoRSRpUXljO5PLpbFDlsjlc0UzagqE3+wNQggvsLdQYPPpiSr8OZBTevVD5cSENNtermVSfgnmWiPOwxrnuMNV7tauqhlvsoimIXpMazNpOxMxg6Apc12qy71u7UkFhpFZVG5OwtJB6/84GXh9ejUCrPiO+6R52N+ZkemAOx+QVqj5pwEpUp0ybBusnfSOfMkY84n26q1K4XLqCk6QrCTU1WvzUdPxxEo3s1hlcLXgdf9TQlkTxVFFpnu5Ak9TAOFXCKTS9WvHelpJPxbWIMQVjaDGGvFOBU1UQ60i5A0FoViLlVn/jywubLEMwzHhQCSCCVPILTjbkJBk4m5dM1ShXKL/Jgh1VagzDMxo0rix1NpMCRG0z67WuQrz+Y+k1ZFVWJMKplTflcRPv+AGKXJ8YXxKUlQRAECIEb8z8gLAYPp5KkSMwFDlbrYatWwE9ZtfGuPIoP6ezHJilf1IHzXCpo08rrgBQWaNyNh87x6Ym6vDSmY+s7tgNyp0QALefTFSM1USjqrMveMRMfZBNgIsTNp6eklLkK1ABq1RxpQ7H4jO1tyTsBgSUrchylKFKIx4JmAFCVakORqCOfEqMTpEn4rX63xvmVVqijULsLSMfPuOcUOYrtViAYgbwBYY69nctrqgkL4b+KwJ5LPKTH44xliGslH1HMZY8v5YjeL9twrMlOnqIkFm2kdAL/ADwVls26EgVK6ALMGMxTG9yQCQtm6bHEtxmKlVn1IWIBJQEKT1vz6+eNGkZpsFz3aStU30x5LH64TVE/HBFSmcWfYPhtOrSqd4gbSwsb7gmfI+fp0wJKPQ277IKmxBBG4Mgjyx9Q4Lxj6RQVyIJkH1G8eWCuI8CpLTOldPpgLh1MU6YXkJN/O/LGWSVOmaQhq0EVKInGYWVOJ3MAn0xmMLR1UxrluzFFNyT64Io8GorOmxPOccU41TKs6qxC7yI3wMnHgzR3bD5zf2jG1swpCziWqlWKkylo3xU/s/P1VUDYVmj0hcIOM8PLMGEiVPxT/c4bfszqfVVh++D81/pjWDs55rZW559NNidhH5i+FuS4mHcBYiYJm4EW5Wvywyz6s1NgkaiPDO02icIeH8HNIozVFU6gXAuDHKSbDbZcaEEt+0SlpzYPJkU/IsP0xUcIzgHCkfuxW7tT4CJnS5HQ7b7csJP2j5fXUoMvi1hlEA3MrEeurD/gHCMzlqCUe/oox1FVKFzJuRPeCY8gcAHHsaS4zbtTNLWwOiCIGltpAtjpT4oKvC3rx4+5KMeepZX8zq/ixx4cc3UzdWhmKzIQgYGkqAOsxYspMXPnhnluwmXRQo7wpMsjVGKtaPEAQOh2+yMAgXPZEZ+jlnUwwhiRyBEOOgOoDfHnGuyVeuyxWVKasCFAbV/qkRLbwNhbqcUVNqVHTSRdImAqKSF3jUQPD6nBgw6AiKPaWgudWlSomq0CmawguTz3+IDmxPXkL6dtsjmsxWp0aSHut9X2S3MsROnSLAc5MYN42lPh7NWo0S9bMMQv3VJAJURcAnxQN/IDE72Vr5rNZ7WareG9Qg+HSDZAPhgmw9zhew0A8eoU8qoohu8rkA1W5ILQijlPM7xG0421s2XUMTQyinePFWbckD7ZPL7KgXNsU+V4Zkq2fq6VapUXxMT4qYafEd95gQZEzG2OfH+xtfNZpXZ17kQoAJDKo+KAViSfPp0wqHYhynHqncuuWyatl1u5qBqmqNy5kAtHQWwZm69XimXXutNMUmh6fKYsyHaAJ8JjnfbDDtSuYFIZXK5ZxSgKWUCCPurBsDzYxP44RUcjVFI5Sl4ZINZyCC7H/tpYSqgXbYmeW49Atnj5erWBolWy+Uywl9QhrXJb71RtwNhIws4Nm9FVqtOkCyAldXwUh99zzIFvMk+mKbM5FqOTZXZq1IRqpu2kgAj4GF1jeDK+WF+cVc1TSnk9KUF8VRP+4CN3qDeoANiur2thJ2U1XYpy9J83UarXqHu0vUqHkOSqOp2CjB1Tj71dUUNWWp6QFvNMCwbWLho3JkYHor9JqU8tSIp0lJjUQCTzdh9pzyXlYDmcWPAuGHI06grVUNOfD9keZJImTtpvt54ZLFbcPqmmKtNGdWEhWhaig7evl5csMs1lhTo08uOmp9z1I2vvJ9KZ64L4RxoZp2CBu7SJciASdgo32vJjlhFneIVNdVnUIGcqpaw0r4QVcWMQZUzJm18RKMfCOnHkcn9T6M4hwzvPF3j9fEda2tuLiw3OPn2e8Lss/CY9xvvi/wAvVJrHUqikQXJLSToUEjfYgAXAtPXHzd2Z3m5ZjPmSx/ngivUrLKlSfezvkaRqVFQH4iBPSeZ8hv7Y+k5jhFOnSPcKVI0KjKJ1ObAkk6WHi3Fx4sI+zPBGy9ZnNMu1NSs6lA75hdF1MJIBCW5lsN+EZUVKq1Xb61vhpB1mkFnUWEDW0yt1MSBeJxZyHKvwkAvT0r3VMBGqB+5BJA8JBJVjcXPWMR2ZyjUndHGlhy33iCCNx54suFZsfRTWqupUVnYd5K+OWEArOoGTuu84is3mzVqvU0qur7KgADyEDCGgWqMWn7N2GisOepD7Qw/TEPWJAxRfs9zunMlPvoR7rDD9cAH0PNU5QjEvnWgNHmMVTcwQcSudpHvGU7X/AKYxzrydHw/oNeDcMHcJIkkTy5kn9cZjXhfFQKSg7gR8iRjMNShQpPJZ07+hTQoYGr7MEk+vXHlPNUqYBK6T+GAM1kjMvVY/IflthfndNO2rVO8mfSMS0VY24rxekE1OeTaY3JjbHP8AZgSVrjzT8mxMZ4nX46ZKpbT5+cXxUfs6qy2Y8OgeCBt97GsI0YTlei3rJ4TzsbYXxp+4h36+/IE2P9jDGosqR1B/LGuXyQAEgC39/r88amQl4vQ1Vck/xaa0EgdQTNtoKjBPEuzBr5ulXNQoKQEADxSGJ52AMjrhjX4nSpFU1DUx0qoiSxvpvYH1IwBmuLP31OlUU0addGVWBh1qfdYgkbbRvIwANOJZ5KFN6zgwovpEm5sPmcKM3xhjVpo3+BmE+qamxUl/us0iJG0f0wPksrmEK09Yr0g6iorn6ynBBN/toRcTeGwZkuzQWkaNRtdJahemtwUEyBqmflG++ARwzHDQ1U6XzSVCE71aNQEBtNixaLwInyExOHvDqbLTVHfW6jxMdzcxMWJiBPljKldUFhAwKM5J1SSBuNo/5wuSTqx0FcVyPfUalKdJdSAw3UkG/wCnoTj5tms42To/QqF8w5+uZbkM0RTTzAgSNpPW31JDNxhNn+CE5ulmKaoSQUqFtwsGHX977HoRhtWCdAXYrs39FpEv/iPBaOUbLPOJM+Zww7QcdXKoGK6iTttYCWOx2t7kYbKoFsQ3bCkz5kCFKhQqjWmoyZc6Swa5gbfZGHGKvYmxnkO2qVf+1UW0z4SI6zI8vngmn2qyzb1Au48YK7b32PscSHhy6O1am4N9KlWTxDxKTMSNWn00Y48M4rQK01Eu1EOwDISC2nU5IE3LWE2AudhjHLKUFaVlpxZc5jhWWzSQdLg/db/4kYUVf2b0AQ1NqtJgZBVpj0kSPniZolXKhe7ZmSmqwQGNRyGqOQpDAINQvGwwyXP1Fb6qpVA0s6qG1AqzAUY7wfE15WbRiPnxWmVVlI/Z/QNdIUzXgA1aqSTHM6I8R6x88Ku1vAq9XLwn1jhgSLC3PTy/pgWl2xzC96SaVWnSnxEQXgAkLpsSJvy26jFBwnjbZgsppadIBLKwYeIBgNp2IN8axnF9MloE4Rw05XKpSX/Ebn++9yfRQCfRMNBQAUIB4QIg3sOvXG2YoNrDCDAIg2uYkg3EwAL+d740+lDZvCejWn0Ox9icXQrPnnani9BA9LK0R3jhkaoFIAFtap1mADAAxNdmMwEr96wnulZ1Xq8aUHu5XDfNcHernalAMQKbVCpvCgsY9AZUYUZFCK5p1AAdUGR9pTIEggi4iRiLLqyzy9E03p5TSMw+lq7h2CqjsCDJ0mQSTEiRIM4HoVXShRDUprVKz91OvRTFX7QbmAIIvN8dFz2gPqdjqAQtAchW3E2aOVyYna2O2bzwqV17xRTRJLJVUhWRSFBBnYE611JuAJ6NMKB+N8IFVUy1Csg0VIWmzqZMEsTHiBU6rGeccsTWZ7P1qcsumqqkKWptqu1gI+IGbRGKSjlqQbvaYps9WoFRgh0FEOpnj7wg3Ui4XkcbivXoLmaijvK1dlZSqgKum06SfiAk8+WHQiIroQSCCCNwRB/HHfs7X7vN0W5awD6N4T+eB65clu8Da5ltU6jPMzf3xw1EGRhUB9rcX54UcVyu5tfDLhWfFehTq/fUE+uxHznHnEKMrickeURwlxkQpzBW3SceY75zInW3hO+MxwUenr1DaPZ5qjfWVoPQAnz3JAwyyXAKVJg13YbFot6CN8NqHDid64A6U1I/Ezgj/o+VHxy3+tmN/QmMemoM8lzFC0KCsT9WrEySx5mZucEdmfHWzNwVDjSRsRfblh2gy1PZUX0UD9McqnabLqSskkbgD+WHxZPIZ93bCRO0R1gVFCgg7EkyNVrxJt/XHTL9qlqtpp0arTuSulR5knlcY4UOC01QGqwOkAG4VR5ajcj0+WCgOVRaecoVaa02puWLrIg6xs87TIg32wzqcLNaiiZnSzKVY6CQNS8wYBHPaMAp2gpIdNIAi948MgE2vqqEx5DCniHFazOtSKopgqRqXSp84Ai/qfXABYGqqgx7n+fMn1wkzfaXwkosjkTafbBbUywkGzCx5XFsLW4Vp0rUIKyJPWOQG8+QxzZJZHqKN8ah3I3y2eerGk3mCCJAPn/TDLLZTuyzO0lvKB6AXxqhVANKikpmCVljG8KP/I89sdBqALfBG7sdTHyXYXOwG8YqGGnbIlO9LoOyKsJtC/ZB3+XIeuCdV8CZfMGwAJUD4yRebrFryPz8jgumMbmZxzWaWkjVHOlVEknkPbHzavw2mK+mv9bTzb6qeZQ+MS3Qja4BEdIPLFn2r48lEJSakaxrSO7G5Uexm8DE3l8rke6eqVrZe/dg1L6WcboNyQOZ2mcAxXwzi1V8y60WIetFKmzkkKiiAxGxYqq38zhpxVVymZoLVfvKZpsXZkXWSNXwlQGWSFgT64Ny/ZlSuUrZeqhSiZLMCuvxyTtbmsHBXGODPmM7RZkVsvTWdUqdRuYiZiYHscAhfRyneZWpmcxT0IAWRZ7wleU96H3MARHXCXJNSqGmg7ygz6e7LBlB0kQQUbST+9o3xRftFz2nLpSFu8YajBgKvWPOLeWJvj/EUquDQM0ctSCKwkDU3hBv8/4DgdPsDr9BL0WanUDUiDTMlIlzJHi7oyTBmCb4EzeUrpmKVSWRKaqF0l6chYEKXgeIXPiPO5tgjidMJlcplZHj+uqR0IJ/9ur/AGjGjpUbKPnWrVEbWFpIrQoAIER0AkAD7uJUI3dANMr21rIB3qEqNIZmUj7JLENTDKRMADe9zhxw/tdl66iW0EgEq5Ui9hJBI35HHL6LTXJjMVqYFQUtTFPASSv7kGTb54hanE6bwHpTYCQVaIO3jUsP94ti1GvJO0fRa3AKR7xqc02qrpL04kjlvYR5RiR452HzDsHDrUYfbA0OY21AbnzF8C5DiK0jNGs1KZOklwhPmD3qeux88VmR7VApNVZgXemNYnn8BYD5z5YHDyilOuyT4b2bzFWtLAIikFtTAyVjYLflzjFHxfgDVjDVPDuABBFogG8fLD/L1KWYUOjLUHJgbj3HiXGlbJMPhM+Tf/ID8wcRxNFMieGcA7mrUlgQgVUiecMZnn8Ata5w1uLncWEk+u/p+eN8zlaiEmAZJPi8Bkmd50N0uy8rY5ZriQVSSNLqCRTZSrMeQWfiloFtuWGlQm7BqXDBmVzAI3HdJ5MviY/74X+DC5f2Xv4ZrrEeKFMg9Be4+WKrJ5R8vl4C946rZQYLNuxkxdmJPvGFvDuM1ZI1Gowk1UdShBOwWRKGJsSUgb88LpbFYd2U4K+Womm7h/ESIBgT0nrY+5wbnqoURaT12Hmf5Y48P4glUB6balP5jcHoR0xtxDhvewZuJEcrx+No9zh+KEJanE8uCQa1ORvcY8wp4hwTMtUYrTgTbbYW5fPGY5v/ADL1Z2pWu0fSjQU7/KcaPwui3xU0b/UNW3rtgSfrmJMKo5/LpI+eN8lXJpsTO5A2P5TjrtnCG1MrTYeJVIHUTGNV4fRBLCmkkXIUSQNuWBg/hO9z/Of0xujGD5D84wWAbI8ox6zLaYPtOAlPh949o/rjctAHP3vvGEAaEU7hfcDE92gMVgEEl6bKyiTqJsJAtbed7YbO3iPS35DE9xw1WepYrRMDWLeJtpiDpmB0k4G6Q0rdGo433FMU3Ya1tCQ7+QN9KH1k+WJ/P9pKjE6fqwbSCWc+rm/ssDAWYyjISOm42jHmXrlSSADIi+MlO+jZ4uPZS9i+KklqExPipsRIV+YM/eH69cUlGn4iVps7c2eVUciDPTzm3PHzRcyyPqDENM25E7Y+kcM4iuaoirqPRqY2Djc/kw9saKzHQblaOtgxfWV+78AMcosfed8Hd3jplKAVbADyGF/aZ/qRTG9U6P4blvwEe+LSES+Y7O1cxmq1fMGrQSmIolCNUCfEInlJgXlsTfFe/q0fpFRXeigNKkaj+IEm7lTdifELbGPu4saXAmprNGtUQ9Ax0/7dvwwvbjtd1ZKlFMwo3DJzHORb3jAle7LcWhZkcuMxUTL1W05bK0QzidMtALE/xNv0U9cCZuucqopUczNOrUFQNSLHQgLL1meo56MNa+YyeYqBq1CtScwD3bBgTYCRE9NhhrmuyFRK5q5WqilQFCEfCsRp+1M+YBMnBRB17L1nZHqNmvpFHZSyaIi7atQnbz64VZXtGmar/Rfo6GhUZoPwkhQTqgDeR5ETvht2goZhstSoKkvVgVnQAKsxqmNgTuegPXCPhtIZXPaazrpoUW8QEAKRYRuTLepJwUBvlslkKbZlCj0zTDIzOxaz+Gadzcz0m+Ncj2bFTu6Rzi1KCnWtKNLEN6mYN7+ZjA2QFPOcR1VEKpUlwp+0FECfI6STHTArZilWr1qtanWNNmhGpCyxYC4j4dNsICm7eZsrRSkqnVVaABvCCbD104jFyj0NOtbnYEA3e0ETf4etoxT55ly782WjTFJCSJm7OT0kkD2wgrcQNUFzs3h8UH2A5ev4414WhKWzzO5fvqYgadBa4SBB0/Fz3m+EVTKujTMOOhIIjzGHmRzLoARJvFtoEmPPcm/XGlLO6n7sgljaLC4M3INxGM3Gkik72xZleM1QwOrURszDxD+MQ/8A+2LDh/bKoqjvqZcRJKkEge8E/NjtiS4vw0IQyf4bmBO6nmrdes8xgl+JU5ADe9wPythvXZP4H0Dh3aXLVzpSoAx+w4KN8mifbHf6KkyBABkDlPULsD5i+JPs5wL61s1UYd2qkJyEc2M8o8+ZwNnO0VPMVx3oYUVH1QIYBmNu8YgggDlyAnng48uhotM5nUpIXqMFUSb846DmfLElWZnT6XXAVHqKKSm7qrQJnmD8RpnwkatrYzMZt6a6a8ZnLnaoIZlvsQzTUURGo36NOCKmVFZqVVH70AwpqOz06ZHMJCkkW8LMDabxgcWgBE7/AC+bZnC+KBCyFqmfjaZ0NfTPLnIjFflM+lUeAiRuOYjy/USPPErkFbMZirrdmSkgVjqUr3hk6kgBQoXy2JDTfC5KQ0pWpsai01ZYJbSlj4iF8SNPqCSIaMKvQC9JxmJQcQrfZ+kEciDSb8bz88Zh17CKamjAO2mS20XgmeWC6at3Szc87R+E25YWppXLgSFDMTbxCZ/eN5j3w3SsFVPOALRsCduW2JoZyFFo25/njYZdv7ONKdU2nr/LGI19/wC98FAdRlz/AExzfJsaitYKumetrnG30o+5ET8/54wMb3tgHZ2ai0z688DVczSFN1eGB1AqLki4aeg8zEY7tXJ5wOmJvimaKIzIQCWkBVkm5N73Ji8jY4UnSBJt0L89lymmRq8J1NuI2g+0eLHDJZCk5Jc6RFgs7jr+eGWfzdM5cwxnSGi6kwR8UAD/AIxNjNkMDck7na0C2OScJf6ndGUHFKVgeap6HIO454ruw1VtSIpUqwcuvMaT8Rta5AHWfLCDMZB6q6wtwLAcxzA5nriw/ZrwzTResd6jQP8ASm/zafljpjckrOWdQk0uizU4neJcQD5o0gJ7tFvGzVCSffSF/HFBVqBVLNYAEn0Fz+GIrs59atfMPY1asg9AOnpMfw40fRnH/IbV83Cxa8xvjfhSFQFI5T7m5B88RfaXtAxY0kAAiGYTJmCV8vPfmMVHCa6pQQioGUIPFygD+98Rs6LT0gWhwQjMCqw8CsXJMSYuPWTGGwqUSrlGKtU8R1gwVUlmHpZhz2O98a5TPmrTZ6LAMW0pqsG21aQfWL42zmYKsivTDSqqxVWFyfFDCABz+e1ptMwlrpnTL98ugArUWAJHKdjbZQOszHmMc83nKTytajKzALKDNjHxAHkfS1744VKVAgFajJrEiZ2Y7zY7lpOqYJvGxdPL1Y/xBVWDAsQTtBHOLmNUSI88XZmB1eGZetUDS1KoiBAVIUKGSywbEgMbDpgXI9l6uUYMmaPcKdToyxIAluomBE2wZWybvrLogaAFgGZdo5HrLzeNQ6YW8bzQXJ1AhINdxTvcAkkPFpICgyT1PTC0BMZ+uTl2cMCalSoSf9R/lb2wqBZBFvdQf0w576iUekZCgIUiS0iYN7A9T548prAjSjA7SBN/QEz74qnddh4sV0jHiLQYkBNzeBvN9zfoMGZekUYVgJDqTPmR62m5+flgXPVQKrKVWUtLA3A29LY45vOMVUCNIEwOUybYHUbY7bQZUDVaTIFLBWUyBNxvHtfG3Zrs2MxULMsUkPX4iOXn5nBPZfLVqwChiqKbnlB3A8/XFDxXi/0ZqWWoU1aq8QDZVBMDVzMmfaTiZvk7BIB4lWGcL5ei6rTpiIBANRxsNj9Wp6AyYjrhcvGaTL3GapjwypqLBAKbaNK+EcpHU22g2p2aFZ6oQLSrUiJanPdMWEwAfEjDnHXAIzXdqMrm6QQL8DQYEzL23PRgOs7nGkarQzAHyeqpSqpUog6QpJmWIJCciQIJZSRyM7Y0bNUFRs1QqdyQIejGoOeQKlhb94fdJsbY2fItlilalNemrMVUwQobZhDHxECZAIAAJANhjZClmz32VZadYEHuyNIkczuLmIIt15kXoTO1em1Wm9NQcu1SHq04GorYMVPMRMty2cD4sFZal9IqpQoBqWXysanEoxaPhU7i1z1uemFFPiwzCFXZaNWkS5rAhRKjSsAb3gaRNpNzGGfC+KrmEV631ZnR3gJWlUKmweCI5HQ8TyIuMZSx1tBYPxw93XdAKZjTdqVNmMqpuYufPGY58R7HZirVeo1QMWMyNaiOQACNECBudsZieSEVxpWpKzHlYWG4PWfxO2Ca7zVI6L7SbfriZq9rK0wi0x56Sdv4saN2rr8in+0Yz5ooqRewvj0J5fLEcvanNGoqBlGogfAvM35YZ8V7Q1KTAd4B5Qv8sLmgKHujcRjoqHp/f9ziO/8Aq9lktVdugUAfoMajt0wGzn1cD9MO36CbLGu2lGaNgT8hj59SokgR6mdvP3vywxPbOpVHdgGakIJIIljH3Z574aJ2XqBQHKWsApIF+tr4iak/BpjmlbZP1qZFNhBgi7RYeUdMdxkKdEy5OojYwTfyFhhueB1CGQMoH+mSfn+eOY7HEnxVT5wv/wDV8CVdFOXN7YpXiLuwp0xpLNAjckmBflj6bw/JijTSmPsgD35n3MnE1wvswKNRKqksVBNxziOXTDxs2/QfI/zxUfciVeAPtlVqfRXSkpZnhYETp3Y+drQPvYns3mvoeRXUIfTpVTY62uzH0JPyGKhsyx3MD0H64lO1/EqlKslNH0o9MSAF+JiwDbeQthyKx3uiGNWT1J5/zwyTNyopqIW0gT4mFpPU9OnLHEpqYMVvdXCgCN5NgB7+RxgypQwWhlP2bnqDvAwvmUbR+G5S48uz6RluH01CZZlqKadOS+yzdmmfNmv5465fLllmjXO2zHziSCTAMHlzBx86euxDA1HbUNmZm8Qut557HkZwbw7MsPEtRPgkKSSLRIIAkc9sJT1YZPh+Dafii2KudQanTfSkK8RqkBYBB2gtI5gY40q9INP1iMQQSGkbL4oJ1WAF+oi8YSUuJ0GHjRh+8oLL+hHyx1p6JDUKqt/lsYn2NwfTC+Y76E/hmlbsdDPMslMwjDeH3+Gw8V7tFybBj0nE/wBr+L953YEEopJK3AZrfgB+OHa0A6hgIB5dOo+eJfjz01lZBPQH84w45ZJ9ErApaTJsZmHUk2MAmOlz64oslw2pUCOlP6ptmJWY9N+WEFdA0MTvzI2IFgPIjb+5+gdlmnJJHIsOkeIn9cbRyNMmeONWiZq9n67PUOhDrcmWbZZlYAnlH4YN4d2OUhdQ8d9VzpAJ5X5fqcVJF4iTyFsb8QzC5Wg9Vhq0jlzOwHlcjCbb7MegfiVYZPLzTXUZCrbwgmwLRso/kMTXaSiW4llxTIaoBT1RyKsT7Wv5DDLhvFcw6UqjinUTMOUFELEJ4tTSTBiLgjbnODK/BVH/ANpopEmKmn49JIkK19BieXyxPgZy47x0UkqCiFlSS7x4Vdth+/UP3eW5wm4fWP0GpWzc1aZbwBj4rmCVO4JMwJjw9MCcUyiZjNplqFJqSgANIKm0kswJ3AsG5z6Y79rKoqVqWSpkLTpAajsFgXJO0InXmcFgbZbUimtlaneUgZIj4TvFRBdG/wAxRfmCMLKWSTNPUqLVWlV1HwrsqAQWMQTqtcblri5imo0tQSpTY5fLUAdL7PUAEEkG2jncEk4QKlPOsatEHL10MhwCKTXkSf8Atsbb7+eNYz9QNG7iuq5WpTNCtTAVCRB1EHfw7Gxg7yecYHoZ18qSldDUQU2SlpgU2kyx28U7E7jHWpWWqxoZ5e6qAAK8BY6knYg2t8MLa+F2Uy7Zhl11dSU7CRBKDaPXzvjSUlFWxVbNUNYiVdkBkhUYqqzyAmwxmHj5codKUVZRsdRE/hjMc3zpGnBgZr/r6GMCuBc46tVUuAgJHM79dsbZ7KEAbSRcW9r2xi07FxbOvZ+nNbUxMICfntgjjFYVGJtbbHLLZCpSpTBYNcskMPISCY98cEa2+2OnHCkZPsW10044NVwxzCgi/XAD08NqhoYdnRrzdAf5gJ/hk4+v5oWGPlvYTKas6piyKT7kqB+Zx9Pzb7e/6YljQOvWY8r/AMsdWrACLmw2HlgYNv6YUcV48VzdPLimxY6WUhis/ekC0ASbzcHbCGNhnl1EEvIiZUAfOB+eOy1w6yBG3Tz88cWYgmB+kxtjdSYMiJiPkevnOAD0NyxF9vGnMqv+Up/F8Wwe+39/riR7acGq1c0rppgU1Elo2LTy8xiZLRrhkozt9E6z6ob7L2I2Acbz+fzxxqOSEiD4YFreEmx6kCMU1HswseNifFMFtjHkvT8sdcxwI6SKWhSZ6++wxlTfg6FNRrfRLDYg7cydzz54MVNJsG1JBBEbMFBmdwennhlR7KVYjUCRb4WNvcDbBVLsvU8JLfY0nwNyET8iLeWGos3nlxSrk/G6EIqFd9TC+m8Ss2OOWagglVAi8TMEX54pR2UchASw0yLIdiRG55YxOxJMSWv1UeWG4u7RcficTxOEn7CLMuT3okwYIEmIbSbDbngOqqoSCJgKZPmAcVo7EWjxiTe6iwgafTn7Y8fsCp+I1P8AenIW5eX44rjejkhnWNpx/v0I+m5eTFtJAnqIIPzjFv2IrTlnGxFRrb7hTGOKdiaSiNR32Lj9OsD5YecI4OlANpBGoyZM3iPbbDSoyyZefYXQy+m5HiPvbElx7jU5fMpXOl2cLSo7kKCpDAx4gbmRa0YH45xmpncymXyhsjau8HUWLyLhVk+vyw3TtRTp1xlqr94ygfXaRGu8hgJ0kW8S+8YdmFE6mdrrQpZGlIqsSX5MA5JCfu28THlMdcPcn2N7k0e7OlwxarVB8TQPgUG2liefTrjUZB8rWrVlVW71pFZm8NJWJLax8RvEEWMDbGce4q70BVgHLSBBY03ryLGBMUyb6bEieWBAGUe0WWq5oU1IasoIV9MjzVW529vPC7h3YtadWpWzFQVBJa9gbyTUm2/KYt7Y49kMkKVKpna8DUDpMbLN4H7xgADkAOeOfBO0GYq5yqjAd14mZGuUAG0kwCTAIPhmdsH4gc+0nFXzdYZTLkFZ8R5MRvf7q/ifbGnH6q0Ms2Vo7KB3z9S2y/6m38lGGmRooUqV8hoWpUAlXEAESbD7NyDuVMD1xNdrj3Yo5ZQ23eVCbs1R7XgwTvta4wwCsvRDZOglZWrtUZtCg/WqgG6HoIkgmIIx0z3DBllDvcFtJIGmFjw2+9O+B+K8RfKgBRGZqKotfuaYslNf3juT1v0x3yvBa9Cmrs71K1V1XumOqnDGSKkzsoJkRBwdqgugBrmVqrHLxR+EY9xSV8rkgxDPQUjcHu5HzxmJ4e5r832FfFUewpqNTNpEQLDfAvF6DNV0kGZA8pIB/XBWd4jSJRihOgkgaouee3XHlLilSqYppESdTGyzzMW9rk4gbyIFyObrUO9NNSygxJ+FWnf+npg2rxFtIFXLA2Es25PMkgYIr16igKKjARy0xPOxXmZ3xoOI1BA1yY5qsx7Y64qlTOZu2JsyitdV0TyBJH4/zwvqZVotB/P8cOc7my+4X2RR+mFzZYb/AJ3xTSCx1+zyiTmWPjGlQD90/FZvPmP9OPoGaN79MSXYCj4qh2kgR/pHM/xG2KrNnxewxgykDgY8rcJQ11zBDa0BVfFAA8U2jnJxurXjz/PHTvj5fn1whnmZpCpGqfYxe/lj3uNC6Ry85643qVYPL5DHu+5HzH6YANVXzHuRjWrnXDQKZMEib3j258sb6PMfjz9sc6tIySawUamIEi02HMbXN+scsAjpUruFBVZJBkXEGA0fms9Yxq+bqTam0Wkk8pIMeceLHZVlbPO41CD72/mMcqmQYx9Y0Rf5R/P3wDPBUqeHwzIveIPvM42NWoIlQNtV9gRJ3PI288cvoa86jE9ekAi1uc42qZWmV0yYvtPMg9PL5WwwNlqVCBCrsZE7G0c+s+2NcxWqC40AA3k7CfzIj3ON1yi6i3ikmeYG3pt5Y4jJ0v3rGdzuMAjYpVYyrLp3HpqPlzWB6ycEBYSGgmL+ePFrqoi8AR8vfHNW1nYhRuevkL/PAAPk6E+JgIG1h89tsLe1i5irl/8A0pR6bDxaDLkcwpBgg7QL77zYXtt2u+jr3NI/WsLkf9tT/wCR5dN+mEWWzp4clICrrrO2qrSDBkCEWBiYqE8x57jEgjzPihlKKUaJD5okFqikhqZ20iLg/Z0epI2GDKdNOF0e9qQc1UHgU/YHOfTmeZt1w/r/AEatmtIITN0j4SQJJ025xUidrMI5YT5LsrVqZ16ucIdVgrHwPeFAn4Qv3De43nA1RRz7N1s1QpCo4aoKpLLSgABd2qFjC0heY2PQb4LzPC6OfpK2XqlQpvSmFHWVHwMRNxIO/nhd2p7QPman0PLeJSYcj7RG4B+4vM+XTfbiGVThoy7r43GskAlTUYhZ1HlTUbLzJHngEM8/m4V6joadPKhRSpMPiqEQjmJDKOUE7E4Rdlcj3lOpqOmkTNdzbUq3FOehMsx6QOeKc1PpBGWzVIBnU1FCMWAixkxKMOtwdsLO0/DKyUEoUUAy4jUVkvyk1ABcT4iRO3lhgLUzT53NB6TmhQy4PiAjSnPylo+E2AFxig7O58ZyktSoil6bkao5gCGXoSDt1xM52oalNcnklY096lSNOs8yxPwr69ANtyK3Fhl8oaeXcQp0vVG71GuVpjoB9vkBaTgA78byn0fNVM46GomkFIEhagAUavugC4bb3xrwBay0Kmqp46lOpUp0ous7MPugk2XbDDs3TahkTUqMWBDPpJ2WNhq+9vB645oved5mckyO1VQrLUJGkjaPukfcNrWOH7gfO6VQQJEnrjMV1D9nBKjXVAbmAJA95E/LGYyakAKMqWZVmxIH44scpw1KaIoFh4r3JYgXPXHmMw8WyZSbF3HlAM88Ja2dWxuSBy88ZjMdXSIFlfiTcl+Z/lgf/qDnkP798ZjMZObspH0D9n5JpFzuzP8AgQv6Yocx8dt7e/8ALGYzCfYzwZU4zRp+1HpOMxmBgb1UM+u3njxYib/Ll88e4zDA2JEbnlyH88aObk23vYY9xmADwVrWP4RjelUM3JxmMwAcajf36Ywjn0xmMwAEUn6kz+GByL++MxmADykus9AN8b5ssVKUmCPAgsuoXncSOhxmMxLAm+ynZFqdWrWzQ11dUAkhlIYXfrJ2uBHvgLtb9FyJBo0EGYeSpg6UG2sLOnV0AHnbGYzBFWUL+yWQp1FrKVNbNMjnS1lQn4Tqn42Yg6l2jlhue2GXpqMrV7zMaRoqOVBDEbyGIJA9JsN8ZjMFAFZPhtHJUq2aogujIHUcwsTpBYzpNjBE252wg7cEvlMpVcjvWk+GwhwGj28I+eMxmEwLXhqhlSqyjvHp0wx52Ex6SSbYD7RdphlCmqmXDTBUgEERNiPMc8e4zDXQmbZ3K/SqVNldlRtLNTPwupg6Xgz8j7HEdncmc3xBaZpikqABlGmdKXN1seg6DGYzBegR27TcSfM5hclR8KhobkCy/wDioHufbFGuWo5OgWVfhWCQPE5m0nzPsMeYzD8sGTmb4fVdy71WDNchWIUeQ9Np5xOMxmMxNs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http://im.rediff.com/sports/2007/feb/06gil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21" y="1484784"/>
            <a:ext cx="24291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ached.imagescaler.hbpl.co.uk/resize/scaleWidth/460/?sURL=http://offlinehbpl.hbpl.co.uk/News/OMC/55FF27F9-CD15-2D45-DD20E0BAC86759F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1" t="5755" r="31715" b="44362"/>
          <a:stretch/>
        </p:blipFill>
        <p:spPr bwMode="auto">
          <a:xfrm>
            <a:off x="6049213" y="365314"/>
            <a:ext cx="794187" cy="9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2.gstatic.com/images?q=tbn:ANd9GcRPNIWr983IB7BLcwGJPgjSfcDx4maG7XQkt7L304FukB8UcUVl:hamishbrown.com/wp-content/uploads/2012/04/Mark-Cavendish-Cyclist-Saatchi-Hamish-Brown-4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3764" r="50000" b="22024"/>
          <a:stretch/>
        </p:blipFill>
        <p:spPr bwMode="auto">
          <a:xfrm>
            <a:off x="7057325" y="364477"/>
            <a:ext cx="720080" cy="9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t2.gstatic.com/images?q=tbn:ANd9GcSpp43AR62IE2wrWlR7zMGmFSePu2eneLTldHgo8Hxlu6LUOjAu:https://twimg0-a.akamaihd.net/profile_images/2964996166/18c7552f572d7da91ff26faebd203658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4209" r="33513" b="47895"/>
          <a:stretch/>
        </p:blipFill>
        <p:spPr bwMode="auto">
          <a:xfrm>
            <a:off x="7950595" y="364477"/>
            <a:ext cx="690906" cy="9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affects a companies decision to become a sponsor?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Success of the team or individual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Popularity of the sport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Media coverage given to the sport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Participation levels in the sport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Suitability of the sport for the product</a:t>
            </a:r>
            <a:endParaRPr lang="en-GB" sz="2000" dirty="0"/>
          </a:p>
        </p:txBody>
      </p:sp>
      <p:pic>
        <p:nvPicPr>
          <p:cNvPr id="2050" name="Picture 2" descr="http://t0.gstatic.com/images?q=tbn:ANd9GcQ9K6ileTLfgkFKob_60CFyYyUWXnoz7Yhv_YkVW5sPO_J2uvxBkQ:www.conventioninsider.com/wp-content/sponsorpatch_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453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1495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Sport is expensive to run</a:t>
            </a:r>
          </a:p>
          <a:p>
            <a:pPr lvl="1"/>
            <a:r>
              <a:rPr lang="en-GB" sz="1600" dirty="0" smtClean="0"/>
              <a:t>Extra money allows a more professional approach</a:t>
            </a:r>
          </a:p>
          <a:p>
            <a:endParaRPr lang="en-GB" sz="1800" dirty="0"/>
          </a:p>
          <a:p>
            <a:r>
              <a:rPr lang="en-GB" sz="1800" dirty="0" smtClean="0"/>
              <a:t>Sport is promoted through extra publicity</a:t>
            </a:r>
          </a:p>
          <a:p>
            <a:endParaRPr lang="en-GB" sz="1800" dirty="0"/>
          </a:p>
          <a:p>
            <a:r>
              <a:rPr lang="en-GB" sz="1800" dirty="0" smtClean="0"/>
              <a:t>Sponsorship helps to create atmosphere at events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Sports will be more organised</a:t>
            </a:r>
          </a:p>
          <a:p>
            <a:pPr lvl="1"/>
            <a:r>
              <a:rPr lang="en-GB" sz="1600" dirty="0" smtClean="0"/>
              <a:t>Better management techniques and business advice</a:t>
            </a:r>
          </a:p>
          <a:p>
            <a:pPr lvl="1"/>
            <a:endParaRPr lang="en-GB" sz="1600" dirty="0"/>
          </a:p>
          <a:p>
            <a:r>
              <a:rPr lang="en-GB" sz="1800" dirty="0" smtClean="0"/>
              <a:t>Improved facilities</a:t>
            </a:r>
          </a:p>
          <a:p>
            <a:pPr lvl="1"/>
            <a:r>
              <a:rPr lang="en-GB" sz="1600" dirty="0" smtClean="0"/>
              <a:t>Benefit both the performer and spectator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37434" r="62703" b="34478"/>
          <a:stretch/>
        </p:blipFill>
        <p:spPr bwMode="auto">
          <a:xfrm>
            <a:off x="6249059" y="1556792"/>
            <a:ext cx="23732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 t="37434" r="40168" b="34478"/>
          <a:stretch/>
        </p:blipFill>
        <p:spPr bwMode="auto">
          <a:xfrm>
            <a:off x="6249059" y="3933056"/>
            <a:ext cx="2342997" cy="19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1880" y="6021288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England Hockey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Disadvantages of 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6264696" cy="500553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Sport becomes associated with a product, this may be undesirable</a:t>
            </a:r>
          </a:p>
          <a:p>
            <a:endParaRPr lang="en-GB" sz="2000" dirty="0"/>
          </a:p>
          <a:p>
            <a:r>
              <a:rPr lang="en-GB" sz="2000" dirty="0" smtClean="0"/>
              <a:t>Sponsors can gain control over organisation of sport</a:t>
            </a:r>
          </a:p>
          <a:p>
            <a:endParaRPr lang="en-GB" sz="2000" dirty="0"/>
          </a:p>
          <a:p>
            <a:r>
              <a:rPr lang="en-GB" sz="2000" dirty="0" smtClean="0"/>
              <a:t>Sponsors can gain control over timing and location of events</a:t>
            </a:r>
          </a:p>
          <a:p>
            <a:endParaRPr lang="en-GB" sz="2000" dirty="0"/>
          </a:p>
          <a:p>
            <a:r>
              <a:rPr lang="en-GB" sz="2000" dirty="0" smtClean="0"/>
              <a:t>Financial interdependence between media and large sporting events</a:t>
            </a:r>
          </a:p>
          <a:p>
            <a:endParaRPr lang="en-GB" sz="2000" dirty="0"/>
          </a:p>
          <a:p>
            <a:r>
              <a:rPr lang="en-GB" sz="2000" dirty="0" smtClean="0"/>
              <a:t>Sport relies on funding</a:t>
            </a:r>
          </a:p>
          <a:p>
            <a:pPr lvl="1"/>
            <a:r>
              <a:rPr lang="en-GB" sz="1800" dirty="0" smtClean="0"/>
              <a:t>Withdrawal of funding would be disastrous</a:t>
            </a:r>
          </a:p>
          <a:p>
            <a:pPr lvl="1"/>
            <a:endParaRPr lang="en-GB" sz="1800" dirty="0"/>
          </a:p>
          <a:p>
            <a:pPr marL="45720" indent="0" algn="ctr">
              <a:buNone/>
            </a:pPr>
            <a:r>
              <a:rPr lang="en-GB" sz="2000" b="1" dirty="0" smtClean="0"/>
              <a:t>How many sponsors of the Football league cup can you name?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6732240" y="2132856"/>
            <a:ext cx="216024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dirty="0" smtClean="0"/>
              <a:t>1982–1986</a:t>
            </a:r>
            <a:endParaRPr lang="en-GB" sz="1400" b="1" dirty="0"/>
          </a:p>
          <a:p>
            <a:pPr algn="ctr"/>
            <a:r>
              <a:rPr lang="en-GB" sz="1400" dirty="0" smtClean="0"/>
              <a:t>Milk Cup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b="1" dirty="0"/>
              <a:t>1986–1990</a:t>
            </a:r>
          </a:p>
          <a:p>
            <a:pPr algn="ctr"/>
            <a:r>
              <a:rPr lang="en-GB" sz="1400" dirty="0" smtClean="0"/>
              <a:t>Littlewoods </a:t>
            </a:r>
            <a:r>
              <a:rPr lang="en-GB" sz="1400" dirty="0"/>
              <a:t>Challenge 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1990–1992</a:t>
            </a:r>
          </a:p>
          <a:p>
            <a:pPr algn="ctr"/>
            <a:r>
              <a:rPr lang="en-GB" sz="1400" dirty="0" err="1" smtClean="0"/>
              <a:t>Rumbelows</a:t>
            </a:r>
            <a:r>
              <a:rPr lang="en-GB" sz="1400" dirty="0" smtClean="0"/>
              <a:t>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1992–1998</a:t>
            </a:r>
          </a:p>
          <a:p>
            <a:pPr algn="ctr"/>
            <a:r>
              <a:rPr lang="en-GB" sz="1400" dirty="0"/>
              <a:t> </a:t>
            </a:r>
            <a:r>
              <a:rPr lang="en-GB" sz="1400" dirty="0" smtClean="0"/>
              <a:t>Coca-Cola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1998–2003</a:t>
            </a:r>
          </a:p>
          <a:p>
            <a:pPr algn="ctr"/>
            <a:r>
              <a:rPr lang="en-GB" sz="1400" dirty="0" smtClean="0"/>
              <a:t>Worthington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2003–2012</a:t>
            </a:r>
          </a:p>
          <a:p>
            <a:pPr algn="ctr"/>
            <a:r>
              <a:rPr lang="en-GB" sz="1400" dirty="0" smtClean="0"/>
              <a:t>Carling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2012–2016</a:t>
            </a:r>
          </a:p>
          <a:p>
            <a:pPr algn="ctr"/>
            <a:r>
              <a:rPr lang="en-GB" sz="1400" dirty="0" smtClean="0"/>
              <a:t>Capital </a:t>
            </a:r>
            <a:r>
              <a:rPr lang="en-GB" sz="1400" dirty="0"/>
              <a:t>One Cup</a:t>
            </a:r>
          </a:p>
        </p:txBody>
      </p:sp>
    </p:spTree>
    <p:extLst>
      <p:ext uri="{BB962C8B-B14F-4D97-AF65-F5344CB8AC3E}">
        <p14:creationId xmlns:p14="http://schemas.microsoft.com/office/powerpoint/2010/main" val="35731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Implications of sponsorship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Negative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 smtClean="0"/>
              <a:t>Promotes individual teams</a:t>
            </a:r>
          </a:p>
          <a:p>
            <a:endParaRPr lang="en-GB" sz="1800" dirty="0"/>
          </a:p>
          <a:p>
            <a:r>
              <a:rPr lang="en-GB" sz="1800" dirty="0" smtClean="0"/>
              <a:t>Allows performer to train longer</a:t>
            </a:r>
          </a:p>
          <a:p>
            <a:pPr lvl="1"/>
            <a:endParaRPr lang="en-GB" sz="1600" dirty="0"/>
          </a:p>
          <a:p>
            <a:r>
              <a:rPr lang="en-GB" sz="1800" dirty="0" smtClean="0"/>
              <a:t>Development of new competitions</a:t>
            </a:r>
          </a:p>
          <a:p>
            <a:endParaRPr lang="en-GB" sz="1800" dirty="0"/>
          </a:p>
          <a:p>
            <a:r>
              <a:rPr lang="en-GB" sz="1800" dirty="0" smtClean="0"/>
              <a:t>Development of better facilities and equipment</a:t>
            </a:r>
          </a:p>
          <a:p>
            <a:endParaRPr lang="en-GB" sz="1800" dirty="0"/>
          </a:p>
          <a:p>
            <a:r>
              <a:rPr lang="en-GB" sz="1800" dirty="0" smtClean="0"/>
              <a:t>Attracts highest class performers</a:t>
            </a:r>
          </a:p>
          <a:p>
            <a:endParaRPr lang="en-GB" sz="1800" dirty="0"/>
          </a:p>
          <a:p>
            <a:r>
              <a:rPr lang="en-GB" sz="1800" dirty="0" smtClean="0"/>
              <a:t>Generates media interest</a:t>
            </a:r>
          </a:p>
          <a:p>
            <a:endParaRPr lang="en-GB" sz="1800" dirty="0"/>
          </a:p>
          <a:p>
            <a:r>
              <a:rPr lang="en-GB" sz="1800" dirty="0" smtClean="0"/>
              <a:t>Covers expenses of sport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4421460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 smtClean="0"/>
              <a:t>Attention on high profile individuals or teams only</a:t>
            </a:r>
          </a:p>
          <a:p>
            <a:endParaRPr lang="en-GB" sz="1700" dirty="0"/>
          </a:p>
          <a:p>
            <a:r>
              <a:rPr lang="en-GB" sz="1700" dirty="0" smtClean="0"/>
              <a:t>Product association is an intrusion into sport</a:t>
            </a:r>
          </a:p>
          <a:p>
            <a:endParaRPr lang="en-GB" sz="1700" dirty="0"/>
          </a:p>
          <a:p>
            <a:r>
              <a:rPr lang="en-GB" sz="1700" dirty="0" smtClean="0"/>
              <a:t>Sponsors can gain too much control over sport</a:t>
            </a:r>
          </a:p>
          <a:p>
            <a:endParaRPr lang="en-GB" sz="1700" dirty="0"/>
          </a:p>
          <a:p>
            <a:r>
              <a:rPr lang="en-GB" sz="1700" dirty="0" smtClean="0"/>
              <a:t>Sponsors may influence choice of performers</a:t>
            </a:r>
          </a:p>
          <a:p>
            <a:endParaRPr lang="en-GB" sz="1700" dirty="0"/>
          </a:p>
          <a:p>
            <a:r>
              <a:rPr lang="en-GB" sz="1700" dirty="0" smtClean="0"/>
              <a:t>Sponsors can give a bad image</a:t>
            </a:r>
          </a:p>
          <a:p>
            <a:endParaRPr lang="en-GB" sz="1700" dirty="0"/>
          </a:p>
          <a:p>
            <a:r>
              <a:rPr lang="en-GB" sz="1700" dirty="0" smtClean="0"/>
              <a:t>Sponsors will control timings to ensure peak audiences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9664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 uiExpand="1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Institue</a:t>
            </a:r>
            <a:r>
              <a:rPr lang="en-GB" dirty="0" smtClean="0"/>
              <a:t> of Sports sponsorship (ISS)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Established in 1985</a:t>
            </a:r>
          </a:p>
          <a:p>
            <a:endParaRPr lang="en-GB" sz="2000" dirty="0" smtClean="0"/>
          </a:p>
          <a:p>
            <a:r>
              <a:rPr lang="en-GB" sz="2000" dirty="0" smtClean="0"/>
              <a:t>Non profit making group who link with </a:t>
            </a:r>
            <a:r>
              <a:rPr lang="en-GB" sz="2000" dirty="0"/>
              <a:t>S</a:t>
            </a:r>
            <a:r>
              <a:rPr lang="en-GB" sz="2000" dirty="0" smtClean="0"/>
              <a:t>port England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Aims to…</a:t>
            </a:r>
          </a:p>
          <a:p>
            <a:pPr lvl="1"/>
            <a:r>
              <a:rPr lang="en-GB" sz="1800" dirty="0" smtClean="0"/>
              <a:t>Bring sports and sponsors together</a:t>
            </a:r>
          </a:p>
          <a:p>
            <a:pPr lvl="1"/>
            <a:r>
              <a:rPr lang="en-GB" sz="1800" dirty="0" smtClean="0"/>
              <a:t>Ensure companies receive fair return for their investment</a:t>
            </a:r>
          </a:p>
          <a:p>
            <a:pPr lvl="1"/>
            <a:r>
              <a:rPr lang="en-GB" sz="1800" dirty="0" smtClean="0"/>
              <a:t>Try to preserve traditional nature of sport</a:t>
            </a:r>
          </a:p>
          <a:p>
            <a:pPr lvl="1"/>
            <a:r>
              <a:rPr lang="en-GB" sz="1800" dirty="0" smtClean="0"/>
              <a:t>Run the </a:t>
            </a:r>
            <a:r>
              <a:rPr lang="en-GB" sz="1800" dirty="0" err="1" smtClean="0"/>
              <a:t>Sportsmatch</a:t>
            </a:r>
            <a:r>
              <a:rPr lang="en-GB" sz="1800" dirty="0" smtClean="0"/>
              <a:t> scheme with the government</a:t>
            </a:r>
          </a:p>
          <a:p>
            <a:pPr lvl="1"/>
            <a:endParaRPr lang="en-GB" sz="1800" dirty="0"/>
          </a:p>
          <a:p>
            <a:endParaRPr lang="en-GB" sz="2000" dirty="0" smtClean="0"/>
          </a:p>
          <a:p>
            <a:pPr lvl="1"/>
            <a:endParaRPr lang="en-GB" sz="1800" dirty="0"/>
          </a:p>
        </p:txBody>
      </p:sp>
      <p:pic>
        <p:nvPicPr>
          <p:cNvPr id="3074" name="Picture 2" descr="http://t1.gstatic.com/images?q=tbn:ANd9GcSHGFv-34Y4ttLFe7EQ_BzpblQ5zrydX9UO-9BNUESGb1JB6QjU3w:a323.yahoofs.com/ymg/ept_sports_sow_experts__15/ept_sports_sow_experts-110431084-1292006476.jpg%3FymMhAOEDd2z9fQi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37260"/>
          <a:stretch/>
        </p:blipFill>
        <p:spPr bwMode="auto">
          <a:xfrm>
            <a:off x="6444208" y="2132856"/>
            <a:ext cx="245280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</TotalTime>
  <Words>406</Words>
  <Application>Microsoft Office PowerPoint</Application>
  <PresentationFormat>On-screen Show (4:3)</PresentationFormat>
  <Paragraphs>129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4.2 Sponsorship</vt:lpstr>
      <vt:lpstr>Name their sponsor?</vt:lpstr>
      <vt:lpstr>Name the club?</vt:lpstr>
      <vt:lpstr>Sponsorship</vt:lpstr>
      <vt:lpstr>What affects a companies decision to become a sponsor?</vt:lpstr>
      <vt:lpstr>Advantages of sponsorship</vt:lpstr>
      <vt:lpstr>Disadvantages of sponsorship</vt:lpstr>
      <vt:lpstr>Ethical Implications of sponsorship</vt:lpstr>
      <vt:lpstr>Institue of Sports sponsorship (ISS)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Deviance in sport</dc:title>
  <dc:creator>mway</dc:creator>
  <cp:lastModifiedBy>MWay</cp:lastModifiedBy>
  <cp:revision>62</cp:revision>
  <dcterms:created xsi:type="dcterms:W3CDTF">2011-06-21T10:44:44Z</dcterms:created>
  <dcterms:modified xsi:type="dcterms:W3CDTF">2013-04-16T07:13:10Z</dcterms:modified>
</cp:coreProperties>
</file>