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8256B-E1A4-495C-A118-A3487991FA48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5" csCatId="colorful" phldr="1"/>
      <dgm:spPr/>
    </dgm:pt>
    <dgm:pt modelId="{079F5AEA-FFD1-4233-B339-66E1D452B812}">
      <dgm:prSet phldrT="[Text]"/>
      <dgm:spPr/>
      <dgm:t>
        <a:bodyPr/>
        <a:lstStyle/>
        <a:p>
          <a:r>
            <a:rPr lang="en-GB" dirty="0" smtClean="0">
              <a:latin typeface="Comic Sans MS" pitchFamily="66" charset="0"/>
            </a:rPr>
            <a:t>Actual Productivity</a:t>
          </a:r>
          <a:endParaRPr lang="en-GB" dirty="0">
            <a:latin typeface="Comic Sans MS" pitchFamily="66" charset="0"/>
          </a:endParaRPr>
        </a:p>
      </dgm:t>
    </dgm:pt>
    <dgm:pt modelId="{7DE5E79C-3EE3-4334-B49E-1859B060725B}" type="parTrans" cxnId="{7443AC6D-9DAD-447D-8908-23B6CF0B0CC8}">
      <dgm:prSet/>
      <dgm:spPr/>
      <dgm:t>
        <a:bodyPr/>
        <a:lstStyle/>
        <a:p>
          <a:endParaRPr lang="en-GB"/>
        </a:p>
      </dgm:t>
    </dgm:pt>
    <dgm:pt modelId="{3D5E0DE5-A25E-47ED-8BE0-BF00D21E6D9C}" type="sibTrans" cxnId="{7443AC6D-9DAD-447D-8908-23B6CF0B0CC8}">
      <dgm:prSet/>
      <dgm:spPr/>
      <dgm:t>
        <a:bodyPr/>
        <a:lstStyle/>
        <a:p>
          <a:endParaRPr lang="en-GB"/>
        </a:p>
      </dgm:t>
    </dgm:pt>
    <dgm:pt modelId="{FFB2645D-03BB-4C94-9544-DB7AB48F946F}">
      <dgm:prSet phldrT="[Text]"/>
      <dgm:spPr/>
      <dgm:t>
        <a:bodyPr/>
        <a:lstStyle/>
        <a:p>
          <a:r>
            <a:rPr lang="en-GB" dirty="0" smtClean="0">
              <a:latin typeface="Comic Sans MS" pitchFamily="66" charset="0"/>
            </a:rPr>
            <a:t>Potential Productivity</a:t>
          </a:r>
          <a:endParaRPr lang="en-GB" dirty="0">
            <a:latin typeface="Comic Sans MS" pitchFamily="66" charset="0"/>
          </a:endParaRPr>
        </a:p>
      </dgm:t>
    </dgm:pt>
    <dgm:pt modelId="{9DA48439-2C25-430A-9D57-F8FE5932F902}" type="parTrans" cxnId="{BF3BCAB7-3C9F-4DA9-BDAF-D8CFC99258E3}">
      <dgm:prSet/>
      <dgm:spPr/>
      <dgm:t>
        <a:bodyPr/>
        <a:lstStyle/>
        <a:p>
          <a:endParaRPr lang="en-GB"/>
        </a:p>
      </dgm:t>
    </dgm:pt>
    <dgm:pt modelId="{F3CA4521-A938-4860-9FB2-694E6F7C073A}" type="sibTrans" cxnId="{BF3BCAB7-3C9F-4DA9-BDAF-D8CFC99258E3}">
      <dgm:prSet/>
      <dgm:spPr/>
      <dgm:t>
        <a:bodyPr/>
        <a:lstStyle/>
        <a:p>
          <a:endParaRPr lang="en-GB"/>
        </a:p>
      </dgm:t>
    </dgm:pt>
    <dgm:pt modelId="{680C0C53-3E2B-44A1-94EC-1CC085FF64C5}">
      <dgm:prSet phldrT="[Text]"/>
      <dgm:spPr/>
      <dgm:t>
        <a:bodyPr/>
        <a:lstStyle/>
        <a:p>
          <a:r>
            <a:rPr lang="en-GB" dirty="0" smtClean="0">
              <a:latin typeface="Comic Sans MS" pitchFamily="66" charset="0"/>
            </a:rPr>
            <a:t>Losses due to faulty group processes</a:t>
          </a:r>
          <a:endParaRPr lang="en-GB" dirty="0">
            <a:latin typeface="Comic Sans MS" pitchFamily="66" charset="0"/>
          </a:endParaRPr>
        </a:p>
      </dgm:t>
    </dgm:pt>
    <dgm:pt modelId="{7EEBD1C8-EEAE-476B-B13F-FC6D0FE8185D}" type="parTrans" cxnId="{5B5733BA-B489-4949-B688-F6A39B28F2DB}">
      <dgm:prSet/>
      <dgm:spPr/>
      <dgm:t>
        <a:bodyPr/>
        <a:lstStyle/>
        <a:p>
          <a:endParaRPr lang="en-GB"/>
        </a:p>
      </dgm:t>
    </dgm:pt>
    <dgm:pt modelId="{4D73CA4F-369C-4CF6-B96A-8DAE80134423}" type="sibTrans" cxnId="{5B5733BA-B489-4949-B688-F6A39B28F2DB}">
      <dgm:prSet/>
      <dgm:spPr/>
      <dgm:t>
        <a:bodyPr/>
        <a:lstStyle/>
        <a:p>
          <a:endParaRPr lang="en-GB"/>
        </a:p>
      </dgm:t>
    </dgm:pt>
    <dgm:pt modelId="{F8FCBCA0-1F0D-4F03-A2BC-219A0C56BAC4}" type="pres">
      <dgm:prSet presAssocID="{E0A8256B-E1A4-495C-A118-A3487991FA48}" presName="linearFlow" presStyleCnt="0">
        <dgm:presLayoutVars>
          <dgm:dir/>
          <dgm:resizeHandles val="exact"/>
        </dgm:presLayoutVars>
      </dgm:prSet>
      <dgm:spPr/>
    </dgm:pt>
    <dgm:pt modelId="{99EB4B69-8A46-450D-A24F-ECB0ED1DFA66}" type="pres">
      <dgm:prSet presAssocID="{079F5AEA-FFD1-4233-B339-66E1D452B812}" presName="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D74963A4-8CF3-40A2-9DDB-0ED65BE4A13C}" type="pres">
      <dgm:prSet presAssocID="{3D5E0DE5-A25E-47ED-8BE0-BF00D21E6D9C}" presName="spacerL" presStyleCnt="0"/>
      <dgm:spPr/>
    </dgm:pt>
    <dgm:pt modelId="{17B20966-63BE-403C-A800-181855B22E64}" type="pres">
      <dgm:prSet presAssocID="{3D5E0DE5-A25E-47ED-8BE0-BF00D21E6D9C}" presName="sibTrans" presStyleLbl="sibTrans2D1" presStyleIdx="0" presStyleCnt="2"/>
      <dgm:spPr>
        <a:prstGeom prst="mathEqual">
          <a:avLst/>
        </a:prstGeom>
      </dgm:spPr>
      <dgm:t>
        <a:bodyPr/>
        <a:lstStyle/>
        <a:p>
          <a:endParaRPr lang="en-GB"/>
        </a:p>
      </dgm:t>
    </dgm:pt>
    <dgm:pt modelId="{62AD08E5-D7E4-40F8-8509-D0C8BD99E1E4}" type="pres">
      <dgm:prSet presAssocID="{3D5E0DE5-A25E-47ED-8BE0-BF00D21E6D9C}" presName="spacerR" presStyleCnt="0"/>
      <dgm:spPr/>
    </dgm:pt>
    <dgm:pt modelId="{6B407F24-FB2B-4BFE-AFDD-C920F306AF21}" type="pres">
      <dgm:prSet presAssocID="{FFB2645D-03BB-4C94-9544-DB7AB48F94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61547F-5B23-40CD-B315-2AE685830C10}" type="pres">
      <dgm:prSet presAssocID="{F3CA4521-A938-4860-9FB2-694E6F7C073A}" presName="spacerL" presStyleCnt="0"/>
      <dgm:spPr/>
    </dgm:pt>
    <dgm:pt modelId="{06F93BA8-D6BA-4371-AF8A-17918DF06C9C}" type="pres">
      <dgm:prSet presAssocID="{F3CA4521-A938-4860-9FB2-694E6F7C073A}" presName="sibTrans" presStyleLbl="sibTrans2D1" presStyleIdx="1" presStyleCnt="2"/>
      <dgm:spPr>
        <a:prstGeom prst="mathMinus">
          <a:avLst/>
        </a:prstGeom>
      </dgm:spPr>
      <dgm:t>
        <a:bodyPr/>
        <a:lstStyle/>
        <a:p>
          <a:endParaRPr lang="en-GB"/>
        </a:p>
      </dgm:t>
    </dgm:pt>
    <dgm:pt modelId="{1A86272F-61C6-4CF6-BF3C-D36E6634A039}" type="pres">
      <dgm:prSet presAssocID="{F3CA4521-A938-4860-9FB2-694E6F7C073A}" presName="spacerR" presStyleCnt="0"/>
      <dgm:spPr/>
    </dgm:pt>
    <dgm:pt modelId="{C32D2C5D-4C38-430E-9850-7D750DAC7B3D}" type="pres">
      <dgm:prSet presAssocID="{680C0C53-3E2B-44A1-94EC-1CC085FF64C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139D23-CB4C-4D83-94F1-3E31769F23F7}" type="presOf" srcId="{FFB2645D-03BB-4C94-9544-DB7AB48F946F}" destId="{6B407F24-FB2B-4BFE-AFDD-C920F306AF21}" srcOrd="0" destOrd="0" presId="urn:microsoft.com/office/officeart/2005/8/layout/equation1"/>
    <dgm:cxn modelId="{5D4B1B68-7AA5-4AA5-84A7-A8EF0A02C1AB}" type="presOf" srcId="{3D5E0DE5-A25E-47ED-8BE0-BF00D21E6D9C}" destId="{17B20966-63BE-403C-A800-181855B22E64}" srcOrd="0" destOrd="0" presId="urn:microsoft.com/office/officeart/2005/8/layout/equation1"/>
    <dgm:cxn modelId="{7443AC6D-9DAD-447D-8908-23B6CF0B0CC8}" srcId="{E0A8256B-E1A4-495C-A118-A3487991FA48}" destId="{079F5AEA-FFD1-4233-B339-66E1D452B812}" srcOrd="0" destOrd="0" parTransId="{7DE5E79C-3EE3-4334-B49E-1859B060725B}" sibTransId="{3D5E0DE5-A25E-47ED-8BE0-BF00D21E6D9C}"/>
    <dgm:cxn modelId="{5B5733BA-B489-4949-B688-F6A39B28F2DB}" srcId="{E0A8256B-E1A4-495C-A118-A3487991FA48}" destId="{680C0C53-3E2B-44A1-94EC-1CC085FF64C5}" srcOrd="2" destOrd="0" parTransId="{7EEBD1C8-EEAE-476B-B13F-FC6D0FE8185D}" sibTransId="{4D73CA4F-369C-4CF6-B96A-8DAE80134423}"/>
    <dgm:cxn modelId="{BF3BCAB7-3C9F-4DA9-BDAF-D8CFC99258E3}" srcId="{E0A8256B-E1A4-495C-A118-A3487991FA48}" destId="{FFB2645D-03BB-4C94-9544-DB7AB48F946F}" srcOrd="1" destOrd="0" parTransId="{9DA48439-2C25-430A-9D57-F8FE5932F902}" sibTransId="{F3CA4521-A938-4860-9FB2-694E6F7C073A}"/>
    <dgm:cxn modelId="{2E9242B6-AAA8-4A0E-AD7B-52DB7B7C2CCB}" type="presOf" srcId="{E0A8256B-E1A4-495C-A118-A3487991FA48}" destId="{F8FCBCA0-1F0D-4F03-A2BC-219A0C56BAC4}" srcOrd="0" destOrd="0" presId="urn:microsoft.com/office/officeart/2005/8/layout/equation1"/>
    <dgm:cxn modelId="{E5D633AB-6C8A-4358-A25A-E06E3327FA3D}" type="presOf" srcId="{680C0C53-3E2B-44A1-94EC-1CC085FF64C5}" destId="{C32D2C5D-4C38-430E-9850-7D750DAC7B3D}" srcOrd="0" destOrd="0" presId="urn:microsoft.com/office/officeart/2005/8/layout/equation1"/>
    <dgm:cxn modelId="{D229DCF1-4870-48CB-9ADE-A8F1383EB612}" type="presOf" srcId="{F3CA4521-A938-4860-9FB2-694E6F7C073A}" destId="{06F93BA8-D6BA-4371-AF8A-17918DF06C9C}" srcOrd="0" destOrd="0" presId="urn:microsoft.com/office/officeart/2005/8/layout/equation1"/>
    <dgm:cxn modelId="{5A141175-4A3A-44D4-92C2-D852C8BA18D6}" type="presOf" srcId="{079F5AEA-FFD1-4233-B339-66E1D452B812}" destId="{99EB4B69-8A46-450D-A24F-ECB0ED1DFA66}" srcOrd="0" destOrd="0" presId="urn:microsoft.com/office/officeart/2005/8/layout/equation1"/>
    <dgm:cxn modelId="{9AB0965A-CFC5-4D1E-84FA-08D3965606F0}" type="presParOf" srcId="{F8FCBCA0-1F0D-4F03-A2BC-219A0C56BAC4}" destId="{99EB4B69-8A46-450D-A24F-ECB0ED1DFA66}" srcOrd="0" destOrd="0" presId="urn:microsoft.com/office/officeart/2005/8/layout/equation1"/>
    <dgm:cxn modelId="{F17782CE-74C7-46DB-8357-BF95AA267A7E}" type="presParOf" srcId="{F8FCBCA0-1F0D-4F03-A2BC-219A0C56BAC4}" destId="{D74963A4-8CF3-40A2-9DDB-0ED65BE4A13C}" srcOrd="1" destOrd="0" presId="urn:microsoft.com/office/officeart/2005/8/layout/equation1"/>
    <dgm:cxn modelId="{62A0834F-FB1A-4436-8B85-65A6B557BF69}" type="presParOf" srcId="{F8FCBCA0-1F0D-4F03-A2BC-219A0C56BAC4}" destId="{17B20966-63BE-403C-A800-181855B22E64}" srcOrd="2" destOrd="0" presId="urn:microsoft.com/office/officeart/2005/8/layout/equation1"/>
    <dgm:cxn modelId="{023DE974-91B4-4722-B9E6-340AF264070E}" type="presParOf" srcId="{F8FCBCA0-1F0D-4F03-A2BC-219A0C56BAC4}" destId="{62AD08E5-D7E4-40F8-8509-D0C8BD99E1E4}" srcOrd="3" destOrd="0" presId="urn:microsoft.com/office/officeart/2005/8/layout/equation1"/>
    <dgm:cxn modelId="{D4616F9D-E1B1-45B7-BEAF-95DE0BD92AE0}" type="presParOf" srcId="{F8FCBCA0-1F0D-4F03-A2BC-219A0C56BAC4}" destId="{6B407F24-FB2B-4BFE-AFDD-C920F306AF21}" srcOrd="4" destOrd="0" presId="urn:microsoft.com/office/officeart/2005/8/layout/equation1"/>
    <dgm:cxn modelId="{B666D52C-F725-4341-8219-DFFF93A8975D}" type="presParOf" srcId="{F8FCBCA0-1F0D-4F03-A2BC-219A0C56BAC4}" destId="{E461547F-5B23-40CD-B315-2AE685830C10}" srcOrd="5" destOrd="0" presId="urn:microsoft.com/office/officeart/2005/8/layout/equation1"/>
    <dgm:cxn modelId="{3DC3E8E6-31E4-4837-B037-7ABB905156F2}" type="presParOf" srcId="{F8FCBCA0-1F0D-4F03-A2BC-219A0C56BAC4}" destId="{06F93BA8-D6BA-4371-AF8A-17918DF06C9C}" srcOrd="6" destOrd="0" presId="urn:microsoft.com/office/officeart/2005/8/layout/equation1"/>
    <dgm:cxn modelId="{1B206C65-D6C7-463E-BA86-AE910663E7DB}" type="presParOf" srcId="{F8FCBCA0-1F0D-4F03-A2BC-219A0C56BAC4}" destId="{1A86272F-61C6-4CF6-BF3C-D36E6634A039}" srcOrd="7" destOrd="0" presId="urn:microsoft.com/office/officeart/2005/8/layout/equation1"/>
    <dgm:cxn modelId="{0D66A263-1E21-4CA6-B2BA-42F580A8CBC6}" type="presParOf" srcId="{F8FCBCA0-1F0D-4F03-A2BC-219A0C56BAC4}" destId="{C32D2C5D-4C38-430E-9850-7D750DAC7B3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EB4B69-8A46-450D-A24F-ECB0ED1DFA66}">
      <dsp:nvSpPr>
        <dsp:cNvPr id="0" name=""/>
        <dsp:cNvSpPr/>
      </dsp:nvSpPr>
      <dsp:spPr>
        <a:xfrm>
          <a:off x="1319" y="645297"/>
          <a:ext cx="1749516" cy="17495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itchFamily="66" charset="0"/>
            </a:rPr>
            <a:t>Actual Productivity</a:t>
          </a:r>
          <a:endParaRPr lang="en-GB" sz="1600" kern="1200" dirty="0">
            <a:latin typeface="Comic Sans MS" pitchFamily="66" charset="0"/>
          </a:endParaRPr>
        </a:p>
      </dsp:txBody>
      <dsp:txXfrm>
        <a:off x="1319" y="645297"/>
        <a:ext cx="1749516" cy="1749516"/>
      </dsp:txXfrm>
    </dsp:sp>
    <dsp:sp modelId="{17B20966-63BE-403C-A800-181855B22E64}">
      <dsp:nvSpPr>
        <dsp:cNvPr id="0" name=""/>
        <dsp:cNvSpPr/>
      </dsp:nvSpPr>
      <dsp:spPr>
        <a:xfrm>
          <a:off x="1892897" y="1012696"/>
          <a:ext cx="1014719" cy="1014719"/>
        </a:xfrm>
        <a:prstGeom prst="mathEqual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1892897" y="1012696"/>
        <a:ext cx="1014719" cy="1014719"/>
      </dsp:txXfrm>
    </dsp:sp>
    <dsp:sp modelId="{6B407F24-FB2B-4BFE-AFDD-C920F306AF21}">
      <dsp:nvSpPr>
        <dsp:cNvPr id="0" name=""/>
        <dsp:cNvSpPr/>
      </dsp:nvSpPr>
      <dsp:spPr>
        <a:xfrm>
          <a:off x="3049677" y="645297"/>
          <a:ext cx="1749516" cy="174951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itchFamily="66" charset="0"/>
            </a:rPr>
            <a:t>Potential Productivity</a:t>
          </a:r>
          <a:endParaRPr lang="en-GB" sz="1600" kern="1200" dirty="0">
            <a:latin typeface="Comic Sans MS" pitchFamily="66" charset="0"/>
          </a:endParaRPr>
        </a:p>
      </dsp:txBody>
      <dsp:txXfrm>
        <a:off x="3049677" y="645297"/>
        <a:ext cx="1749516" cy="1749516"/>
      </dsp:txXfrm>
    </dsp:sp>
    <dsp:sp modelId="{06F93BA8-D6BA-4371-AF8A-17918DF06C9C}">
      <dsp:nvSpPr>
        <dsp:cNvPr id="0" name=""/>
        <dsp:cNvSpPr/>
      </dsp:nvSpPr>
      <dsp:spPr>
        <a:xfrm>
          <a:off x="4941255" y="1012696"/>
          <a:ext cx="1014719" cy="1014719"/>
        </a:xfrm>
        <a:prstGeom prst="mathMinus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4941255" y="1012696"/>
        <a:ext cx="1014719" cy="1014719"/>
      </dsp:txXfrm>
    </dsp:sp>
    <dsp:sp modelId="{C32D2C5D-4C38-430E-9850-7D750DAC7B3D}">
      <dsp:nvSpPr>
        <dsp:cNvPr id="0" name=""/>
        <dsp:cNvSpPr/>
      </dsp:nvSpPr>
      <dsp:spPr>
        <a:xfrm>
          <a:off x="6098035" y="645297"/>
          <a:ext cx="1749516" cy="174951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itchFamily="66" charset="0"/>
            </a:rPr>
            <a:t>Losses due to faulty group processes</a:t>
          </a:r>
          <a:endParaRPr lang="en-GB" sz="1600" kern="1200" dirty="0">
            <a:latin typeface="Comic Sans MS" pitchFamily="66" charset="0"/>
          </a:endParaRPr>
        </a:p>
      </dsp:txBody>
      <dsp:txXfrm>
        <a:off x="6098035" y="645297"/>
        <a:ext cx="1749516" cy="1749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58D012-9542-4F00-AF75-B2D6150D2B03}" type="datetimeFigureOut">
              <a:rPr lang="en-GB" smtClean="0"/>
              <a:pPr/>
              <a:t>05/04/2013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0E79BB-413D-46B0-BB1F-E77830EE17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200400"/>
            <a:ext cx="7848872" cy="2100808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+mj-lt"/>
              </a:rPr>
              <a:t>What is Steiner’s model of productivity?</a:t>
            </a: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What is the ‘</a:t>
            </a:r>
            <a:r>
              <a:rPr lang="en-GB" sz="2400" dirty="0" err="1" smtClean="0">
                <a:latin typeface="+mj-lt"/>
              </a:rPr>
              <a:t>Ringlemann</a:t>
            </a:r>
            <a:r>
              <a:rPr lang="en-GB" sz="2400" dirty="0" smtClean="0">
                <a:latin typeface="+mj-lt"/>
              </a:rPr>
              <a:t> effect’ and ‘Social loafing’?</a:t>
            </a: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How can a team reach it’s potential?</a:t>
            </a:r>
            <a:endParaRPr lang="en-GB" sz="24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4.4 </a:t>
            </a:r>
            <a:r>
              <a:rPr lang="en-GB" dirty="0" smtClean="0"/>
              <a:t>Theories of Cohesion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Starter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Feedback from Group Environment Questionnaire</a:t>
            </a:r>
          </a:p>
          <a:p>
            <a:pPr lvl="1"/>
            <a:endParaRPr lang="en-GB" sz="20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Stronger task or social cohesion?</a:t>
            </a:r>
          </a:p>
          <a:p>
            <a:pPr lvl="1"/>
            <a:r>
              <a:rPr lang="en-GB" sz="2000" dirty="0" smtClean="0">
                <a:latin typeface="+mj-lt"/>
              </a:rPr>
              <a:t>What impact does this have on performance?</a:t>
            </a:r>
          </a:p>
          <a:p>
            <a:pPr lvl="1"/>
            <a:endParaRPr lang="en-GB" sz="20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Any low scores?</a:t>
            </a:r>
          </a:p>
          <a:p>
            <a:pPr lvl="1"/>
            <a:r>
              <a:rPr lang="en-GB" sz="2000" dirty="0" smtClean="0">
                <a:latin typeface="+mj-lt"/>
              </a:rPr>
              <a:t>What affect could this have?</a:t>
            </a:r>
          </a:p>
          <a:p>
            <a:pPr algn="ctr"/>
            <a:endParaRPr lang="en-GB" sz="2400" dirty="0" smtClean="0">
              <a:latin typeface="+mj-lt"/>
            </a:endParaRPr>
          </a:p>
          <a:p>
            <a:pPr algn="ctr"/>
            <a:endParaRPr lang="en-GB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543128"/>
          </a:xfrm>
        </p:spPr>
        <p:txBody>
          <a:bodyPr/>
          <a:lstStyle/>
          <a:p>
            <a:pPr algn="ctr">
              <a:buFontTx/>
              <a:buNone/>
            </a:pPr>
            <a:endParaRPr lang="en-GB" sz="480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en-GB" sz="4000" dirty="0" smtClean="0">
                <a:latin typeface="+mj-lt"/>
              </a:rPr>
              <a:t>A champion team will defeat a team of champions.</a:t>
            </a:r>
          </a:p>
          <a:p>
            <a:pPr algn="ctr">
              <a:buFontTx/>
              <a:buNone/>
            </a:pPr>
            <a:endParaRPr lang="en-GB" sz="400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en-GB" sz="4000" dirty="0" smtClean="0">
                <a:latin typeface="+mj-lt"/>
              </a:rPr>
              <a:t>Do you agree?</a:t>
            </a:r>
            <a:endParaRPr lang="en-US" sz="4000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pic>
        <p:nvPicPr>
          <p:cNvPr id="3074" name="Picture 2" descr="http://betting.betfair.com/football/images/Wimbled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97152"/>
            <a:ext cx="2017418" cy="1519369"/>
          </a:xfrm>
          <a:prstGeom prst="rect">
            <a:avLst/>
          </a:prstGeom>
          <a:noFill/>
        </p:spPr>
      </p:pic>
      <p:sp>
        <p:nvSpPr>
          <p:cNvPr id="3076" name="AutoShape 4" descr="data:image/jpg;base64,/9j/4AAQSkZJRgABAQAAAQABAAD/2wCEAAkGBhMSERUUExMWExUWFx8ZFxgYGBoeHhobGRscGxgaGBocGycgGhojGRgYHy8gIycpLSwtGh8xNTAqNSYrLCkBCQoKDgwOGg8PGiskHyQsLS8tLCwxLCwsLCosLiwsLC0qKSkuKiw0LCwsLCwsLCwsLC0pLCwsLCwsLCksLCwsLP/AABEIAIoA5AMBIgACEQEDEQH/xAAcAAACAgMBAQAAAAAAAAAAAAAEBQMGAQIHAAj/xAA9EAACAQIEAwYDBwIEBwEAAAABAhEAAwQSITEFQVEGEyJhcYEykaEHFCNCUrHRwfAVkuHxFjNDU2JygqL/xAAaAQACAwEBAAAAAAAAAAAAAAACBAABAwUG/8QAMhEAAQQBAwIEBAUEAwAAAAAAAQACAxEhBBIxE0EFIlFxYYGRoRSxwdHwMlLh8RUzU//aAAwDAQACEQMRAD8AoF1M6BLd5IHI6GSIaTGvlU9gmxbjQFlYSHg6wNI9vmaB4HhLTLdN5ioAhDOUFj5xJjoKixTKIEgnaRtp5daxyAugC10lHhG4W3ddWmXJUkNuQqgZvQCmfDrkssL+HbgSTMZtpPSkuAxjqTDQYyiOj6MD5a0auIK3zaDFEUyZEljb1UeeulXf3UMYsjumvCizNDkEqSykHkZ8PpoDQotqSBcbL4SWgSSeUeetA4wsSi25UXUWQDzJ1+orOLe2uRVzB5y3GMyNTpGsaVQOFT4w00SibHhDBTGigAkSAJJMxprQeIxr3bov5IYf8xlEA9JGwI20qe9jslllUAl+oGYAefXr1oS1isiCGnPOZRyP+tVwjaN3CM4xiGvYZcoUKPBr+XWfXnIPrQWHwZQoU1YiJg+Keg5daK4VjURHR1PibK3TKy6T7wa2w2NW0ysxJygkRpMLCmiDjWVHQtcSRmljEYlFuMvd5olfD+qIzecGtMXjlvam2MwQDpqOgo/CAX2S/bAUlwt5eQL6BwOhP1p3/wAC2CXH3hyywDIUR1IjfSqFlCdjBR9PuqdxDimc54QRoE6nq3X/AGrThzul1HKqoJEdB/c7Vae0XY8sQwRsirC+EACNZPMmOZ0pXh3srYBurBScpA31jbz861FXSVI5cFFxbBTcs2Lbgg659CQDJOgOwg+etA8e4MUugM+ZsoY68iJG53qTiS2lRAluTGhBiJkn13A12imfC8LlttadRcvuoJzSco0KjNyJAiPOqLh2V55PdVm7ZzAn9JoYcQdWEbKdIGsHcT6U/wAFwti7HLI1YqJMEcm8prL8DdbNy5cyPmAhl2X+9KvygYCDzyOslZ4U7Jauk+JSAVBPJ21E9N5FFXVFxcxVbeUkHIsToBlkbUZ2S7PfeLDoplo0mY0MzPKg+NKtlWVHDE3CN+Y5g8xOlZc5Tm0jyFewfDgjKoZSD8KzJ15eo50ztYLuwLneiWzLk8oI189QfYVX7GIKEXLm5IgCR6OfLp6VLiuIBmkeWo2MczPWiDgMrPo7sN4Vjt4S1eCvck9ysMDswExTr7HyPveLCyFyLlB5DMYHtVIvcca2pCqpzjxxuNYE/M/Orn9jF1WxN6D/ANIAiI2b9td6L0QEFrXK89sQe7WNfGo+Zg18/WbyK1wC0JCPuzHYdNK+hu2Cfgg9HUn2INcLwuRrlwrbSO7cyc2haJ+JiCPao6rWTLo0ocJxGLHiRNRvlnTNGxPpQuIuk2Zy29LgmFGuja0a3ECtpreVVjLqFXYkzuI6UNd4iwUsAAM+yqsTkO8DXWaACkRbilpbbwiMq77L/wCRr1TZrgVfF1Oirr428ulZogbyhqkLicI2VLUeISCD+omCPoK1FpnXu8gBQyZO3L+tEff84BM5swbNOwO/rrUeMXxAqZLL49eZJ3+QrMEp6SMbbHZFcX4GbFsMWGcxoo0yjnPWaOODtM037i22IBKgZmDFRJ6LoJ3rTgOGuXkz3LyRZgC0T4mA1npyA9KT4rEZ3Jkak+pk/uajd1U7lKWWmwn2N4Yri3dsnMiFRJ0PrGumvXnSXDYhTiiWGjE7nduRHSukcM4Jbt4Fe9DHIM7BW3I1nz8JiPWuYdoLdtbneWpyliYb5j0omEHCt+6ty2sSLneSHlzmUjkDIMnmYrbHXfEXjKCZAjSdAfrQXDg7sxA0UaxyqXE2mZYUEmeWtA691FdCARiIyN5HqrJhuDu1kZTbhyGcBwSsRAOvQbcqXYpCwbKhIW1rHLz9KgwmFdrmVASyjMY6Lqafpavd2+RAcqEMYGYBhJnqJHtFEADzhC94ZYaQbSDhF1kJCGAVkxOsGR9datHEsUGZbu5dQQBuuWJzGec/SqmiGGKArCieg6x86K4OlwgxmC6gmJ6beYo5DY3DhZ6eI7hG7nK6hcxislzMjQWAzE/FzGQ5jrynSZOlUNrYvABItsLrSrA+FQdRmiDHtTDhfE7asPA7kGFJeBLHXMPhGvPSo7lu5duuFyrBLEIdPMyPi9aV6wbwnB4XIb6h2j1Q2DsWmz23UF8368hABABtyYbrrFWo8LtGyuIBYyQt0iCWK6ctJ2FULHYkFwX1YaA7E9Nefyo+z2ueVtuoFsZsqjSGIidN9YoxLZCyk8OkjFWMJjxW6iWA9jKtxgVuDUPqTB3jpNRCxauK6NeCFMigEwuUTnMcyGiKBucSJHeMoDAZlEQNDBg9YpLg7pZZgyzeIxOnKfc0e9Z9AtoHBT3g2OawpCXGVc0EqYzbx760h4uwygg5lzHf56+eu9eAA1ViWDb+Y5gVr907wOdM0T+8mKsAB1FR+4xdRvAUlziJzDQMLmUkEbRpFYs+K4QRIDNIG3lQ9rCLGtzYbAc/4ozg4Ud4Tc7toJTc5jO08pFWcFBC3dfpX3/2pMXaDqMreME5/wD1mI+W3Wrt9iOLzYy8pEsbRM6bZhpFU/DXlZyzDN4dRJkwJJn2q2fYxbUcRuZYhrBMDYSymB6UTSOFjNGWAro/2gYk28HccKGgbHpzPtXBuHcQIW4QltQ1pjOXoQOZNd/7dBvulzIoZo2OxHPfyrlnAuFkYa4TbCXSN0VZCtBgCNdNaMtJ4S7HBrTarmCxN10uFSDlyHRQunjgeesUPxh7otKFZyQ3iOUiCVmDpV14/wAMxFuxcOF0EITAObwhgSsc9QfnVR4jw3G/d0vXM5JuEiWOYAqORgj4dhVFpCLeCFrhkvXbaMC50IMA7h26CvUVwvD3O5Q3TDGfjYTGZo+IzFZpVzyDQUAFJStpLjPGYHUgLEGPbQVBirVw5X3G2vTlHvXuGYh+9DAT4Spgf+MSfOoeIcULBVXQIInr7es0wGW1bSTbXbRwa+ycNla+pUi38IKjadiSeX81rwrhPeYkl1Pd22lz0E8/KlXCna5cRNQJEtzAmSauJ4iyFykBWOoidOhP0paVzmccrpaTRDVi2nyj8+6YdquMslsLZhluKxMbBRoY131qhYHDpduOrs4GWVygHUdZ5a1eMNluWX0+KVTbQ6akHlrE1WMIlm0HV47wNKuTplOhSOo1M1pBR45SniEDtP5OW3yrJ2c7IWxh1uNeMOMzDQCNdNfrNbjh4XS1kGrZdtZHlvrQ/fpfZlUxZFsKDm0LRIYzoRIIjpRYwww1yzbtzf75TlmBlI+ICNMsyaxkh1LLINn0+CTZIw0OEjweEuWmYrLtAEqNJMkgjfkKNt8Tv3LGtxlXacuhA8+tS4u09t2QEag5Ynf88k7mOlTcfxgTAqBEsqhQDrPMgCmWeYWTlZOJBopHwO2jG7YZgqOVJYnVYMkLyM7a03Pb9LVkWLVkoi+FArHXfxMdDJOp1J15VT+J3BCgaeDxQaGvE5FYbD/Si6ZOLwt2ahoAdRv4/n9FdbnHUuYcIZzBRygZgdWnNrpI+HnvS23iymqkg7ex9aV2cWSoIGlTpeJ3FcsRhlhe3icwspvBUmCwZcs8Axvmg+ZPmaY9osHat2LeUILkyxiCyldIUaAa+9apjSgVFQeOZaduQobtNxG49lLTWcuQyCJJ6ew0/aurDEHMJ+C8hrZXM1JZ8f0CV4fjRJUXE7xEBC2ySBDenmZrOEvCXAAMj9Og8h/Na8J4e7NohzyMkqdTygdfWmGF7PXw7i8j2uU5SdQem5G+oqthuhysvxAcRv4SK7f3OWJ3H71vw6011hbX4m0Bnf1/vajeIdnLo+BWuA9FIjpMj9q24PwXEreU90w3EkbSK0ERrcQgfqKdtaRX7pv/AIHYthQWdiPjuCAvnkQiWHmSJ6DegsPwu5977vD2TixKxAaD56fCvPWpOI5hozTrGnry9q6T9l/F7b2mtIkPbylnB/5itmgnYyu0eYrJh3FQvcxtApZb+yXEtma7csWlJJyJ4t9hPQeZqL7K8LbtcVuIpYOlt0YGIlWWTpz05Vf+0naX7vZYhCW0CiRoTMTvGgmKqHYLGPd4haZ0VGFm4HI3ZjGv0rcRGtwCXdNflK6H2jT8FvSuWdl+0EI63mLPl3AGuXeMoHIV1njo/Bb0rgmD4djXZx3rnMtwASxEwSOXlVtY85agLmjDlcsHju8W7kLldD4p030E9aQdqUa/w1WjKc4JDEAyJB3PPeo+z/BsRZXEG4CS6gDMYE5v/L15V5OHOuBuWGyDO+hzAgSCTETzHOK32OIorPe28Kp2eGv3dvNlBht2Uf8AUfzrFWHBdlSLag3F0nYH9THkPOvVn0iFe8Jxw3sULSFM2aTIaNR7TBoU/ZfZO7vvOkVclxtuCddCB7nltQ17jtteROpHyrTr6dAIJ7wqpf7FW8Nbe4jMco0zR16+lH9i+L9zeYhBczpEacoM6iKN47xIXMK4VSM3h18tTQ1jg5XDC/YMuLU+LUHw+LaCNj12rm6p4dIDHjC9L4c4RaN8c2dx/QeyrOE4sytdtAHI7nKJ0XXeI1MAa1t2e4HaxGIdbiyILAFWB3gwZ21FLLF/NdnaTOnn/SrHgMRiLeItu10mwsygOaBtsfUbbVnpXBj7IW3jDLgaG82n1vslYUEBSAdwGaDG2k0bZ4QisrBdVGVd9B0HQVLa41bYznUCOcDWpRxixGt1B/8AQrsCeOsN/JeSdHJeXITG8KtOc1xQSOZNKOLG0bbZFVwgEwAYkwIqXHdqgHKgW3UHRp3pR2px637dq2GRVJzXcnLfKBtNZnVMAprfstRpX4LnY91R7zPccrk2ZhovOecCmPA+EC43dOYK/l8UmPIcx51eOEdpLVlBaMFEt+FgTJInwkdYjWgsfjMOt69ibEG8XU25ZgCCIuFxEeUSaUMiYETksx/BlsMFRCAwnWeuu/nQOTmRVmZzi171iJWFyjrvv01Ee9D3Wt2xECeexrWHw18/nsAff+fNdxvjcekibDtLnAew/nyWvZ4qbi81+FhGmux06GroODWx+UTVb4VjUzAqdP2+VHYHt2LcrfTOQSPCoH9fWm3MOiAaDYPquJqZj4lJ1NlEYxnCD7eP93wo7sQzuFzA6gQSduo0oL7Os9xLockqCAhP1AJ9qz2k7UvfMWXewsEMAB4p667RSLg7nDzlu3CCPhGg9fi3pR2pO/fhU3RP27Npr2XROIWrdq01xzCpqYE/QbmiewuPsYrEfhHMUQufDET4RPnqfkaplvFXbysAt64oUlhOkeeuoron2a4KxawZa2oW5eMvlgsBqEBjYbnXma0/FvfhA/RCLKoHav7PL64h+7gWRqs7iTsORA671J2a7PnC3GZbxDZCM2gGUwT4Z125yKtHa3tQLV9LWrQhJMDfUa+cHlSvF42zirYNnNbdTOTZGJ0IuHbLEjymsaA4Rg3glMeC2rWJtM2c3SCczESZA2A6az70x7L4a3bxagQHynSIMETtvtQ/Zq0llctvUDnvJOwE/lAECi/viDi+HT87WmJ02gNl1noDy5Vp1HNZtBwhMTZHEgcZ+is/aEsLDlBLRoK5/ZxGYkHPENMzGx3J0+ddI4oPwzXEIxBxLgrpNwSyxplYAyx2oOs6PARR6frWfRPWxNpUuFmVVAEnMsfEOhPWq0+NbOWuXkWyLy5QviMZH0MDQk0PasFrd0XLlnL3fLK351jRQTFDJgrQsvNxYzofDbJ18W4IHnQO1DnVuK3boNtgBXPheNsXElXzAEiQrHbflXqi7DcLRsOxW4CO8P5MseFdI+vvXqPqvOUsdOxppVxLV7vERzeXMw0GaYO5C8zU2P4Y/fXEsd/cVNTIbMBzLCNNZ6VbuJYhruCwF5zmud8oLc/iIP7CmapHG3j82H+eg/isNva11t7R5tg4OPY0uaXcJdthTcS4AwlZzajaRPLWrR2J4gLmGa0d0P8A+Tr/ACKXXMPiMSmJuNcZksAyCf1NGVenwg+1CdirRGJUzlDSsRowPL260uWucbaCU/KI26cteQDfb19Poq5ftFLjIRqrEEAEmQY/v1p5ieAXkVHNslbhARgQQSdhpsfI057Q4FVvZioK3BuNCGGhIPWINbN2lZSLDggWyrW2AzHMsFGOoBHX3p+Lw57mb2kZSM/jLCQzbkc3/tJeI9nbtgE3AgiAwDqSpO2YAyKW5fIV0Dj+FtYvC3MV3Zs3reXOfy3JiIPPy5iqGUpOVpjdtK6GjPXj3LSK9UmWvZaytOdEq2dleGJdwl5u4S5dtt4ZB8UgEA6jzoEmMRat3cKlpjcUaAwVJgggkhh5g067C282CxyjUxsN9UP8VUOHPF60SdrinU7eIdaYJADVyWxOc6U3xfcqxYqytnFYi0oyr4WCxptrH+bb+KTcfwpa2cg8W4jnGp+gp/2yt5OKSfCHCiY0hhE+cMBW2OXD2mym5lcKwMsNCyldRyMGurpdYyJhY71K4mr0z3PbJ6gKv4CAsxoB7/MU145i7ySVe01qB+GwQtEASVIzETOs0JwywbkyytlgeE/F5g+21S3uyty6c4u2lQ/D3l1VYAdR86DXauOcAR3YWug05jkuSgPr9FHhOCWPui4q41wKHKuqwZ10y6ae9S8b4LhcKA03HF1M1odDp8R5gyNPWaKtm3/hV6yLtsul4kDMAWAI1UHUgiiOI93iE4ebbJd7tVF5QQSqgLnLLyAg71zw0HAHon3PkyS415vsLCrK8J4gVa5HcgfCubVoGyqORqXA8WNm2jqGtPDcyDMke2o2o+xxrDO6iyjX1Fx8rsSchOg0Y7aAx9KHxmILMH0kbSARIOhjnWZsGikm/DupLqnHOXVWhZ1ME+KNJ58/pQmB4M+fxFbYB/O0fIUCeP4gEZcZbAS5nCZMi5hvIVZPSrMn2iWX8OMsz0eyQ0eo3/vatg5nc/oo+B7jbG4+qtHBraCIaUXVm66ST5KACaH7MdqLeJx4KWiGafFA2WQhHNfDoRsZGxGvPO1P2gI1tsPg1dLTH8R30ZxOqgD4VPPmdqa/ZldBxtkhuZ9wQfpVSSGwAmtNAzpSOkwQMLtnElm23pXDL3D7v3xmYEL3j6uYEeLUTvp0mu6cUYi05AkgEgdSOVcIscNufewzhUJu65mWdTr4ZzHQ9KqXsg0Gd/sgsBg1AuTeSO6Pwhyd15FQN60s2rIs3fG7apsgEeLfVtan4dhbQz/iFvwm0VCOXU6Vphls91egXG8KyCVGzDXSetYLquY6zz2Vh7E4i0tlwHcfik6qv6E6Ma9SDAY60ikBbgkz8S9AP0+Verdr20uXLpJS8kNKOPaK591TDlVy23zo+uYENmHkRM0Tc7Z3jiVxIW2LioUOhhgeomoj2YH/AHW+Qr3/AAsv/celuofVNHX6P/zPf7/NQYXj1y291lCZb0i5bZZRgZ0gmeZ58614fiyr59fCCQBy9PajF7L2/wBb/OvXOzwVT3bNn0iTp76Uxppw11Od5TgpLXarTzttjCHDgrbiAd7SMB8TQqgz6QOU6/Kl/EMIxyNuwORhO0bbeU/KnGIsP3C2raIzZviLEBdZkACTudJHKir3C7FuyVuNykmSII1BEbajen4fEGwsLAbq6x9CVzjD1iHD5/spLHBu8wzWzcMnxAflDDaeo5VTr1kqxVtCDB9qL4d21RFa2yvuQjnXQ7TGs+1OH4UlyGuLmeAD7bfTSuVNK6R29/JXa0+sOgb09uPQ4VYGpjma3vWWQw4KnoRHympuJ8Qt4e8osoA6kHMTpmH5CeQIkTyMbQaa2+1lu6F7y0r2m1g6kTzndTQbRVp7/lZP7K9z/hI7WMKE5bhSd8rET6wda1UgzqPOrFhEw1xmyW105HeP61pxXs+LijJFsidhofX+fWpK0xna7lYweMtdJT2gA8lK+G8ZspfQ3FuXlSSdzBjwkAnYNBg70x49wEX7S3UBL3BmbxTI66c6RWuzVxXhrZUfmeQVA5kkmBp1ij+EYx7buLjE2QpS3podeXTQTHnQtkF13TGtg/EAPiojjGcJBw3EuguFGa2wgDKY58/b+tF2sQzfGSzddSfckmrHh+EWriXO5WUc+MnQqY8BUdJn5+tBdmsMy3WDLHh59QRROktL6Zv4aKRxHnb6+h+CXhT+lvkaDxd9mZbVssCfigkex12Gp1q+4lsiMx/KCflVNtcDL4U3lvOL9wkZVykFS0QfzKTDNO0fVjTAkFzeVzpvE5Jxskrb3pJkxLWlLd0wsXPCrBiJZNCwbr5bfKj+FYvEXLgfumFhVI12jqSdzMftU/BOI27Fsq9tmuDQMRKgazvs0/uab3uNBreVUaTzIIWOuuvoAK60Wm3RkE/z3XFl1JEm4D+eyr3EeBPdulrUeLUg7zzjrO9YtdlMQJzfBv6dTHoPpTnCBxdnJnidNvQz6/xVo4ewugCYfmp/o223pXOcyYs4sDlO9dscgc3uuTcRwoRioZX812roH2dcNdMVhGCgLmBmeoM6VVu1/Zm5hLs5D3b6q2/sSDE1dvstvtc7sna3dVf8wkftS9HBTsup8pDO/OOy7Njlm23of2rj/FuyuITG95NtUa4HUk76gnTeZrseJ+E1UeM4cXipkKVIgndttIG3l5+tMPZuCVimfFew1a59g+zwW4fHm0cQFifCwiST+1aYXhAC3IUElI1fT4h+lQfrVmtpa70kBjq2+nJvU/tUNh18UIoOU75jy6FopPd7IjrZzy8qrf4QP0J/nevVYe+H6E/yCvVW9D+Mn/vP1W2atS1YnrtWEuA7a0ullJnrM+VZWwx2Un2Nbfd26AepA/c1dFRVvtXxdkCpbYo3xEjpyFV7H8fxF60BcjLJUMPzEAEz6SKI7WXi2IZRqVhRHM/7mguIWjmWyniyeHTm5Pij/wCjHtWgOKXqINLG1sZAzVlF9lOG97dzkStvXyzfl/n5VaeOcS7m0SD4jov9T8qM4LwhbNtbazIEsYiSYn66AVVu0SXL2KFkApHh8XIblqotPKSY4arUmR/9Lc/T9ylnDuGPingA5J8bnbqR5tRV+0tu5fmUVSCqxuCPDFWnDXLOHQIICqOZ1PUmBuedKuMYWzjWRUcK+aMwkyACxXb3Fb6csLwHcJfV6iad3U2muBhKeEK2YMphgdP9aeYjtMywIE8zuNJER1kHnW13hduwoTvIMaabnzPL1pPe48BZayu7kFj0C5wQPMkqfLL513dbJp54HOacivflK+HwO/FMbI2we3yWMbxZ7hknygbfKjsPw9DhmuvdyjdVnnzkddh8qQXLg60TwfADEMUa/kjlqSR5Db515mrXudQ9sMYDDtA9FjCcde0xZY2ggiQfUVeMFxLDXLNs2sPlu3AC10kmW3Zd9JjQEDoNxVBu8FuIzrIfKYgTPlyjbWnvZ4vaAnwmdFdRE7ggaGRFaMcxhpy5HiI68Jlbg9/iP1Vy4Un4gJ1gTH0oHGYDDjEG7atKjRDFdASdzl2nTfzorgGOm4Q0SVnQAbbwBt6UsvOMza/mP71VkNwvM42fNIOM3xavnKDDamD9RpAmo7ZJMqGzHm5BjziBHvTPinDheWVbK+8xvporHp/FCYW8MNbd7hZ7iqcub4C3KF2IG+s8tpr0Ok1rHtAPK5skB5Cmvzbty2YCNJGhnz/pRXBeN9xJZTBAJaJjNOh9gD70s7G8M++XmbEXGKDfxHxudQPQAE6dBVi4r2Ut2mLd5cKuRpm20AGwmPfnQ6zVt2FjQt4NO5rg85pF4ztFgsRh3s3WBtvHOCp/UOYIoHsWUs3bVi04P4gLkhjnB1UgxObTTSIJoLFdnrLW2TuwCwjMBLA9cx1+tV3szcxGC4lh7V1pR7iKH1IgnSDy1Oq+dcuKQOwm99m19JYk+E+lUHh7s92GIVWacrLJA08PQe+tdAu7GuZYtlcs8w1u4UaBqd8p8joQfQVpI4tyEBTDimAWxdVgpKk7kkwdjtvvNLLLlXy5VU6qYUaE6fvUPbDtRf7i1cS2gtI34ubIZ2Ayg7e3Wthirt0LctlirKpECIgREctRSzq/qaqIWG7zof8AKP4r1b4vDXc51YA6jxddY1aederM38VSg+/dMg9FH8TWHxrc3/pQBvSNAfOtkUHqR51nlFtRLXp3afc1E91ACSdBvvyqB7evWfT+5rOHvZWMAEx+aeem8RNUR3RMaNw3cKu4Dhztd797bFPE+gEnoQp1IG8044ThcGzDu7c3CwKXczLkjXW25I+X0o2xxp2H4v4qjwroQRBPRZO+/QUFjz3uWENuNZOu3KDEbU03Y2iMroajWvlcawPh6JjjsHiCjqbxXMI+EnT/ANp6UhHZq5+bEfQ/zUqMw0725ptmJIMdZn60VbxGgBJn1n+lBI7cVhFqZYP+t1Wlj9ltJ70sekDXykmoR2TIiMQy+LN8I0MQdZ57e1Ox6mP76aism319PX6UAscFSTVTSinutJf+FwJPf3DI11H8Vmx2XsQMxdiOh5+oA0py1seg+dZW0NPTbai3mqtYAkZtKx2Ywp3Rz/8ARorDcJs2wVRSBz8X9zRb2RHT++tYGGA3Aj3/AK0PzUJJ5Kiw2Et2/hAHqZ196yVt5gYBI25/3vWy2QD/ALf6VkpO2ntQ7W8qF7iK3FHcB4mtvEW2KhgJmcojQxMncmB71PxK6bjPee/h5LGEXNmCg+HUL4jGmw5Uta2OlapY6Df2/atA4AUgwtWx3T6mgOJ4trtp7ZAGYRIg/wBYPT50z+5NyA+danhrek/3pVNIabBVUFX8H3lg/g3DbUjVTrJAjNqDvzijrvFr7pkNxFndhM+UTtTA8NHL61gYAD8ooi+zZKIOrAUGHxzAa3Ax6ka1HcuI16yWeWS6hX1zrPKi+6HQaeVSYe341M/mB26EVTSAbVYXbLm1crxOJm7is7MVXYCNCtwaAQBOpE11Rvh9q5dj8J+JeCIbpuXc2klQATCyN9TJ10gedNy8KYS6/iO8tIFzKAzbSxMQDmMURdS5kt6PGU76fmbqaMXs7dNpRAshZ0HhHI7Cp24NYVUN28GIBAjXnO4nUZqwIwqSvFTKnMolRIzL0jr5V6nto4cquW2XAET012MkHz969U2t9VFVYbkIr2Vq2Jre2IHzpHcqtRFGPlXvup51Ou59azzFVvKq0OcKdOlZGCA1nzqS4da261e4q7Wn3RawcNG5FazrU1sa1NxVWo+6FYFnyrYGtFNSypa2Fr2rfu/OKw58QqQ71LKlrQWPOthaHQ1ueX9860n96llS1nuR5isZQCNCakWtBV2pa2gf71lSPQ147Vlj+38VYKiwoB1rbKK1U6VtbNWotpHSsqo/ST6VLh0BIkA61b+H2VCSFA9hW0cW7urVZw/BnfXJlHVv4qYYCxa1uOCeiioeP4hsxGZo9TS0nSo7azgKK04nt4YhF+Yqv2e0dxAROkk6SNSZNBsf3/rXmWqMrz3URl7tEjfFaBzb6nf0BrT/ABa1lI7hYPUtuOe9A3VE7VDQGQqrR335TtbQezfzXqHrFD1Co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AutoShape 6" descr="data:image/jpg;base64,/9j/4AAQSkZJRgABAQAAAQABAAD/2wCEAAkGBhMSERUUExMWExUWFx8ZFxgYGBoeHhobGRscGxgaGBocGycgGhojGRgYHy8gIycpLSwtGh8xNTAqNSYrLCkBCQoKDgwOGg8PGiskHyQsLS8tLCwxLCwsLCosLiwsLC0qKSkuKiw0LCwsLCwsLCwsLC0pLCwsLCwsLCksLCwsLP/AABEIAIoA5AMBIgACEQEDEQH/xAAcAAACAgMBAQAAAAAAAAAAAAAEBQMGAQIHAAj/xAA9EAACAQIEAwYDBwIEBwEAAAABAhEAAwQSITEFQVEGEyJhcYEykaEHFCNCUrHRwfAVkuHxFjNDU2JygqL/xAAaAQACAwEBAAAAAAAAAAAAAAACBAABAwUG/8QAMhEAAQQBAwIEBAUEAwAAAAAAAQACAxEhBBIxE0EFIlFxYYGRoRSxwdHwMlLh8RUzU//aAAwDAQACEQMRAD8AoF1M6BLd5IHI6GSIaTGvlU9gmxbjQFlYSHg6wNI9vmaB4HhLTLdN5ioAhDOUFj5xJjoKixTKIEgnaRtp5daxyAugC10lHhG4W3ddWmXJUkNuQqgZvQCmfDrkssL+HbgSTMZtpPSkuAxjqTDQYyiOj6MD5a0auIK3zaDFEUyZEljb1UeeulXf3UMYsjumvCizNDkEqSykHkZ8PpoDQotqSBcbL4SWgSSeUeetA4wsSi25UXUWQDzJ1+orOLe2uRVzB5y3GMyNTpGsaVQOFT4w00SibHhDBTGigAkSAJJMxprQeIxr3bov5IYf8xlEA9JGwI20qe9jslllUAl+oGYAefXr1oS1isiCGnPOZRyP+tVwjaN3CM4xiGvYZcoUKPBr+XWfXnIPrQWHwZQoU1YiJg+Keg5daK4VjURHR1PibK3TKy6T7wa2w2NW0ysxJygkRpMLCmiDjWVHQtcSRmljEYlFuMvd5olfD+qIzecGtMXjlvam2MwQDpqOgo/CAX2S/bAUlwt5eQL6BwOhP1p3/wAC2CXH3hyywDIUR1IjfSqFlCdjBR9PuqdxDimc54QRoE6nq3X/AGrThzul1HKqoJEdB/c7Vae0XY8sQwRsirC+EACNZPMmOZ0pXh3srYBurBScpA31jbz861FXSVI5cFFxbBTcs2Lbgg659CQDJOgOwg+etA8e4MUugM+ZsoY68iJG53qTiS2lRAluTGhBiJkn13A12imfC8LlttadRcvuoJzSco0KjNyJAiPOqLh2V55PdVm7ZzAn9JoYcQdWEbKdIGsHcT6U/wAFwti7HLI1YqJMEcm8prL8DdbNy5cyPmAhl2X+9KvygYCDzyOslZ4U7Jauk+JSAVBPJ21E9N5FFXVFxcxVbeUkHIsToBlkbUZ2S7PfeLDoplo0mY0MzPKg+NKtlWVHDE3CN+Y5g8xOlZc5Tm0jyFewfDgjKoZSD8KzJ15eo50ztYLuwLneiWzLk8oI189QfYVX7GIKEXLm5IgCR6OfLp6VLiuIBmkeWo2MczPWiDgMrPo7sN4Vjt4S1eCvck9ysMDswExTr7HyPveLCyFyLlB5DMYHtVIvcca2pCqpzjxxuNYE/M/Orn9jF1WxN6D/ANIAiI2b9td6L0QEFrXK89sQe7WNfGo+Zg18/WbyK1wC0JCPuzHYdNK+hu2Cfgg9HUn2INcLwuRrlwrbSO7cyc2haJ+JiCPao6rWTLo0ocJxGLHiRNRvlnTNGxPpQuIuk2Zy29LgmFGuja0a3ECtpreVVjLqFXYkzuI6UNd4iwUsAAM+yqsTkO8DXWaACkRbilpbbwiMq77L/wCRr1TZrgVfF1Oirr428ulZogbyhqkLicI2VLUeISCD+omCPoK1FpnXu8gBQyZO3L+tEff84BM5swbNOwO/rrUeMXxAqZLL49eZJ3+QrMEp6SMbbHZFcX4GbFsMWGcxoo0yjnPWaOODtM037i22IBKgZmDFRJ6LoJ3rTgOGuXkz3LyRZgC0T4mA1npyA9KT4rEZ3Jkak+pk/uajd1U7lKWWmwn2N4Yri3dsnMiFRJ0PrGumvXnSXDYhTiiWGjE7nduRHSukcM4Jbt4Fe9DHIM7BW3I1nz8JiPWuYdoLdtbneWpyliYb5j0omEHCt+6ty2sSLneSHlzmUjkDIMnmYrbHXfEXjKCZAjSdAfrQXDg7sxA0UaxyqXE2mZYUEmeWtA691FdCARiIyN5HqrJhuDu1kZTbhyGcBwSsRAOvQbcqXYpCwbKhIW1rHLz9KgwmFdrmVASyjMY6Lqafpavd2+RAcqEMYGYBhJnqJHtFEADzhC94ZYaQbSDhF1kJCGAVkxOsGR9datHEsUGZbu5dQQBuuWJzGec/SqmiGGKArCieg6x86K4OlwgxmC6gmJ6beYo5DY3DhZ6eI7hG7nK6hcxislzMjQWAzE/FzGQ5jrynSZOlUNrYvABItsLrSrA+FQdRmiDHtTDhfE7asPA7kGFJeBLHXMPhGvPSo7lu5duuFyrBLEIdPMyPi9aV6wbwnB4XIb6h2j1Q2DsWmz23UF8368hABABtyYbrrFWo8LtGyuIBYyQt0iCWK6ctJ2FULHYkFwX1YaA7E9Nefyo+z2ueVtuoFsZsqjSGIidN9YoxLZCyk8OkjFWMJjxW6iWA9jKtxgVuDUPqTB3jpNRCxauK6NeCFMigEwuUTnMcyGiKBucSJHeMoDAZlEQNDBg9YpLg7pZZgyzeIxOnKfc0e9Z9AtoHBT3g2OawpCXGVc0EqYzbx760h4uwygg5lzHf56+eu9eAA1ViWDb+Y5gVr907wOdM0T+8mKsAB1FR+4xdRvAUlziJzDQMLmUkEbRpFYs+K4QRIDNIG3lQ9rCLGtzYbAc/4ozg4Ud4Tc7toJTc5jO08pFWcFBC3dfpX3/2pMXaDqMreME5/wD1mI+W3Wrt9iOLzYy8pEsbRM6bZhpFU/DXlZyzDN4dRJkwJJn2q2fYxbUcRuZYhrBMDYSymB6UTSOFjNGWAro/2gYk28HccKGgbHpzPtXBuHcQIW4QltQ1pjOXoQOZNd/7dBvulzIoZo2OxHPfyrlnAuFkYa4TbCXSN0VZCtBgCNdNaMtJ4S7HBrTarmCxN10uFSDlyHRQunjgeesUPxh7otKFZyQ3iOUiCVmDpV14/wAMxFuxcOF0EITAObwhgSsc9QfnVR4jw3G/d0vXM5JuEiWOYAqORgj4dhVFpCLeCFrhkvXbaMC50IMA7h26CvUVwvD3O5Q3TDGfjYTGZo+IzFZpVzyDQUAFJStpLjPGYHUgLEGPbQVBirVw5X3G2vTlHvXuGYh+9DAT4Spgf+MSfOoeIcULBVXQIInr7es0wGW1bSTbXbRwa+ycNla+pUi38IKjadiSeX81rwrhPeYkl1Pd22lz0E8/KlXCna5cRNQJEtzAmSauJ4iyFykBWOoidOhP0paVzmccrpaTRDVi2nyj8+6YdquMslsLZhluKxMbBRoY131qhYHDpduOrs4GWVygHUdZ5a1eMNluWX0+KVTbQ6akHlrE1WMIlm0HV47wNKuTplOhSOo1M1pBR45SniEDtP5OW3yrJ2c7IWxh1uNeMOMzDQCNdNfrNbjh4XS1kGrZdtZHlvrQ/fpfZlUxZFsKDm0LRIYzoRIIjpRYwww1yzbtzf75TlmBlI+ICNMsyaxkh1LLINn0+CTZIw0OEjweEuWmYrLtAEqNJMkgjfkKNt8Tv3LGtxlXacuhA8+tS4u09t2QEag5Ynf88k7mOlTcfxgTAqBEsqhQDrPMgCmWeYWTlZOJBopHwO2jG7YZgqOVJYnVYMkLyM7a03Pb9LVkWLVkoi+FArHXfxMdDJOp1J15VT+J3BCgaeDxQaGvE5FYbD/Si6ZOLwt2ahoAdRv4/n9FdbnHUuYcIZzBRygZgdWnNrpI+HnvS23iymqkg7ex9aV2cWSoIGlTpeJ3FcsRhlhe3icwspvBUmCwZcs8Axvmg+ZPmaY9osHat2LeUILkyxiCyldIUaAa+9apjSgVFQeOZaduQobtNxG49lLTWcuQyCJJ6ew0/aurDEHMJ+C8hrZXM1JZ8f0CV4fjRJUXE7xEBC2ySBDenmZrOEvCXAAMj9Og8h/Na8J4e7NohzyMkqdTygdfWmGF7PXw7i8j2uU5SdQem5G+oqthuhysvxAcRv4SK7f3OWJ3H71vw6011hbX4m0Bnf1/vajeIdnLo+BWuA9FIjpMj9q24PwXEreU90w3EkbSK0ERrcQgfqKdtaRX7pv/AIHYthQWdiPjuCAvnkQiWHmSJ6DegsPwu5977vD2TixKxAaD56fCvPWpOI5hozTrGnry9q6T9l/F7b2mtIkPbylnB/5itmgnYyu0eYrJh3FQvcxtApZb+yXEtma7csWlJJyJ4t9hPQeZqL7K8LbtcVuIpYOlt0YGIlWWTpz05Vf+0naX7vZYhCW0CiRoTMTvGgmKqHYLGPd4haZ0VGFm4HI3ZjGv0rcRGtwCXdNflK6H2jT8FvSuWdl+0EI63mLPl3AGuXeMoHIV1njo/Bb0rgmD4djXZx3rnMtwASxEwSOXlVtY85agLmjDlcsHju8W7kLldD4p030E9aQdqUa/w1WjKc4JDEAyJB3PPeo+z/BsRZXEG4CS6gDMYE5v/L15V5OHOuBuWGyDO+hzAgSCTETzHOK32OIorPe28Kp2eGv3dvNlBht2Uf8AUfzrFWHBdlSLag3F0nYH9THkPOvVn0iFe8Jxw3sULSFM2aTIaNR7TBoU/ZfZO7vvOkVclxtuCddCB7nltQ17jtteROpHyrTr6dAIJ7wqpf7FW8Nbe4jMco0zR16+lH9i+L9zeYhBczpEacoM6iKN47xIXMK4VSM3h18tTQ1jg5XDC/YMuLU+LUHw+LaCNj12rm6p4dIDHjC9L4c4RaN8c2dx/QeyrOE4sytdtAHI7nKJ0XXeI1MAa1t2e4HaxGIdbiyILAFWB3gwZ21FLLF/NdnaTOnn/SrHgMRiLeItu10mwsygOaBtsfUbbVnpXBj7IW3jDLgaG82n1vslYUEBSAdwGaDG2k0bZ4QisrBdVGVd9B0HQVLa41bYznUCOcDWpRxixGt1B/8AQrsCeOsN/JeSdHJeXITG8KtOc1xQSOZNKOLG0bbZFVwgEwAYkwIqXHdqgHKgW3UHRp3pR2px637dq2GRVJzXcnLfKBtNZnVMAprfstRpX4LnY91R7zPccrk2ZhovOecCmPA+EC43dOYK/l8UmPIcx51eOEdpLVlBaMFEt+FgTJInwkdYjWgsfjMOt69ibEG8XU25ZgCCIuFxEeUSaUMiYETksx/BlsMFRCAwnWeuu/nQOTmRVmZzi171iJWFyjrvv01Ee9D3Wt2xECeexrWHw18/nsAff+fNdxvjcekibDtLnAew/nyWvZ4qbi81+FhGmux06GroODWx+UTVb4VjUzAqdP2+VHYHt2LcrfTOQSPCoH9fWm3MOiAaDYPquJqZj4lJ1NlEYxnCD7eP93wo7sQzuFzA6gQSduo0oL7Os9xLockqCAhP1AJ9qz2k7UvfMWXewsEMAB4p667RSLg7nDzlu3CCPhGg9fi3pR2pO/fhU3RP27Npr2XROIWrdq01xzCpqYE/QbmiewuPsYrEfhHMUQufDET4RPnqfkaplvFXbysAt64oUlhOkeeuoron2a4KxawZa2oW5eMvlgsBqEBjYbnXma0/FvfhA/RCLKoHav7PL64h+7gWRqs7iTsORA671J2a7PnC3GZbxDZCM2gGUwT4Z125yKtHa3tQLV9LWrQhJMDfUa+cHlSvF42zirYNnNbdTOTZGJ0IuHbLEjymsaA4Rg3glMeC2rWJtM2c3SCczESZA2A6az70x7L4a3bxagQHynSIMETtvtQ/Zq0llctvUDnvJOwE/lAECi/viDi+HT87WmJ02gNl1noDy5Vp1HNZtBwhMTZHEgcZ+is/aEsLDlBLRoK5/ZxGYkHPENMzGx3J0+ddI4oPwzXEIxBxLgrpNwSyxplYAyx2oOs6PARR6frWfRPWxNpUuFmVVAEnMsfEOhPWq0+NbOWuXkWyLy5QviMZH0MDQk0PasFrd0XLlnL3fLK351jRQTFDJgrQsvNxYzofDbJ18W4IHnQO1DnVuK3boNtgBXPheNsXElXzAEiQrHbflXqi7DcLRsOxW4CO8P5MseFdI+vvXqPqvOUsdOxppVxLV7vERzeXMw0GaYO5C8zU2P4Y/fXEsd/cVNTIbMBzLCNNZ6VbuJYhruCwF5zmud8oLc/iIP7CmapHG3j82H+eg/isNva11t7R5tg4OPY0uaXcJdthTcS4AwlZzajaRPLWrR2J4gLmGa0d0P8A+Tr/ACKXXMPiMSmJuNcZksAyCf1NGVenwg+1CdirRGJUzlDSsRowPL260uWucbaCU/KI26cteQDfb19Poq5ftFLjIRqrEEAEmQY/v1p5ieAXkVHNslbhARgQQSdhpsfI057Q4FVvZioK3BuNCGGhIPWINbN2lZSLDggWyrW2AzHMsFGOoBHX3p+Lw57mb2kZSM/jLCQzbkc3/tJeI9nbtgE3AgiAwDqSpO2YAyKW5fIV0Dj+FtYvC3MV3Zs3reXOfy3JiIPPy5iqGUpOVpjdtK6GjPXj3LSK9UmWvZaytOdEq2dleGJdwl5u4S5dtt4ZB8UgEA6jzoEmMRat3cKlpjcUaAwVJgggkhh5g067C282CxyjUxsN9UP8VUOHPF60SdrinU7eIdaYJADVyWxOc6U3xfcqxYqytnFYi0oyr4WCxptrH+bb+KTcfwpa2cg8W4jnGp+gp/2yt5OKSfCHCiY0hhE+cMBW2OXD2mym5lcKwMsNCyldRyMGurpdYyJhY71K4mr0z3PbJ6gKv4CAsxoB7/MU145i7ySVe01qB+GwQtEASVIzETOs0JwywbkyytlgeE/F5g+21S3uyty6c4u2lQ/D3l1VYAdR86DXauOcAR3YWug05jkuSgPr9FHhOCWPui4q41wKHKuqwZ10y6ae9S8b4LhcKA03HF1M1odDp8R5gyNPWaKtm3/hV6yLtsul4kDMAWAI1UHUgiiOI93iE4ebbJd7tVF5QQSqgLnLLyAg71zw0HAHon3PkyS415vsLCrK8J4gVa5HcgfCubVoGyqORqXA8WNm2jqGtPDcyDMke2o2o+xxrDO6iyjX1Fx8rsSchOg0Y7aAx9KHxmILMH0kbSARIOhjnWZsGikm/DupLqnHOXVWhZ1ME+KNJ58/pQmB4M+fxFbYB/O0fIUCeP4gEZcZbAS5nCZMi5hvIVZPSrMn2iWX8OMsz0eyQ0eo3/vatg5nc/oo+B7jbG4+qtHBraCIaUXVm66ST5KACaH7MdqLeJx4KWiGafFA2WQhHNfDoRsZGxGvPO1P2gI1tsPg1dLTH8R30ZxOqgD4VPPmdqa/ZldBxtkhuZ9wQfpVSSGwAmtNAzpSOkwQMLtnElm23pXDL3D7v3xmYEL3j6uYEeLUTvp0mu6cUYi05AkgEgdSOVcIscNufewzhUJu65mWdTr4ZzHQ9KqXsg0Gd/sgsBg1AuTeSO6Pwhyd15FQN60s2rIs3fG7apsgEeLfVtan4dhbQz/iFvwm0VCOXU6Vphls91egXG8KyCVGzDXSetYLquY6zz2Vh7E4i0tlwHcfik6qv6E6Ma9SDAY60ikBbgkz8S9AP0+Verdr20uXLpJS8kNKOPaK591TDlVy23zo+uYENmHkRM0Tc7Z3jiVxIW2LioUOhhgeomoj2YH/AHW+Qr3/AAsv/celuofVNHX6P/zPf7/NQYXj1y291lCZb0i5bZZRgZ0gmeZ58614fiyr59fCCQBy9PajF7L2/wBb/OvXOzwVT3bNn0iTp76Uxppw11Od5TgpLXarTzttjCHDgrbiAd7SMB8TQqgz6QOU6/Kl/EMIxyNuwORhO0bbeU/KnGIsP3C2raIzZviLEBdZkACTudJHKir3C7FuyVuNykmSII1BEbajen4fEGwsLAbq6x9CVzjD1iHD5/spLHBu8wzWzcMnxAflDDaeo5VTr1kqxVtCDB9qL4d21RFa2yvuQjnXQ7TGs+1OH4UlyGuLmeAD7bfTSuVNK6R29/JXa0+sOgb09uPQ4VYGpjma3vWWQw4KnoRHympuJ8Qt4e8osoA6kHMTpmH5CeQIkTyMbQaa2+1lu6F7y0r2m1g6kTzndTQbRVp7/lZP7K9z/hI7WMKE5bhSd8rET6wda1UgzqPOrFhEw1xmyW105HeP61pxXs+LijJFsidhofX+fWpK0xna7lYweMtdJT2gA8lK+G8ZspfQ3FuXlSSdzBjwkAnYNBg70x49wEX7S3UBL3BmbxTI66c6RWuzVxXhrZUfmeQVA5kkmBp1ij+EYx7buLjE2QpS3podeXTQTHnQtkF13TGtg/EAPiojjGcJBw3EuguFGa2wgDKY58/b+tF2sQzfGSzddSfckmrHh+EWriXO5WUc+MnQqY8BUdJn5+tBdmsMy3WDLHh59QRROktL6Zv4aKRxHnb6+h+CXhT+lvkaDxd9mZbVssCfigkex12Gp1q+4lsiMx/KCflVNtcDL4U3lvOL9wkZVykFS0QfzKTDNO0fVjTAkFzeVzpvE5Jxskrb3pJkxLWlLd0wsXPCrBiJZNCwbr5bfKj+FYvEXLgfumFhVI12jqSdzMftU/BOI27Fsq9tmuDQMRKgazvs0/uab3uNBreVUaTzIIWOuuvoAK60Wm3RkE/z3XFl1JEm4D+eyr3EeBPdulrUeLUg7zzjrO9YtdlMQJzfBv6dTHoPpTnCBxdnJnidNvQz6/xVo4ewugCYfmp/o223pXOcyYs4sDlO9dscgc3uuTcRwoRioZX812roH2dcNdMVhGCgLmBmeoM6VVu1/Zm5hLs5D3b6q2/sSDE1dvstvtc7sna3dVf8wkftS9HBTsup8pDO/OOy7Njlm23of2rj/FuyuITG95NtUa4HUk76gnTeZrseJ+E1UeM4cXipkKVIgndttIG3l5+tMPZuCVimfFew1a59g+zwW4fHm0cQFifCwiST+1aYXhAC3IUElI1fT4h+lQfrVmtpa70kBjq2+nJvU/tUNh18UIoOU75jy6FopPd7IjrZzy8qrf4QP0J/nevVYe+H6E/yCvVW9D+Mn/vP1W2atS1YnrtWEuA7a0ullJnrM+VZWwx2Un2Nbfd26AepA/c1dFRVvtXxdkCpbYo3xEjpyFV7H8fxF60BcjLJUMPzEAEz6SKI7WXi2IZRqVhRHM/7mguIWjmWyniyeHTm5Pij/wCjHtWgOKXqINLG1sZAzVlF9lOG97dzkStvXyzfl/n5VaeOcS7m0SD4jov9T8qM4LwhbNtbazIEsYiSYn66AVVu0SXL2KFkApHh8XIblqotPKSY4arUmR/9Lc/T9ylnDuGPingA5J8bnbqR5tRV+0tu5fmUVSCqxuCPDFWnDXLOHQIICqOZ1PUmBuedKuMYWzjWRUcK+aMwkyACxXb3Fb6csLwHcJfV6iad3U2muBhKeEK2YMphgdP9aeYjtMywIE8zuNJER1kHnW13hduwoTvIMaabnzPL1pPe48BZayu7kFj0C5wQPMkqfLL513dbJp54HOacivflK+HwO/FMbI2we3yWMbxZ7hknygbfKjsPw9DhmuvdyjdVnnzkddh8qQXLg60TwfADEMUa/kjlqSR5Db515mrXudQ9sMYDDtA9FjCcde0xZY2ggiQfUVeMFxLDXLNs2sPlu3AC10kmW3Zd9JjQEDoNxVBu8FuIzrIfKYgTPlyjbWnvZ4vaAnwmdFdRE7ggaGRFaMcxhpy5HiI68Jlbg9/iP1Vy4Un4gJ1gTH0oHGYDDjEG7atKjRDFdASdzl2nTfzorgGOm4Q0SVnQAbbwBt6UsvOMza/mP71VkNwvM42fNIOM3xavnKDDamD9RpAmo7ZJMqGzHm5BjziBHvTPinDheWVbK+8xvporHp/FCYW8MNbd7hZ7iqcub4C3KF2IG+s8tpr0Ok1rHtAPK5skB5Cmvzbty2YCNJGhnz/pRXBeN9xJZTBAJaJjNOh9gD70s7G8M++XmbEXGKDfxHxudQPQAE6dBVi4r2Ut2mLd5cKuRpm20AGwmPfnQ6zVt2FjQt4NO5rg85pF4ztFgsRh3s3WBtvHOCp/UOYIoHsWUs3bVi04P4gLkhjnB1UgxObTTSIJoLFdnrLW2TuwCwjMBLA9cx1+tV3szcxGC4lh7V1pR7iKH1IgnSDy1Oq+dcuKQOwm99m19JYk+E+lUHh7s92GIVWacrLJA08PQe+tdAu7GuZYtlcs8w1u4UaBqd8p8joQfQVpI4tyEBTDimAWxdVgpKk7kkwdjtvvNLLLlXy5VU6qYUaE6fvUPbDtRf7i1cS2gtI34ubIZ2Ayg7e3Wthirt0LctlirKpECIgREctRSzq/qaqIWG7zof8AKP4r1b4vDXc51YA6jxddY1aederM38VSg+/dMg9FH8TWHxrc3/pQBvSNAfOtkUHqR51nlFtRLXp3afc1E91ACSdBvvyqB7evWfT+5rOHvZWMAEx+aeem8RNUR3RMaNw3cKu4Dhztd797bFPE+gEnoQp1IG8044ThcGzDu7c3CwKXczLkjXW25I+X0o2xxp2H4v4qjwroQRBPRZO+/QUFjz3uWENuNZOu3KDEbU03Y2iMroajWvlcawPh6JjjsHiCjqbxXMI+EnT/ANp6UhHZq5+bEfQ/zUqMw0725ptmJIMdZn60VbxGgBJn1n+lBI7cVhFqZYP+t1Wlj9ltJ70sekDXykmoR2TIiMQy+LN8I0MQdZ57e1Ox6mP76aism319PX6UAscFSTVTSinutJf+FwJPf3DI11H8Vmx2XsQMxdiOh5+oA0py1seg+dZW0NPTbai3mqtYAkZtKx2Ywp3Rz/8ARorDcJs2wVRSBz8X9zRb2RHT++tYGGA3Aj3/AK0PzUJJ5Kiw2Et2/hAHqZ196yVt5gYBI25/3vWy2QD/ALf6VkpO2ntQ7W8qF7iK3FHcB4mtvEW2KhgJmcojQxMncmB71PxK6bjPee/h5LGEXNmCg+HUL4jGmw5Uta2OlapY6Df2/atA4AUgwtWx3T6mgOJ4trtp7ZAGYRIg/wBYPT50z+5NyA+danhrek/3pVNIabBVUFX8H3lg/g3DbUjVTrJAjNqDvzijrvFr7pkNxFndhM+UTtTA8NHL61gYAD8ooi+zZKIOrAUGHxzAa3Ax6ka1HcuI16yWeWS6hX1zrPKi+6HQaeVSYe341M/mB26EVTSAbVYXbLm1crxOJm7is7MVXYCNCtwaAQBOpE11Rvh9q5dj8J+JeCIbpuXc2klQATCyN9TJ10gedNy8KYS6/iO8tIFzKAzbSxMQDmMURdS5kt6PGU76fmbqaMXs7dNpRAshZ0HhHI7Cp24NYVUN28GIBAjXnO4nUZqwIwqSvFTKnMolRIzL0jr5V6nto4cquW2XAET012MkHz969U2t9VFVYbkIr2Vq2Jre2IHzpHcqtRFGPlXvup51Ou59azzFVvKq0OcKdOlZGCA1nzqS4da261e4q7Wn3RawcNG5FazrU1sa1NxVWo+6FYFnyrYGtFNSypa2Fr2rfu/OKw58QqQ71LKlrQWPOthaHQ1ueX9860n96llS1nuR5isZQCNCakWtBV2pa2gf71lSPQ147Vlj+38VYKiwoB1rbKK1U6VtbNWotpHSsqo/ST6VLh0BIkA61b+H2VCSFA9hW0cW7urVZw/BnfXJlHVv4qYYCxa1uOCeiioeP4hsxGZo9TS0nSo7azgKK04nt4YhF+Yqv2e0dxAROkk6SNSZNBsf3/rXmWqMrz3URl7tEjfFaBzb6nf0BrT/ABa1lI7hYPUtuOe9A3VE7VDQGQqrR335TtbQezfzXqHrFD1Co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0" name="Picture 8" descr="http://uktodaynews.com/wp-content/uploads/2010/06/Gelson-Fernandes-S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869160"/>
            <a:ext cx="2296963" cy="1296144"/>
          </a:xfrm>
          <a:prstGeom prst="rect">
            <a:avLst/>
          </a:prstGeom>
          <a:noFill/>
        </p:spPr>
      </p:pic>
      <p:pic>
        <p:nvPicPr>
          <p:cNvPr id="3082" name="Picture 10" descr="Georgia dream of going one better in 20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80038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Steiner’s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/>
          <a:lstStyle/>
          <a:p>
            <a:pPr algn="ctr">
              <a:buNone/>
            </a:pPr>
            <a:endParaRPr lang="en-GB" dirty="0" smtClean="0">
              <a:latin typeface="+mj-lt"/>
            </a:endParaRP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Steiner (1972) produced a theoretical model of productivity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42125667"/>
              </p:ext>
            </p:extLst>
          </p:nvPr>
        </p:nvGraphicFramePr>
        <p:xfrm>
          <a:off x="539552" y="2405112"/>
          <a:ext cx="7848872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Steiner’s Model </a:t>
            </a:r>
            <a:r>
              <a:rPr lang="en-GB" dirty="0" smtClean="0"/>
              <a:t>explained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49552"/>
          </a:xfrm>
        </p:spPr>
        <p:txBody>
          <a:bodyPr>
            <a:normAutofit/>
          </a:bodyPr>
          <a:lstStyle/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Actual productivity</a:t>
            </a:r>
          </a:p>
          <a:p>
            <a:pPr lvl="1"/>
            <a:r>
              <a:rPr lang="en-GB" sz="2000" dirty="0" smtClean="0">
                <a:latin typeface="+mj-lt"/>
              </a:rPr>
              <a:t>The team performance at any given time (due to successful interaction)</a:t>
            </a: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Potential Productivity</a:t>
            </a:r>
          </a:p>
          <a:p>
            <a:pPr lvl="1"/>
            <a:r>
              <a:rPr lang="en-GB" sz="2000" dirty="0" smtClean="0">
                <a:latin typeface="+mj-lt"/>
              </a:rPr>
              <a:t>The maximum capability of the group when cohesiveness is strongest</a:t>
            </a: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Losses due to faulty group processes</a:t>
            </a:r>
          </a:p>
          <a:p>
            <a:pPr lvl="1"/>
            <a:r>
              <a:rPr lang="en-GB" sz="2000" dirty="0" smtClean="0">
                <a:latin typeface="+mj-lt"/>
              </a:rPr>
              <a:t>Factors that go wrong in team performance which impede/ prevent group cohesion</a:t>
            </a: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>
              <a:latin typeface="+mj-lt"/>
            </a:endParaRPr>
          </a:p>
        </p:txBody>
      </p:sp>
      <p:pic>
        <p:nvPicPr>
          <p:cNvPr id="4100" name="Picture 4" descr="http://www.webaxes.com/wp-content/uploads/2010/05/ImprovingProducti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2226" y="476672"/>
            <a:ext cx="2352261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Faulty group processes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149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000" dirty="0" smtClean="0">
                <a:latin typeface="Comic Sans MS" pitchFamily="66" charset="0"/>
              </a:rPr>
              <a:t>There are 2 types of losses due to faulty group processes:-</a:t>
            </a:r>
          </a:p>
          <a:p>
            <a:pPr algn="ctr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400" u="sng" dirty="0" smtClean="0">
                <a:solidFill>
                  <a:srgbClr val="FF0000"/>
                </a:solidFill>
                <a:latin typeface="Comic Sans MS" pitchFamily="66" charset="0"/>
              </a:rPr>
              <a:t>Co-ordination losses</a:t>
            </a:r>
          </a:p>
          <a:p>
            <a:pPr algn="ctr">
              <a:buClr>
                <a:srgbClr val="FF0000"/>
              </a:buClr>
            </a:pPr>
            <a:r>
              <a:rPr lang="en-GB" sz="1800" dirty="0" smtClean="0">
                <a:solidFill>
                  <a:srgbClr val="FF0000"/>
                </a:solidFill>
                <a:latin typeface="Comic Sans MS" pitchFamily="66" charset="0"/>
              </a:rPr>
              <a:t>Operational effectiveness of group cannot be maintained during the match</a:t>
            </a:r>
          </a:p>
          <a:p>
            <a:pPr algn="ctr">
              <a:buClr>
                <a:srgbClr val="FF0000"/>
              </a:buClr>
            </a:pPr>
            <a:r>
              <a:rPr lang="en-GB" sz="1800" dirty="0" smtClean="0">
                <a:solidFill>
                  <a:srgbClr val="FF0000"/>
                </a:solidFill>
                <a:latin typeface="Comic Sans MS" pitchFamily="66" charset="0"/>
              </a:rPr>
              <a:t>Strategies or tactics go wrong due to positional error or bad timing  (lineout's, penalty corners, free kicks)</a:t>
            </a:r>
          </a:p>
          <a:p>
            <a:pPr algn="ctr"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400" u="sng" dirty="0" smtClean="0">
                <a:solidFill>
                  <a:srgbClr val="7030A0"/>
                </a:solidFill>
                <a:latin typeface="Comic Sans MS" pitchFamily="66" charset="0"/>
              </a:rPr>
              <a:t>Motivation losses</a:t>
            </a:r>
          </a:p>
          <a:p>
            <a:pPr algn="ctr">
              <a:buClr>
                <a:srgbClr val="7030A0"/>
              </a:buClr>
            </a:pPr>
            <a:r>
              <a:rPr lang="en-GB" sz="1800" dirty="0" smtClean="0">
                <a:solidFill>
                  <a:srgbClr val="7030A0"/>
                </a:solidFill>
                <a:latin typeface="Comic Sans MS" pitchFamily="66" charset="0"/>
              </a:rPr>
              <a:t>Reduction of effort causing someone to coast</a:t>
            </a:r>
          </a:p>
          <a:p>
            <a:pPr algn="ctr">
              <a:buClr>
                <a:srgbClr val="7030A0"/>
              </a:buClr>
            </a:pPr>
            <a:r>
              <a:rPr lang="en-GB" sz="1800" dirty="0" smtClean="0">
                <a:solidFill>
                  <a:srgbClr val="7030A0"/>
                </a:solidFill>
                <a:latin typeface="Comic Sans MS" pitchFamily="66" charset="0"/>
              </a:rPr>
              <a:t>Might think task is too difficult or have had a bad experience</a:t>
            </a:r>
          </a:p>
          <a:p>
            <a:pPr algn="ctr">
              <a:buClr>
                <a:srgbClr val="7030A0"/>
              </a:buClr>
            </a:pPr>
            <a:r>
              <a:rPr lang="en-GB" sz="1800" dirty="0" smtClean="0">
                <a:solidFill>
                  <a:srgbClr val="7030A0"/>
                </a:solidFill>
                <a:latin typeface="Comic Sans MS" pitchFamily="66" charset="0"/>
              </a:rPr>
              <a:t>Duplication of roles</a:t>
            </a:r>
            <a:endParaRPr lang="en-GB" sz="1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cdn.epltalk.com/wp-content/uploads/2008/10/kieron-dyer-lee-bowyer-punch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9655" y="5517232"/>
            <a:ext cx="1480777" cy="1129523"/>
          </a:xfrm>
          <a:prstGeom prst="rect">
            <a:avLst/>
          </a:prstGeom>
          <a:noFill/>
        </p:spPr>
      </p:pic>
      <p:pic>
        <p:nvPicPr>
          <p:cNvPr id="2052" name="Picture 4" descr="http://lh3.ggpht.com/_Z5JAmUoyC7o/S4GcYesM3WI/AAAAAAAAQRs/mbVNyzg3lP8/s1600/IMG_16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89240"/>
            <a:ext cx="1844388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Ringlemann</a:t>
            </a:r>
            <a:r>
              <a:rPr lang="en-GB" dirty="0" smtClean="0"/>
              <a:t>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Observed tug of war and found that the more people on the rope the less hard each individual pulled.</a:t>
            </a:r>
          </a:p>
          <a:p>
            <a:pPr algn="ctr"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Originally was thought to be a co-ordination loss as it became more difficult to co-ordinate effort as size increased. Now known as a motivational loss.</a:t>
            </a:r>
            <a:endParaRPr lang="en-GB" sz="2000" dirty="0">
              <a:latin typeface="+mj-lt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331640" y="1484784"/>
            <a:ext cx="6552728" cy="122413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400" dirty="0" smtClean="0">
                <a:latin typeface="+mj-lt"/>
              </a:rPr>
              <a:t>As a group grows larger the contribution </a:t>
            </a:r>
          </a:p>
          <a:p>
            <a:pPr algn="ctr">
              <a:buNone/>
            </a:pPr>
            <a:r>
              <a:rPr lang="en-GB" sz="2400" dirty="0" smtClean="0">
                <a:latin typeface="+mj-lt"/>
              </a:rPr>
              <a:t>of an individual diminishes.</a:t>
            </a:r>
          </a:p>
        </p:txBody>
      </p:sp>
      <p:pic>
        <p:nvPicPr>
          <p:cNvPr id="1026" name="Picture 2" descr="http://bluebuddies.com/gallery/Color_Smurfs_Pictures/jpg/Smurfs_Color_Pictures_Smurf_Tug-Of-War.jpg"/>
          <p:cNvPicPr>
            <a:picLocks noChangeAspect="1" noChangeArrowheads="1"/>
          </p:cNvPicPr>
          <p:nvPr/>
        </p:nvPicPr>
        <p:blipFill>
          <a:blip r:embed="rId2" cstate="print"/>
          <a:srcRect t="22680" b="19361"/>
          <a:stretch>
            <a:fillRect/>
          </a:stretch>
        </p:blipFill>
        <p:spPr bwMode="auto">
          <a:xfrm>
            <a:off x="3419872" y="5421027"/>
            <a:ext cx="2520280" cy="1032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GB" dirty="0" smtClean="0"/>
              <a:t>Social Loafing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4572000"/>
          </a:xfrm>
        </p:spPr>
        <p:txBody>
          <a:bodyPr/>
          <a:lstStyle/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May feel personal contributions have little effect on group</a:t>
            </a:r>
          </a:p>
          <a:p>
            <a:pPr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May see others reducing their effort</a:t>
            </a:r>
          </a:p>
          <a:p>
            <a:pPr algn="ctr">
              <a:buNone/>
            </a:pPr>
            <a:endParaRPr lang="en-GB" sz="2000" dirty="0" smtClean="0">
              <a:latin typeface="+mj-lt"/>
            </a:endParaRP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Reduced likelihood when people feel their efforts are being monitored.</a:t>
            </a:r>
          </a:p>
          <a:p>
            <a:pPr algn="ctr">
              <a:buNone/>
            </a:pPr>
            <a:r>
              <a:rPr lang="en-GB" sz="2000" dirty="0" smtClean="0">
                <a:latin typeface="+mj-lt"/>
              </a:rPr>
              <a:t>(Modern technology) </a:t>
            </a:r>
            <a:endParaRPr lang="en-GB" sz="2000" dirty="0">
              <a:latin typeface="+mj-lt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043608" y="1484784"/>
            <a:ext cx="7056784" cy="122413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400" dirty="0" smtClean="0">
                <a:latin typeface="+mj-lt"/>
              </a:rPr>
              <a:t>As a group grows larger the contribution </a:t>
            </a:r>
          </a:p>
          <a:p>
            <a:pPr algn="ctr">
              <a:buNone/>
            </a:pPr>
            <a:r>
              <a:rPr lang="en-GB" sz="2400" dirty="0" smtClean="0">
                <a:latin typeface="+mj-lt"/>
              </a:rPr>
              <a:t>of an individual diminishes.</a:t>
            </a:r>
          </a:p>
        </p:txBody>
      </p:sp>
      <p:pic>
        <p:nvPicPr>
          <p:cNvPr id="20482" name="Picture 2" descr="http://www.towards.be/site/local/cache-vignettes/L400xH315/prozone-1-fdc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01208"/>
            <a:ext cx="1478362" cy="1164210"/>
          </a:xfrm>
          <a:prstGeom prst="rect">
            <a:avLst/>
          </a:prstGeom>
          <a:noFill/>
        </p:spPr>
      </p:pic>
      <p:pic>
        <p:nvPicPr>
          <p:cNvPr id="20484" name="Picture 4" descr="http://www.filebuzz.com/software_screenshot/full/rugby_pro_2006-54486.png"/>
          <p:cNvPicPr>
            <a:picLocks noChangeAspect="1" noChangeArrowheads="1"/>
          </p:cNvPicPr>
          <p:nvPr/>
        </p:nvPicPr>
        <p:blipFill>
          <a:blip r:embed="rId3" cstate="print"/>
          <a:srcRect l="14807" t="26922" r="12502" b="10258"/>
          <a:stretch>
            <a:fillRect/>
          </a:stretch>
        </p:blipFill>
        <p:spPr bwMode="auto">
          <a:xfrm>
            <a:off x="6804248" y="5301208"/>
            <a:ext cx="1789913" cy="1160129"/>
          </a:xfrm>
          <a:prstGeom prst="rect">
            <a:avLst/>
          </a:prstGeom>
          <a:noFill/>
        </p:spPr>
      </p:pic>
      <p:pic>
        <p:nvPicPr>
          <p:cNvPr id="20486" name="Picture 6" descr="http://www.bioteams.com/images/freeriding_in_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88640"/>
            <a:ext cx="1435809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en-GB" dirty="0" smtClean="0"/>
              <a:t>Reaching a team’s potential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933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800" dirty="0" smtClean="0">
                <a:latin typeface="+mj-lt"/>
              </a:rPr>
              <a:t>For a team to reach it’s potential they need to reduce the co-ordination and motivation losses.</a:t>
            </a:r>
          </a:p>
          <a:p>
            <a:pPr>
              <a:buNone/>
            </a:pPr>
            <a:r>
              <a:rPr lang="en-GB" sz="1800" u="sng" dirty="0" smtClean="0">
                <a:latin typeface="+mj-lt"/>
              </a:rPr>
              <a:t>Co-ordination losses</a:t>
            </a:r>
          </a:p>
          <a:p>
            <a:r>
              <a:rPr lang="en-GB" sz="1600" dirty="0" smtClean="0">
                <a:latin typeface="+mj-lt"/>
              </a:rPr>
              <a:t>Engage in drills that develop interactive play</a:t>
            </a:r>
          </a:p>
          <a:p>
            <a:r>
              <a:rPr lang="en-GB" sz="1600" dirty="0" smtClean="0">
                <a:latin typeface="+mj-lt"/>
              </a:rPr>
              <a:t>Ensure all member’s have role clarity</a:t>
            </a:r>
          </a:p>
          <a:p>
            <a:r>
              <a:rPr lang="en-GB" sz="1600" dirty="0" smtClean="0">
                <a:latin typeface="+mj-lt"/>
              </a:rPr>
              <a:t>Practice set plays</a:t>
            </a:r>
          </a:p>
          <a:p>
            <a:pPr>
              <a:buNone/>
            </a:pPr>
            <a:endParaRPr lang="en-GB" sz="1800" u="sng" dirty="0" smtClean="0">
              <a:latin typeface="+mj-lt"/>
            </a:endParaRPr>
          </a:p>
          <a:p>
            <a:pPr>
              <a:buNone/>
            </a:pPr>
            <a:endParaRPr lang="en-GB" sz="1800" u="sng" dirty="0" smtClean="0">
              <a:latin typeface="+mj-lt"/>
            </a:endParaRPr>
          </a:p>
          <a:p>
            <a:pPr>
              <a:buNone/>
            </a:pPr>
            <a:r>
              <a:rPr lang="en-GB" sz="1800" u="sng" dirty="0" smtClean="0">
                <a:latin typeface="+mj-lt"/>
              </a:rPr>
              <a:t>Motivation losses</a:t>
            </a:r>
          </a:p>
          <a:p>
            <a:r>
              <a:rPr lang="en-GB" sz="1600" dirty="0" smtClean="0">
                <a:latin typeface="+mj-lt"/>
              </a:rPr>
              <a:t>Ensure everyone’s contribution is noted</a:t>
            </a:r>
          </a:p>
          <a:p>
            <a:r>
              <a:rPr lang="en-GB" sz="1600" dirty="0" smtClean="0">
                <a:latin typeface="+mj-lt"/>
              </a:rPr>
              <a:t>Develop intrinsic and extrinsic motivation (praise and man of match etc)</a:t>
            </a:r>
          </a:p>
          <a:p>
            <a:r>
              <a:rPr lang="en-GB" sz="1600" dirty="0" smtClean="0">
                <a:latin typeface="+mj-lt"/>
              </a:rPr>
              <a:t>Ask all members to value contributing of others- particularly those in less glamorous roles</a:t>
            </a:r>
          </a:p>
          <a:p>
            <a:r>
              <a:rPr lang="en-GB" sz="1600" dirty="0" smtClean="0">
                <a:latin typeface="+mj-lt"/>
              </a:rPr>
              <a:t>Develop task cohesion by ensuring objective is clearly understood</a:t>
            </a:r>
          </a:p>
          <a:p>
            <a:r>
              <a:rPr lang="en-GB" sz="1600" dirty="0" smtClean="0">
                <a:latin typeface="+mj-lt"/>
              </a:rPr>
              <a:t>Ensure leadership role (captain) is effective in stopping any losses during game</a:t>
            </a:r>
            <a:endParaRPr lang="en-GB" sz="1600" dirty="0">
              <a:latin typeface="+mj-lt"/>
            </a:endParaRPr>
          </a:p>
        </p:txBody>
      </p:sp>
      <p:pic>
        <p:nvPicPr>
          <p:cNvPr id="21506" name="Picture 2" descr="http://t3.gstatic.com/images?q=tbn:ANd9GcQn8fPhLwMAqOzIljdNeoxMYH5xkfK2cTNWLXzZCw2hRAF6rr8&amp;t=1&amp;usg=__12NZsJku5nlGlIUbhwWRKggfaFs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106492"/>
            <a:ext cx="1584176" cy="1186604"/>
          </a:xfrm>
          <a:prstGeom prst="rect">
            <a:avLst/>
          </a:prstGeom>
          <a:noFill/>
        </p:spPr>
      </p:pic>
      <p:pic>
        <p:nvPicPr>
          <p:cNvPr id="21508" name="Picture 4" descr="http://www.rankopedia.com/CandidatePix/5833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077071"/>
            <a:ext cx="1287143" cy="1584177"/>
          </a:xfrm>
          <a:prstGeom prst="rect">
            <a:avLst/>
          </a:prstGeom>
          <a:noFill/>
        </p:spPr>
      </p:pic>
      <p:pic>
        <p:nvPicPr>
          <p:cNvPr id="21510" name="Picture 6" descr="http://www.22dropout.com/wp-content/uploads/2008/05/richard-hill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916832"/>
            <a:ext cx="2068314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</TotalTime>
  <Words>420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4.4 Theories of Cohesion</vt:lpstr>
      <vt:lpstr>Starter</vt:lpstr>
      <vt:lpstr>Slide 3</vt:lpstr>
      <vt:lpstr>Steiner’s Model</vt:lpstr>
      <vt:lpstr>Steiner’s Model explained</vt:lpstr>
      <vt:lpstr>Faulty group processes</vt:lpstr>
      <vt:lpstr>The Ringlemann effect</vt:lpstr>
      <vt:lpstr>Social Loafing</vt:lpstr>
      <vt:lpstr>Reaching a team’s potential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Success</dc:title>
  <dc:creator> </dc:creator>
  <cp:lastModifiedBy>Matt</cp:lastModifiedBy>
  <cp:revision>18</cp:revision>
  <dcterms:created xsi:type="dcterms:W3CDTF">2010-10-17T10:13:43Z</dcterms:created>
  <dcterms:modified xsi:type="dcterms:W3CDTF">2013-04-05T10:40:14Z</dcterms:modified>
</cp:coreProperties>
</file>