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F8DE55-2495-4C48-A49D-80B1F400D446}" type="datetimeFigureOut">
              <a:rPr lang="en-GB" smtClean="0"/>
              <a:t>11/05/2012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AB3F76-497A-4593-8AD9-F0BD05954C0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568952" cy="2088232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Analysis of Movements</a:t>
            </a:r>
            <a:br>
              <a:rPr lang="en-GB" sz="6000" dirty="0" smtClean="0"/>
            </a:br>
            <a:r>
              <a:rPr lang="en-GB" sz="6000" dirty="0" smtClean="0"/>
              <a:t>Revision Lesson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7992888" cy="2592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Learning Objectives: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To understand different joint and movement types.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To be able to name, draw and label different lever systems.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Explain what is meant by mechanical advantage and disadvantage.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In javelin throwing there are two phases.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withdrawal phase </a:t>
            </a:r>
            <a:r>
              <a:rPr lang="en-GB" dirty="0" smtClean="0"/>
              <a:t>when the arm is extended backwards.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throwing phase </a:t>
            </a:r>
            <a:r>
              <a:rPr lang="en-GB" dirty="0" smtClean="0"/>
              <a:t>when the actual </a:t>
            </a:r>
          </a:p>
          <a:p>
            <a:r>
              <a:rPr lang="en-GB" dirty="0" smtClean="0"/>
              <a:t>throw occurs.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Overarm Throwing (javelin)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91371"/>
              </p:ext>
            </p:extLst>
          </p:nvPr>
        </p:nvGraphicFramePr>
        <p:xfrm>
          <a:off x="0" y="3661543"/>
          <a:ext cx="9144000" cy="302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965920"/>
                <a:gridCol w="1706488"/>
                <a:gridCol w="1800200"/>
                <a:gridCol w="1979712"/>
              </a:tblGrid>
              <a:tr h="731294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Withdrawal Phase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Throwing</a:t>
                      </a:r>
                      <a:r>
                        <a:rPr lang="en-GB" b="1" baseline="0" dirty="0" smtClean="0"/>
                        <a:t> Phase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16647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Joint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Joint Action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Main Agonist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Joint Action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Main Agonist</a:t>
                      </a:r>
                      <a:endParaRPr lang="en-GB" b="1" dirty="0"/>
                    </a:p>
                  </a:txBody>
                  <a:tcPr/>
                </a:tc>
              </a:tr>
              <a:tr h="73129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Elbow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Triceps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Flexion then extension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Biceps then triceps</a:t>
                      </a:r>
                      <a:endParaRPr lang="en-GB" dirty="0"/>
                    </a:p>
                  </a:txBody>
                  <a:tcPr/>
                </a:tc>
              </a:tr>
              <a:tr h="104470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Shoulder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Horizontal hyperextension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Posterior deltoids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Horizontal flexion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Anterior deltoids and pectorals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5025"/>
            <a:ext cx="1944216" cy="136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31" y="1669942"/>
            <a:ext cx="1560349" cy="199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92" y="65040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Note: The upper arm moves in a transverse plane around a longitudinal axis.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95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preparatory phase is the same as the withdrawal phase for the javelin throw.</a:t>
            </a:r>
          </a:p>
          <a:p>
            <a:r>
              <a:rPr lang="en-GB" dirty="0" smtClean="0"/>
              <a:t>The striking phase is similar to the throwing phase for javelin except there is flexion is the elbow joint at the end of the follow through.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Racket Strokes (tennis ground stroke)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67828"/>
            <a:ext cx="3312368" cy="29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3"/>
            <a:ext cx="2448272" cy="289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249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9971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movements for squats and press ups can be analysed in the same way as the previous movements.</a:t>
            </a:r>
          </a:p>
          <a:p>
            <a:r>
              <a:rPr lang="en-GB" dirty="0" smtClean="0"/>
              <a:t>However, exam questions are likely to now focus on whether the type of muscle contraction is </a:t>
            </a:r>
            <a:r>
              <a:rPr lang="en-GB" b="1" dirty="0" smtClean="0"/>
              <a:t>concentric</a:t>
            </a:r>
            <a:r>
              <a:rPr lang="en-GB" dirty="0" smtClean="0"/>
              <a:t> or </a:t>
            </a:r>
            <a:r>
              <a:rPr lang="en-GB" b="1" dirty="0" smtClean="0"/>
              <a:t>eccentric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For example: lowering yourself downwards in a press up involves flexion of the elbow. Flexion is usually caused by the biceps but as this case involves a slow controlled movement with gravity it is actually the </a:t>
            </a:r>
            <a:r>
              <a:rPr lang="en-GB" dirty="0" err="1" smtClean="0"/>
              <a:t>tricep</a:t>
            </a:r>
            <a:r>
              <a:rPr lang="en-GB" dirty="0" smtClean="0"/>
              <a:t> working eccentrically (acting as a brake). The </a:t>
            </a:r>
            <a:r>
              <a:rPr lang="en-GB" dirty="0" err="1" smtClean="0"/>
              <a:t>tricep</a:t>
            </a:r>
            <a:r>
              <a:rPr lang="en-GB" dirty="0" smtClean="0"/>
              <a:t> is therefore the </a:t>
            </a:r>
            <a:r>
              <a:rPr lang="en-GB" dirty="0" err="1" smtClean="0"/>
              <a:t>agonsit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Squats and Press Ups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17918"/>
            <a:ext cx="2376264" cy="16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9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order to produce movement your muscles and bones work together as a series of levers.</a:t>
            </a:r>
          </a:p>
          <a:p>
            <a:r>
              <a:rPr lang="en-GB" dirty="0" smtClean="0"/>
              <a:t>Levers involve:</a:t>
            </a:r>
          </a:p>
          <a:p>
            <a:pPr marL="0" indent="0">
              <a:buNone/>
            </a:pPr>
            <a:r>
              <a:rPr lang="en-GB" b="1" dirty="0" smtClean="0"/>
              <a:t>Fulcrum</a:t>
            </a:r>
            <a:r>
              <a:rPr lang="en-GB" dirty="0" smtClean="0"/>
              <a:t> (pivot) – the point about which the lever rotates (the joint involved).</a:t>
            </a:r>
          </a:p>
          <a:p>
            <a:pPr marL="0" indent="0">
              <a:buNone/>
            </a:pPr>
            <a:r>
              <a:rPr lang="en-GB" b="1" dirty="0" smtClean="0"/>
              <a:t>Resistance</a:t>
            </a:r>
            <a:r>
              <a:rPr lang="en-GB" dirty="0" smtClean="0"/>
              <a:t> (load) – the load that is being moved.</a:t>
            </a:r>
          </a:p>
          <a:p>
            <a:pPr marL="0" indent="0">
              <a:buNone/>
            </a:pPr>
            <a:r>
              <a:rPr lang="en-GB" b="1" dirty="0" smtClean="0"/>
              <a:t>Effort</a:t>
            </a:r>
            <a:r>
              <a:rPr lang="en-GB" dirty="0" smtClean="0"/>
              <a:t> – the force applied by the person (the muscle that is the agonist).</a:t>
            </a:r>
          </a:p>
          <a:p>
            <a:pPr marL="0" indent="0">
              <a:buNone/>
            </a:pPr>
            <a:r>
              <a:rPr lang="en-GB" dirty="0" smtClean="0"/>
              <a:t>E.g. for a bicep curl the elbow is the fulcrum, the biceps produce the effort and the dumbbell is the resistance.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Levers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0401"/>
            <a:ext cx="3672408" cy="15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Class – fulcrum in the middle.</a:t>
            </a:r>
          </a:p>
          <a:p>
            <a:r>
              <a:rPr lang="en-GB" dirty="0" smtClean="0"/>
              <a:t>Second Class – resistance in the middle.</a:t>
            </a:r>
          </a:p>
          <a:p>
            <a:r>
              <a:rPr lang="en-GB" dirty="0" smtClean="0"/>
              <a:t>Third Class – effort in the middle.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Remember FREE (minus an E of course!)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Levers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448272" cy="220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Fulcrum in the middle.</a:t>
            </a:r>
          </a:p>
          <a:p>
            <a:r>
              <a:rPr lang="en-GB" dirty="0" smtClean="0"/>
              <a:t>E.g. the elbow. During extension the triceps are the agonist (effort), the elbow is the fulcrum and the weight of the arm is the resistance.</a:t>
            </a:r>
          </a:p>
          <a:p>
            <a:r>
              <a:rPr lang="en-GB" dirty="0" smtClean="0"/>
              <a:t>This occurs in throwing or during a press up.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 Lever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en-GB" dirty="0" smtClean="0"/>
              <a:t>Resistance is in the middle.</a:t>
            </a:r>
          </a:p>
          <a:p>
            <a:r>
              <a:rPr lang="en-GB" dirty="0" smtClean="0"/>
              <a:t>E.g. the foot. During dorsiflexion the ball of the foot acts as the fulcrum, the gastrocnemius provides the effort and the weight of the body is the resistance.</a:t>
            </a:r>
          </a:p>
          <a:p>
            <a:r>
              <a:rPr lang="en-GB" dirty="0" smtClean="0"/>
              <a:t>This occurs when jumping or running.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 Class Lever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06726"/>
            <a:ext cx="2251929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872208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6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Effort is in the middle.</a:t>
            </a:r>
          </a:p>
          <a:p>
            <a:r>
              <a:rPr lang="en-GB" dirty="0" smtClean="0"/>
              <a:t>E.g. Nearly every joint in the body.</a:t>
            </a:r>
          </a:p>
          <a:p>
            <a:r>
              <a:rPr lang="en-GB" dirty="0" smtClean="0"/>
              <a:t>For example when performing a bicep curl the elbow is the fulcrum and the dumbbell is the resistance. The effort comes from the biceps which attach to the radius (between the fulcrum and the resistance).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Third Class Lever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32313"/>
            <a:ext cx="2444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2313"/>
            <a:ext cx="2952328" cy="22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29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Force arm – distance between fulcrum and effort.</a:t>
            </a:r>
          </a:p>
          <a:p>
            <a:r>
              <a:rPr lang="en-GB" dirty="0" smtClean="0"/>
              <a:t>Resistance arm – distance between fulcrum and resistance.</a:t>
            </a:r>
          </a:p>
          <a:p>
            <a:r>
              <a:rPr lang="en-GB" dirty="0" smtClean="0"/>
              <a:t>When the force arm is very short and the resistance arm very long (as in third class lever) there is a mechanical disadvantage.</a:t>
            </a:r>
          </a:p>
          <a:p>
            <a:r>
              <a:rPr lang="en-GB" dirty="0" smtClean="0"/>
              <a:t>For example, the biceps acting on the elbow joint cannot move large resistances. </a:t>
            </a:r>
          </a:p>
          <a:p>
            <a:r>
              <a:rPr lang="en-GB" dirty="0" smtClean="0"/>
              <a:t>However, they also have an advantage that they can produce a large range of motion (nearly a full 180 degrees). </a:t>
            </a:r>
          </a:p>
          <a:p>
            <a:r>
              <a:rPr lang="en-GB" dirty="0" smtClean="0"/>
              <a:t>They also have the advantage that only a small amount of bicep movement is required to produce a large amount of movement of the hand.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Advantages/Disadvantages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Second class levers have a mechanical advantage.</a:t>
            </a:r>
          </a:p>
          <a:p>
            <a:r>
              <a:rPr lang="en-GB" dirty="0" smtClean="0"/>
              <a:t>The force arm is longer than the resistance arm.</a:t>
            </a:r>
          </a:p>
          <a:p>
            <a:r>
              <a:rPr lang="en-GB" dirty="0" smtClean="0"/>
              <a:t>E.g. during plantar flexion (standing on toes).</a:t>
            </a:r>
          </a:p>
          <a:p>
            <a:r>
              <a:rPr lang="en-GB" dirty="0" smtClean="0"/>
              <a:t>They can generate much larger forces.</a:t>
            </a:r>
          </a:p>
          <a:p>
            <a:r>
              <a:rPr lang="en-GB" dirty="0" smtClean="0"/>
              <a:t>However, the range of movement is small and the movements tend to be slow.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Advantages/Disadvantages </a:t>
            </a:r>
          </a:p>
        </p:txBody>
      </p:sp>
    </p:spTree>
    <p:extLst>
      <p:ext uri="{BB962C8B-B14F-4D97-AF65-F5344CB8AC3E}">
        <p14:creationId xmlns:p14="http://schemas.microsoft.com/office/powerpoint/2010/main" val="19563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289451"/>
          </a:xfrm>
        </p:spPr>
        <p:txBody>
          <a:bodyPr/>
          <a:lstStyle/>
          <a:p>
            <a:r>
              <a:rPr lang="en-GB" dirty="0" smtClean="0"/>
              <a:t>Most muscles work in </a:t>
            </a:r>
            <a:r>
              <a:rPr lang="en-GB" b="1" dirty="0" smtClean="0"/>
              <a:t>antagonistic pairs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When one contracts, the other relaxes.</a:t>
            </a:r>
          </a:p>
          <a:p>
            <a:r>
              <a:rPr lang="en-GB" dirty="0" smtClean="0"/>
              <a:t>The contracting muscle is called the </a:t>
            </a:r>
            <a:r>
              <a:rPr lang="en-GB" b="1" dirty="0" smtClean="0"/>
              <a:t>prime mover (agonist)</a:t>
            </a:r>
            <a:r>
              <a:rPr lang="en-GB" dirty="0" smtClean="0"/>
              <a:t>, the relaxing muscle is the </a:t>
            </a:r>
            <a:r>
              <a:rPr lang="en-GB" b="1" dirty="0" smtClean="0"/>
              <a:t>antagonist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These movements are stabilised by </a:t>
            </a:r>
            <a:r>
              <a:rPr lang="en-GB" b="1" dirty="0" smtClean="0"/>
              <a:t>synergists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muscle contractions are either </a:t>
            </a:r>
            <a:r>
              <a:rPr lang="en-GB" b="1" dirty="0" smtClean="0"/>
              <a:t>isometric</a:t>
            </a:r>
            <a:r>
              <a:rPr lang="en-GB" dirty="0" smtClean="0"/>
              <a:t> or </a:t>
            </a:r>
            <a:r>
              <a:rPr lang="en-GB" b="1" dirty="0" smtClean="0"/>
              <a:t>isotonic</a:t>
            </a:r>
            <a:r>
              <a:rPr lang="en-GB" dirty="0" smtClean="0"/>
              <a:t> (concentric/eccentric).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229600" cy="983316"/>
          </a:xfrm>
        </p:spPr>
        <p:txBody>
          <a:bodyPr/>
          <a:lstStyle/>
          <a:p>
            <a:r>
              <a:rPr lang="en-GB" dirty="0" smtClean="0"/>
              <a:t>Antagonistic Pairs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49366"/>
            <a:ext cx="6192688" cy="21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Sagittal plane </a:t>
            </a:r>
            <a:r>
              <a:rPr lang="en-GB" dirty="0" smtClean="0"/>
              <a:t>– forward and backward</a:t>
            </a:r>
          </a:p>
          <a:p>
            <a:pPr marL="0" indent="0">
              <a:buNone/>
            </a:pPr>
            <a:r>
              <a:rPr lang="en-GB" dirty="0" smtClean="0"/>
              <a:t>movements that take place around a </a:t>
            </a:r>
          </a:p>
          <a:p>
            <a:pPr marL="0" indent="0">
              <a:buNone/>
            </a:pPr>
            <a:r>
              <a:rPr lang="en-GB" b="1" dirty="0" smtClean="0"/>
              <a:t>transverse axis</a:t>
            </a:r>
            <a:r>
              <a:rPr lang="en-GB" dirty="0" smtClean="0"/>
              <a:t>. E.g. bicep curls, sit ups.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Frontal plane – side to side movements </a:t>
            </a:r>
          </a:p>
          <a:p>
            <a:pPr marL="0" indent="0">
              <a:buNone/>
            </a:pPr>
            <a:r>
              <a:rPr lang="en-GB" dirty="0" smtClean="0"/>
              <a:t>that take place around a frontal axis.</a:t>
            </a:r>
          </a:p>
          <a:p>
            <a:pPr marL="0" indent="0">
              <a:buNone/>
            </a:pPr>
            <a:r>
              <a:rPr lang="en-GB" dirty="0" smtClean="0"/>
              <a:t>E.g. abduction and adduction by raising</a:t>
            </a:r>
          </a:p>
          <a:p>
            <a:pPr marL="0" indent="0">
              <a:buNone/>
            </a:pPr>
            <a:r>
              <a:rPr lang="en-GB" dirty="0" smtClean="0"/>
              <a:t>or lowering a limb to the side.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Transverse plane – turning movements that </a:t>
            </a:r>
          </a:p>
          <a:p>
            <a:pPr marL="0" indent="0">
              <a:buNone/>
            </a:pPr>
            <a:r>
              <a:rPr lang="en-GB" dirty="0" smtClean="0"/>
              <a:t>take place around a longitudinal axis.</a:t>
            </a:r>
          </a:p>
          <a:p>
            <a:pPr marL="0" indent="0">
              <a:buNone/>
            </a:pPr>
            <a:r>
              <a:rPr lang="en-GB" dirty="0" smtClean="0"/>
              <a:t>E.g. pronation (palm facing down) and</a:t>
            </a:r>
          </a:p>
          <a:p>
            <a:pPr marL="0" indent="0">
              <a:buNone/>
            </a:pPr>
            <a:r>
              <a:rPr lang="en-GB" dirty="0" smtClean="0"/>
              <a:t>supination (palm facing up).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GB" dirty="0" smtClean="0"/>
              <a:t>Planes of Motion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50340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 a variety of sporting movements you need to be able to identify:</a:t>
            </a:r>
          </a:p>
          <a:p>
            <a:r>
              <a:rPr lang="en-GB" dirty="0" smtClean="0"/>
              <a:t>The plane and axis over which the movement occurs</a:t>
            </a:r>
          </a:p>
          <a:p>
            <a:r>
              <a:rPr lang="en-GB" dirty="0"/>
              <a:t>The type of joint </a:t>
            </a:r>
            <a:r>
              <a:rPr lang="en-GB" dirty="0" smtClean="0"/>
              <a:t>involved</a:t>
            </a:r>
          </a:p>
          <a:p>
            <a:r>
              <a:rPr lang="en-GB" dirty="0" smtClean="0"/>
              <a:t>The bones meeting at the joint</a:t>
            </a:r>
          </a:p>
          <a:p>
            <a:r>
              <a:rPr lang="en-GB" dirty="0" smtClean="0"/>
              <a:t>The joint action/type of movement</a:t>
            </a:r>
          </a:p>
          <a:p>
            <a:r>
              <a:rPr lang="en-GB" dirty="0" smtClean="0"/>
              <a:t>The main agonist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Specific Movements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0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leg action in running takes place in a sagittal plane about a transverse axis.</a:t>
            </a:r>
          </a:p>
          <a:p>
            <a:r>
              <a:rPr lang="en-GB" dirty="0" smtClean="0"/>
              <a:t>The hip joint is a ball and socket joint.</a:t>
            </a:r>
          </a:p>
          <a:p>
            <a:r>
              <a:rPr lang="en-GB" dirty="0" smtClean="0"/>
              <a:t>It involves the femur and the pelvis.</a:t>
            </a:r>
          </a:p>
          <a:p>
            <a:r>
              <a:rPr lang="en-GB" dirty="0" smtClean="0"/>
              <a:t>This allows a full range of movement.</a:t>
            </a:r>
          </a:p>
          <a:p>
            <a:r>
              <a:rPr lang="en-GB" dirty="0" smtClean="0"/>
              <a:t>The muscles pulling the upper leg backwards at the hip joint is the </a:t>
            </a:r>
            <a:r>
              <a:rPr lang="en-GB" dirty="0" err="1" smtClean="0"/>
              <a:t>gluteals</a:t>
            </a:r>
            <a:r>
              <a:rPr lang="en-GB" dirty="0" smtClean="0"/>
              <a:t> (the agonist during the drive phase).</a:t>
            </a:r>
          </a:p>
          <a:p>
            <a:r>
              <a:rPr lang="en-GB" dirty="0" smtClean="0"/>
              <a:t>The muscles pulling the upper leg forwards at the hip joint are the hip flexors (the agonist during the recovery phase).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GB" dirty="0" smtClean="0"/>
              <a:t>Running (hip joint)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14587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525963"/>
          </a:xfrm>
        </p:spPr>
        <p:txBody>
          <a:bodyPr>
            <a:normAutofit/>
          </a:bodyPr>
          <a:lstStyle/>
          <a:p>
            <a:r>
              <a:rPr lang="en-GB" dirty="0"/>
              <a:t>The leg action in running takes place in a sagittal plane about a transverse axis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knee joint is a hinge joint.</a:t>
            </a:r>
          </a:p>
          <a:p>
            <a:r>
              <a:rPr lang="en-GB" dirty="0" smtClean="0"/>
              <a:t>It involves the femur and the tibia.</a:t>
            </a:r>
          </a:p>
          <a:p>
            <a:r>
              <a:rPr lang="en-GB" dirty="0" smtClean="0"/>
              <a:t>This allows flexion and extension only.</a:t>
            </a:r>
          </a:p>
          <a:p>
            <a:r>
              <a:rPr lang="en-GB" dirty="0" smtClean="0"/>
              <a:t>During the drive phase the leg is straightened by the quadriceps (agonist).</a:t>
            </a:r>
          </a:p>
          <a:p>
            <a:r>
              <a:rPr lang="en-GB" dirty="0" smtClean="0"/>
              <a:t>During the recovery phase flexion is produced by the hamstrings (agonist).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GB" dirty="0" smtClean="0"/>
              <a:t>Running (knee joint)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39669"/>
            <a:ext cx="3096344" cy="215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leg action in running takes place in a sagittal plane about a transverse </a:t>
            </a:r>
            <a:endParaRPr lang="en-GB" dirty="0" smtClean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axis</a:t>
            </a:r>
            <a:r>
              <a:rPr lang="en-GB" dirty="0"/>
              <a:t>.</a:t>
            </a:r>
          </a:p>
          <a:p>
            <a:r>
              <a:rPr lang="en-GB" dirty="0" smtClean="0"/>
              <a:t>The ankle joint is a hinge joint.</a:t>
            </a:r>
          </a:p>
          <a:p>
            <a:r>
              <a:rPr lang="en-GB" dirty="0" smtClean="0"/>
              <a:t>It involves the tibia, fibula and 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talus.</a:t>
            </a:r>
            <a:endParaRPr lang="en-GB" sz="4800" dirty="0" smtClean="0"/>
          </a:p>
          <a:p>
            <a:r>
              <a:rPr lang="en-GB" dirty="0" smtClean="0"/>
              <a:t>During running this joint allows </a:t>
            </a:r>
          </a:p>
          <a:p>
            <a:pPr marL="109728" indent="0">
              <a:buNone/>
            </a:pPr>
            <a:r>
              <a:rPr lang="en-GB" dirty="0" smtClean="0"/>
              <a:t>   flexion and extension.</a:t>
            </a:r>
          </a:p>
          <a:p>
            <a:r>
              <a:rPr lang="en-GB" dirty="0" smtClean="0"/>
              <a:t>During the drive phase the foot points downwards </a:t>
            </a:r>
            <a:r>
              <a:rPr lang="en-GB" dirty="0" smtClean="0"/>
              <a:t>(plantar flexion</a:t>
            </a:r>
            <a:r>
              <a:rPr lang="en-GB" dirty="0" smtClean="0"/>
              <a:t>) as a result of the gastrocnemius muscle (agonist).</a:t>
            </a:r>
          </a:p>
          <a:p>
            <a:r>
              <a:rPr lang="en-GB" dirty="0" smtClean="0"/>
              <a:t>During the recovery phase the foot is pulled upwards </a:t>
            </a:r>
            <a:r>
              <a:rPr lang="en-GB" dirty="0" smtClean="0"/>
              <a:t>(</a:t>
            </a:r>
            <a:r>
              <a:rPr lang="en-GB" dirty="0" err="1" smtClean="0"/>
              <a:t>dorsi</a:t>
            </a:r>
            <a:r>
              <a:rPr lang="en-GB" dirty="0" smtClean="0"/>
              <a:t> flexion</a:t>
            </a:r>
            <a:r>
              <a:rPr lang="en-GB" dirty="0" smtClean="0"/>
              <a:t>) as a result of the </a:t>
            </a:r>
            <a:r>
              <a:rPr lang="en-GB" dirty="0" err="1" smtClean="0"/>
              <a:t>tibialis</a:t>
            </a:r>
            <a:r>
              <a:rPr lang="en-GB" dirty="0" smtClean="0"/>
              <a:t> anterior (agonist).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GB" dirty="0" smtClean="0"/>
              <a:t>Running (ankle joint)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412776"/>
            <a:ext cx="23837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8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8576"/>
            <a:ext cx="8229600" cy="4525963"/>
          </a:xfrm>
        </p:spPr>
        <p:txBody>
          <a:bodyPr/>
          <a:lstStyle/>
          <a:p>
            <a:r>
              <a:rPr lang="en-GB" dirty="0" smtClean="0"/>
              <a:t>Jumping is very similar to the drive phase of running. </a:t>
            </a:r>
          </a:p>
          <a:p>
            <a:r>
              <a:rPr lang="en-GB" dirty="0" smtClean="0"/>
              <a:t>Think about what is occurring at the hip, knee and ankle joints just before take off and then as the body drives upwards.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Jumping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520280" cy="262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11558"/>
            <a:ext cx="2088232" cy="314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r>
              <a:rPr lang="en-GB" dirty="0" smtClean="0"/>
              <a:t>Kicking can be separated into the </a:t>
            </a:r>
            <a:r>
              <a:rPr lang="en-GB" b="1" dirty="0" smtClean="0"/>
              <a:t>preparatory phase </a:t>
            </a:r>
            <a:r>
              <a:rPr lang="en-GB" dirty="0" smtClean="0"/>
              <a:t>and the </a:t>
            </a:r>
            <a:r>
              <a:rPr lang="en-GB" b="1" dirty="0" smtClean="0"/>
              <a:t>kicking phase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During </a:t>
            </a:r>
            <a:r>
              <a:rPr lang="en-GB" dirty="0"/>
              <a:t>the </a:t>
            </a:r>
            <a:r>
              <a:rPr lang="en-GB" dirty="0" smtClean="0"/>
              <a:t>preparatory phase the action is very similar to the recovery phase of running.</a:t>
            </a:r>
          </a:p>
          <a:p>
            <a:r>
              <a:rPr lang="en-GB" dirty="0"/>
              <a:t>During the kicking phase the action is very similar to the </a:t>
            </a:r>
            <a:r>
              <a:rPr lang="en-GB" dirty="0" smtClean="0"/>
              <a:t>drive phase </a:t>
            </a:r>
            <a:r>
              <a:rPr lang="en-GB" dirty="0"/>
              <a:t>of running.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GB" dirty="0" smtClean="0"/>
              <a:t>Kicking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2685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168352" cy="243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</TotalTime>
  <Words>1226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Analysis of Movements Revision Lesson</vt:lpstr>
      <vt:lpstr>Antagonistic Pairs</vt:lpstr>
      <vt:lpstr>Planes of Motion</vt:lpstr>
      <vt:lpstr>Analysing Specific Movements</vt:lpstr>
      <vt:lpstr>Running (hip joint)</vt:lpstr>
      <vt:lpstr>Running (knee joint)</vt:lpstr>
      <vt:lpstr>Running (ankle joint)</vt:lpstr>
      <vt:lpstr>Jumping</vt:lpstr>
      <vt:lpstr>Kicking</vt:lpstr>
      <vt:lpstr>Overarm Throwing (javelin)</vt:lpstr>
      <vt:lpstr>Racket Strokes (tennis ground stroke)</vt:lpstr>
      <vt:lpstr>Squats and Press Ups</vt:lpstr>
      <vt:lpstr>Levers</vt:lpstr>
      <vt:lpstr>Classification of Levers</vt:lpstr>
      <vt:lpstr>First Class Lever</vt:lpstr>
      <vt:lpstr>Second Class Lever</vt:lpstr>
      <vt:lpstr>Third Class Lever</vt:lpstr>
      <vt:lpstr>Advantages/Disadvantages </vt:lpstr>
      <vt:lpstr>Advantages/Disadvantages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Movements Revision Lesson</dc:title>
  <dc:creator>JTurnbull</dc:creator>
  <cp:lastModifiedBy>JTurnbull</cp:lastModifiedBy>
  <cp:revision>35</cp:revision>
  <dcterms:created xsi:type="dcterms:W3CDTF">2012-05-08T12:17:03Z</dcterms:created>
  <dcterms:modified xsi:type="dcterms:W3CDTF">2012-05-11T07:09:42Z</dcterms:modified>
</cp:coreProperties>
</file>