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7" r:id="rId3"/>
    <p:sldId id="264" r:id="rId4"/>
    <p:sldId id="265" r:id="rId5"/>
    <p:sldId id="266" r:id="rId6"/>
    <p:sldId id="267" r:id="rId7"/>
    <p:sldId id="268" r:id="rId8"/>
    <p:sldId id="298" r:id="rId9"/>
    <p:sldId id="274" r:id="rId10"/>
    <p:sldId id="283" r:id="rId11"/>
    <p:sldId id="285" r:id="rId12"/>
    <p:sldId id="295" r:id="rId13"/>
    <p:sldId id="299" r:id="rId14"/>
    <p:sldId id="29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FDC786-D35A-447B-ABB7-60ECEFC0230D}" type="datetimeFigureOut">
              <a:rPr lang="en-GB" smtClean="0"/>
              <a:t>02/09/2017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A5C0FA-B959-424E-8958-49FD849DB7DE}"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DC786-D35A-447B-ABB7-60ECEFC0230D}" type="datetimeFigureOut">
              <a:rPr lang="en-GB" smtClean="0"/>
              <a:t>02/09/2017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A5C0FA-B959-424E-8958-49FD849DB7D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FDC786-D35A-447B-ABB7-60ECEFC0230D}" type="datetimeFigureOut">
              <a:rPr lang="en-GB" smtClean="0"/>
              <a:t>02/09/2017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A5C0FA-B959-424E-8958-49FD849DB7D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2FDC786-D35A-447B-ABB7-60ECEFC0230D}" type="datetimeFigureOut">
              <a:rPr lang="en-GB" smtClean="0"/>
              <a:t>02/09/2017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A5C0FA-B959-424E-8958-49FD849DB7DE}"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FDC786-D35A-447B-ABB7-60ECEFC0230D}" type="datetimeFigureOut">
              <a:rPr lang="en-GB" smtClean="0"/>
              <a:t>02/09/2017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A5C0FA-B959-424E-8958-49FD849DB7D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2FDC786-D35A-447B-ABB7-60ECEFC0230D}" type="datetimeFigureOut">
              <a:rPr lang="en-GB" smtClean="0"/>
              <a:t>02/09/2017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A5C0FA-B959-424E-8958-49FD849DB7DE}"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FDC786-D35A-447B-ABB7-60ECEFC0230D}" type="datetimeFigureOut">
              <a:rPr lang="en-GB" smtClean="0"/>
              <a:t>02/09/2017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A5C0FA-B959-424E-8958-49FD849DB7DE}"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FDC786-D35A-447B-ABB7-60ECEFC0230D}" type="datetimeFigureOut">
              <a:rPr lang="en-GB" smtClean="0"/>
              <a:t>02/09/2017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A5C0FA-B959-424E-8958-49FD849DB7D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DC786-D35A-447B-ABB7-60ECEFC0230D}" type="datetimeFigureOut">
              <a:rPr lang="en-GB" smtClean="0"/>
              <a:t>02/09/2017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A5C0FA-B959-424E-8958-49FD849DB7D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DC786-D35A-447B-ABB7-60ECEFC0230D}" type="datetimeFigureOut">
              <a:rPr lang="en-GB" smtClean="0"/>
              <a:t>02/09/2017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A5C0FA-B959-424E-8958-49FD849DB7D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DC786-D35A-447B-ABB7-60ECEFC0230D}" type="datetimeFigureOut">
              <a:rPr lang="en-GB" smtClean="0"/>
              <a:t>02/09/2017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A5C0FA-B959-424E-8958-49FD849DB7DE}"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2FDC786-D35A-447B-ABB7-60ECEFC0230D}" type="datetimeFigureOut">
              <a:rPr lang="en-GB" smtClean="0"/>
              <a:t>02/09/2017</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FA5C0FA-B959-424E-8958-49FD849DB7D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2" name="Title 1"/>
          <p:cNvSpPr>
            <a:spLocks noGrp="1"/>
          </p:cNvSpPr>
          <p:nvPr>
            <p:ph type="ctrTitle"/>
          </p:nvPr>
        </p:nvSpPr>
        <p:spPr>
          <a:xfrm>
            <a:off x="683568" y="980728"/>
            <a:ext cx="7772400" cy="1470025"/>
          </a:xfrm>
        </p:spPr>
        <p:txBody>
          <a:bodyPr>
            <a:noAutofit/>
          </a:bodyPr>
          <a:lstStyle/>
          <a:p>
            <a:r>
              <a:rPr lang="en-GB" sz="6000" dirty="0" smtClean="0"/>
              <a:t>AS PE </a:t>
            </a:r>
            <a:r>
              <a:rPr lang="en-GB" sz="6000" smtClean="0"/>
              <a:t>PHYSIOLOGY </a:t>
            </a:r>
            <a:r>
              <a:rPr lang="en-GB" sz="6000" dirty="0" smtClean="0"/>
              <a:t/>
            </a:r>
            <a:br>
              <a:rPr lang="en-GB" sz="6000" dirty="0" smtClean="0"/>
            </a:br>
            <a:r>
              <a:rPr lang="en-GB" sz="6000" dirty="0"/>
              <a:t/>
            </a:r>
            <a:br>
              <a:rPr lang="en-GB" sz="6000" dirty="0"/>
            </a:br>
            <a:r>
              <a:rPr lang="en-GB" sz="6000" dirty="0" smtClean="0"/>
              <a:t>EXAM QUESTIONS &amp; MARK SCHEMES</a:t>
            </a:r>
            <a:endParaRPr lang="en-GB" sz="6000" dirty="0"/>
          </a:p>
        </p:txBody>
      </p:sp>
    </p:spTree>
    <p:extLst>
      <p:ext uri="{BB962C8B-B14F-4D97-AF65-F5344CB8AC3E}">
        <p14:creationId xmlns:p14="http://schemas.microsoft.com/office/powerpoint/2010/main" val="2724891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6512511" cy="280968"/>
          </a:xfrm>
        </p:spPr>
        <p:txBody>
          <a:bodyPr/>
          <a:lstStyle/>
          <a:p>
            <a:endParaRPr lang="en-GB" dirty="0"/>
          </a:p>
        </p:txBody>
      </p:sp>
      <p:sp>
        <p:nvSpPr>
          <p:cNvPr id="3" name="Content Placeholder 2"/>
          <p:cNvSpPr>
            <a:spLocks noGrp="1"/>
          </p:cNvSpPr>
          <p:nvPr>
            <p:ph sz="quarter" idx="13"/>
          </p:nvPr>
        </p:nvSpPr>
        <p:spPr>
          <a:xfrm>
            <a:off x="467544" y="731520"/>
            <a:ext cx="8424936" cy="5721816"/>
          </a:xfrm>
        </p:spPr>
        <p:txBody>
          <a:bodyPr>
            <a:normAutofit lnSpcReduction="10000"/>
          </a:bodyPr>
          <a:lstStyle/>
          <a:p>
            <a:pPr marL="45720" indent="0">
              <a:buNone/>
            </a:pPr>
            <a:r>
              <a:rPr lang="en-GB" dirty="0" smtClean="0"/>
              <a:t>a) Explain </a:t>
            </a:r>
            <a:r>
              <a:rPr lang="en-GB" dirty="0"/>
              <a:t>how oxygen is taken up by haemoglobin from the lungs and released at </a:t>
            </a:r>
            <a:r>
              <a:rPr lang="en-GB" dirty="0" smtClean="0"/>
              <a:t>the muscle </a:t>
            </a:r>
            <a:r>
              <a:rPr lang="en-GB" dirty="0"/>
              <a:t>site</a:t>
            </a:r>
            <a:r>
              <a:rPr lang="en-GB" dirty="0" smtClean="0"/>
              <a:t>. (3 marks)</a:t>
            </a:r>
          </a:p>
          <a:p>
            <a:pPr marL="45720" indent="0">
              <a:buNone/>
            </a:pPr>
            <a:r>
              <a:rPr lang="en-GB" dirty="0" smtClean="0"/>
              <a:t>b) Explain </a:t>
            </a:r>
            <a:r>
              <a:rPr lang="en-GB" dirty="0"/>
              <a:t>why aerobic training improves the performer’s ability to transport oxygen</a:t>
            </a:r>
            <a:r>
              <a:rPr lang="en-GB" dirty="0" smtClean="0"/>
              <a:t>. (2 marks)</a:t>
            </a:r>
          </a:p>
          <a:p>
            <a:pPr marL="45720" indent="0">
              <a:buNone/>
            </a:pPr>
            <a:endParaRPr lang="en-GB" dirty="0"/>
          </a:p>
          <a:p>
            <a:pPr marL="45720" indent="0">
              <a:buNone/>
            </a:pPr>
            <a:r>
              <a:rPr lang="en-GB" dirty="0" smtClean="0"/>
              <a:t>a)</a:t>
            </a:r>
          </a:p>
          <a:p>
            <a:r>
              <a:rPr lang="en-GB" dirty="0" smtClean="0"/>
              <a:t>Process of diffusion / high to low concentration</a:t>
            </a:r>
          </a:p>
          <a:p>
            <a:r>
              <a:rPr lang="en-GB" dirty="0" smtClean="0"/>
              <a:t>High PO2 in lungs, low in deoxygenated blood returning to lungs</a:t>
            </a:r>
          </a:p>
          <a:p>
            <a:r>
              <a:rPr lang="en-GB" dirty="0" smtClean="0"/>
              <a:t>High PO2 in oxygenated blood, low in muscle cells</a:t>
            </a:r>
          </a:p>
          <a:p>
            <a:pPr marL="45720" indent="0">
              <a:buNone/>
            </a:pPr>
            <a:r>
              <a:rPr lang="en-GB" dirty="0" smtClean="0"/>
              <a:t>b)</a:t>
            </a:r>
          </a:p>
          <a:p>
            <a:r>
              <a:rPr lang="en-GB" dirty="0" smtClean="0"/>
              <a:t>Increased red blood cell levels / haemoglobin</a:t>
            </a:r>
          </a:p>
          <a:p>
            <a:r>
              <a:rPr lang="en-GB" dirty="0" smtClean="0"/>
              <a:t>Cardiac hypertrophy increases stroke volume / cardiac output</a:t>
            </a:r>
          </a:p>
          <a:p>
            <a:r>
              <a:rPr lang="en-GB" dirty="0" smtClean="0"/>
              <a:t>Greater capillary networks</a:t>
            </a:r>
            <a:endParaRPr lang="en-GB" dirty="0"/>
          </a:p>
        </p:txBody>
      </p:sp>
    </p:spTree>
    <p:extLst>
      <p:ext uri="{BB962C8B-B14F-4D97-AF65-F5344CB8AC3E}">
        <p14:creationId xmlns:p14="http://schemas.microsoft.com/office/powerpoint/2010/main" val="250350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heel(1)">
                                      <p:cBhvr>
                                        <p:cTn id="7" dur="2000"/>
                                        <p:tgtEl>
                                          <p:spTgt spid="3">
                                            <p:txEl>
                                              <p:pRg st="4" end="4"/>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heel(1)">
                                      <p:cBhvr>
                                        <p:cTn id="10" dur="2000"/>
                                        <p:tgtEl>
                                          <p:spTgt spid="3">
                                            <p:txEl>
                                              <p:pRg st="5" end="5"/>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heel(1)">
                                      <p:cBhvr>
                                        <p:cTn id="13" dur="20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wheel(1)">
                                      <p:cBhvr>
                                        <p:cTn id="18" dur="2000"/>
                                        <p:tgtEl>
                                          <p:spTgt spid="3">
                                            <p:txEl>
                                              <p:pRg st="8" end="8"/>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wheel(1)">
                                      <p:cBhvr>
                                        <p:cTn id="21" dur="2000"/>
                                        <p:tgtEl>
                                          <p:spTgt spid="3">
                                            <p:txEl>
                                              <p:pRg st="9" end="9"/>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wheel(1)">
                                      <p:cBhvr>
                                        <p:cTn id="24"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8"/>
            <a:ext cx="6512511" cy="216024"/>
          </a:xfrm>
        </p:spPr>
        <p:txBody>
          <a:bodyPr/>
          <a:lstStyle/>
          <a:p>
            <a:endParaRPr lang="en-GB" dirty="0"/>
          </a:p>
        </p:txBody>
      </p:sp>
      <p:sp>
        <p:nvSpPr>
          <p:cNvPr id="3" name="Content Placeholder 2"/>
          <p:cNvSpPr>
            <a:spLocks noGrp="1"/>
          </p:cNvSpPr>
          <p:nvPr>
            <p:ph sz="quarter" idx="13"/>
          </p:nvPr>
        </p:nvSpPr>
        <p:spPr>
          <a:xfrm>
            <a:off x="395536" y="731520"/>
            <a:ext cx="8496944" cy="5649808"/>
          </a:xfrm>
        </p:spPr>
        <p:txBody>
          <a:bodyPr/>
          <a:lstStyle/>
          <a:p>
            <a:pPr marL="45720" indent="0">
              <a:buNone/>
            </a:pPr>
            <a:r>
              <a:rPr lang="en-GB" dirty="0" smtClean="0"/>
              <a:t>Explain </a:t>
            </a:r>
            <a:r>
              <a:rPr lang="en-GB" dirty="0"/>
              <a:t>the mechanics of breathing which allow a performer to fill the lungs with </a:t>
            </a:r>
            <a:r>
              <a:rPr lang="en-GB" dirty="0" smtClean="0"/>
              <a:t>air during </a:t>
            </a:r>
            <a:r>
              <a:rPr lang="en-GB" dirty="0"/>
              <a:t>exercise</a:t>
            </a:r>
            <a:r>
              <a:rPr lang="en-GB" dirty="0" smtClean="0"/>
              <a:t>. (3 marks)</a:t>
            </a:r>
          </a:p>
          <a:p>
            <a:pPr marL="45720" indent="0">
              <a:buNone/>
            </a:pPr>
            <a:endParaRPr lang="en-GB" dirty="0" smtClean="0"/>
          </a:p>
          <a:p>
            <a:r>
              <a:rPr lang="en-GB" dirty="0"/>
              <a:t>Inspiration caused by lowering air pressure in lungs by increasing volume of lungs.</a:t>
            </a:r>
          </a:p>
          <a:p>
            <a:r>
              <a:rPr lang="en-GB" dirty="0"/>
              <a:t>Achieved by diaphragm contracting and flattening and intercostal muscles lifting ribs up and out.</a:t>
            </a:r>
          </a:p>
          <a:p>
            <a:r>
              <a:rPr lang="en-GB" dirty="0"/>
              <a:t>Air moves from area of higher pressure (atmosphere) to area of lower pressure (lungs).</a:t>
            </a:r>
          </a:p>
          <a:p>
            <a:r>
              <a:rPr lang="en-GB" dirty="0"/>
              <a:t>Opposite occurs for expiration</a:t>
            </a:r>
          </a:p>
          <a:p>
            <a:r>
              <a:rPr lang="en-GB" dirty="0"/>
              <a:t>Inspiration active process / expiration passive process (when at rest)</a:t>
            </a:r>
          </a:p>
          <a:p>
            <a:pPr marL="45720" indent="0">
              <a:buNone/>
            </a:pPr>
            <a:endParaRPr lang="en-GB" dirty="0"/>
          </a:p>
        </p:txBody>
      </p:sp>
    </p:spTree>
    <p:extLst>
      <p:ext uri="{BB962C8B-B14F-4D97-AF65-F5344CB8AC3E}">
        <p14:creationId xmlns:p14="http://schemas.microsoft.com/office/powerpoint/2010/main" val="630060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60648"/>
            <a:ext cx="6512511" cy="288032"/>
          </a:xfrm>
        </p:spPr>
        <p:txBody>
          <a:bodyPr/>
          <a:lstStyle/>
          <a:p>
            <a:endParaRPr lang="en-GB" dirty="0"/>
          </a:p>
        </p:txBody>
      </p:sp>
      <p:sp>
        <p:nvSpPr>
          <p:cNvPr id="3" name="Content Placeholder 2"/>
          <p:cNvSpPr>
            <a:spLocks noGrp="1"/>
          </p:cNvSpPr>
          <p:nvPr>
            <p:ph sz="quarter" idx="13"/>
          </p:nvPr>
        </p:nvSpPr>
        <p:spPr>
          <a:xfrm>
            <a:off x="467544" y="731520"/>
            <a:ext cx="8424936" cy="5721816"/>
          </a:xfrm>
        </p:spPr>
        <p:txBody>
          <a:bodyPr/>
          <a:lstStyle/>
          <a:p>
            <a:pPr marL="45720" indent="0">
              <a:buNone/>
            </a:pPr>
            <a:r>
              <a:rPr lang="en-GB" dirty="0" smtClean="0"/>
              <a:t>Table 1 gives some data relating to the percentage concentrations of gases in air at various points of the breathing cycle.</a:t>
            </a:r>
          </a:p>
          <a:p>
            <a:pPr marL="45720" indent="0">
              <a:buNone/>
            </a:pPr>
            <a:endParaRPr lang="en-GB" dirty="0"/>
          </a:p>
          <a:p>
            <a:pPr marL="45720" indent="0">
              <a:buNone/>
            </a:pPr>
            <a:endParaRPr lang="en-GB" dirty="0" smtClean="0"/>
          </a:p>
          <a:p>
            <a:pPr marL="45720" indent="0">
              <a:buNone/>
            </a:pPr>
            <a:endParaRPr lang="en-GB" dirty="0"/>
          </a:p>
          <a:p>
            <a:pPr marL="45720" indent="0">
              <a:buNone/>
            </a:pPr>
            <a:endParaRPr lang="en-GB" dirty="0" smtClean="0"/>
          </a:p>
          <a:p>
            <a:pPr marL="45720" indent="0">
              <a:buNone/>
            </a:pPr>
            <a:endParaRPr lang="en-GB" dirty="0" smtClean="0"/>
          </a:p>
          <a:p>
            <a:pPr marL="502920" indent="-457200">
              <a:buAutoNum type="alphaLcParenR"/>
            </a:pPr>
            <a:r>
              <a:rPr lang="en-GB" dirty="0" smtClean="0"/>
              <a:t>Use the information in the table to explain the functions of the lungs at rest and during exercise. (3 marks)</a:t>
            </a:r>
          </a:p>
          <a:p>
            <a:pPr marL="502920" indent="-457200">
              <a:buAutoNum type="alphaLcParenR"/>
            </a:pPr>
            <a:r>
              <a:rPr lang="en-GB" dirty="0" smtClean="0"/>
              <a:t>Describe those characteristics of the structure of the lungs that make them an efficient respiratory surface. (3 marks)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436369051"/>
              </p:ext>
            </p:extLst>
          </p:nvPr>
        </p:nvGraphicFramePr>
        <p:xfrm>
          <a:off x="1403648" y="1628800"/>
          <a:ext cx="7488832" cy="2123440"/>
        </p:xfrm>
        <a:graphic>
          <a:graphicData uri="http://schemas.openxmlformats.org/drawingml/2006/table">
            <a:tbl>
              <a:tblPr firstRow="1" bandRow="1">
                <a:tableStyleId>{5C22544A-7EE6-4342-B048-85BDC9FD1C3A}</a:tableStyleId>
              </a:tblPr>
              <a:tblGrid>
                <a:gridCol w="1872208"/>
                <a:gridCol w="1872208"/>
                <a:gridCol w="1872208"/>
                <a:gridCol w="1872208"/>
              </a:tblGrid>
              <a:tr h="370840">
                <a:tc>
                  <a:txBody>
                    <a:bodyPr/>
                    <a:lstStyle/>
                    <a:p>
                      <a:pPr algn="ctr"/>
                      <a:endParaRPr lang="en-GB" dirty="0"/>
                    </a:p>
                  </a:txBody>
                  <a:tcPr/>
                </a:tc>
                <a:tc>
                  <a:txBody>
                    <a:bodyPr/>
                    <a:lstStyle/>
                    <a:p>
                      <a:pPr algn="ctr"/>
                      <a:r>
                        <a:rPr lang="en-GB" dirty="0" smtClean="0"/>
                        <a:t>Inspired (%)</a:t>
                      </a:r>
                      <a:endParaRPr lang="en-GB" dirty="0"/>
                    </a:p>
                  </a:txBody>
                  <a:tcPr/>
                </a:tc>
                <a:tc>
                  <a:txBody>
                    <a:bodyPr/>
                    <a:lstStyle/>
                    <a:p>
                      <a:pPr algn="ctr"/>
                      <a:r>
                        <a:rPr lang="en-GB" dirty="0" smtClean="0"/>
                        <a:t>Expired (%) At rest</a:t>
                      </a:r>
                      <a:endParaRPr lang="en-GB" dirty="0"/>
                    </a:p>
                  </a:txBody>
                  <a:tcPr/>
                </a:tc>
                <a:tc>
                  <a:txBody>
                    <a:bodyPr/>
                    <a:lstStyle/>
                    <a:p>
                      <a:pPr algn="ctr"/>
                      <a:r>
                        <a:rPr lang="en-GB" dirty="0" smtClean="0"/>
                        <a:t>Expired (%) During</a:t>
                      </a:r>
                      <a:r>
                        <a:rPr lang="en-GB" baseline="0" dirty="0" smtClean="0"/>
                        <a:t> exercise</a:t>
                      </a:r>
                      <a:endParaRPr lang="en-GB" dirty="0"/>
                    </a:p>
                  </a:txBody>
                  <a:tcPr/>
                </a:tc>
              </a:tr>
              <a:tr h="370840">
                <a:tc>
                  <a:txBody>
                    <a:bodyPr/>
                    <a:lstStyle/>
                    <a:p>
                      <a:pPr algn="ctr"/>
                      <a:r>
                        <a:rPr lang="en-GB" dirty="0" smtClean="0"/>
                        <a:t>Oxygen</a:t>
                      </a:r>
                      <a:endParaRPr lang="en-GB" dirty="0"/>
                    </a:p>
                  </a:txBody>
                  <a:tcPr/>
                </a:tc>
                <a:tc>
                  <a:txBody>
                    <a:bodyPr/>
                    <a:lstStyle/>
                    <a:p>
                      <a:pPr algn="ctr"/>
                      <a:r>
                        <a:rPr lang="en-GB" dirty="0" smtClean="0"/>
                        <a:t>20</a:t>
                      </a:r>
                      <a:endParaRPr lang="en-GB" dirty="0"/>
                    </a:p>
                  </a:txBody>
                  <a:tcPr/>
                </a:tc>
                <a:tc>
                  <a:txBody>
                    <a:bodyPr/>
                    <a:lstStyle/>
                    <a:p>
                      <a:pPr algn="ctr"/>
                      <a:r>
                        <a:rPr lang="en-GB" dirty="0" smtClean="0"/>
                        <a:t>16</a:t>
                      </a:r>
                      <a:endParaRPr lang="en-GB" dirty="0"/>
                    </a:p>
                  </a:txBody>
                  <a:tcPr/>
                </a:tc>
                <a:tc>
                  <a:txBody>
                    <a:bodyPr/>
                    <a:lstStyle/>
                    <a:p>
                      <a:pPr algn="ctr"/>
                      <a:r>
                        <a:rPr lang="en-GB" dirty="0" smtClean="0"/>
                        <a:t>14</a:t>
                      </a:r>
                      <a:endParaRPr lang="en-GB" dirty="0"/>
                    </a:p>
                  </a:txBody>
                  <a:tcPr/>
                </a:tc>
              </a:tr>
              <a:tr h="370840">
                <a:tc>
                  <a:txBody>
                    <a:bodyPr/>
                    <a:lstStyle/>
                    <a:p>
                      <a:pPr algn="ctr"/>
                      <a:r>
                        <a:rPr lang="en-GB" dirty="0" smtClean="0"/>
                        <a:t>Carbon Dioxide</a:t>
                      </a:r>
                      <a:endParaRPr lang="en-GB" dirty="0"/>
                    </a:p>
                  </a:txBody>
                  <a:tcPr/>
                </a:tc>
                <a:tc>
                  <a:txBody>
                    <a:bodyPr/>
                    <a:lstStyle/>
                    <a:p>
                      <a:pPr algn="ctr"/>
                      <a:r>
                        <a:rPr lang="en-GB" dirty="0" smtClean="0"/>
                        <a:t>0.04</a:t>
                      </a:r>
                      <a:endParaRPr lang="en-GB" dirty="0"/>
                    </a:p>
                  </a:txBody>
                  <a:tcPr/>
                </a:tc>
                <a:tc>
                  <a:txBody>
                    <a:bodyPr/>
                    <a:lstStyle/>
                    <a:p>
                      <a:pPr algn="ctr"/>
                      <a:r>
                        <a:rPr lang="en-GB" dirty="0" smtClean="0"/>
                        <a:t>4</a:t>
                      </a:r>
                      <a:endParaRPr lang="en-GB" dirty="0"/>
                    </a:p>
                  </a:txBody>
                  <a:tcPr/>
                </a:tc>
                <a:tc>
                  <a:txBody>
                    <a:bodyPr/>
                    <a:lstStyle/>
                    <a:p>
                      <a:pPr algn="ctr"/>
                      <a:r>
                        <a:rPr lang="en-GB" dirty="0" smtClean="0"/>
                        <a:t>6</a:t>
                      </a:r>
                      <a:endParaRPr lang="en-GB" dirty="0"/>
                    </a:p>
                  </a:txBody>
                  <a:tcPr/>
                </a:tc>
              </a:tr>
              <a:tr h="370840">
                <a:tc>
                  <a:txBody>
                    <a:bodyPr/>
                    <a:lstStyle/>
                    <a:p>
                      <a:pPr algn="ctr"/>
                      <a:r>
                        <a:rPr lang="en-GB" dirty="0" smtClean="0"/>
                        <a:t>Nitrogen</a:t>
                      </a:r>
                      <a:endParaRPr lang="en-GB" dirty="0"/>
                    </a:p>
                  </a:txBody>
                  <a:tcPr/>
                </a:tc>
                <a:tc>
                  <a:txBody>
                    <a:bodyPr/>
                    <a:lstStyle/>
                    <a:p>
                      <a:pPr algn="ctr"/>
                      <a:r>
                        <a:rPr lang="en-GB" dirty="0" smtClean="0"/>
                        <a:t>79</a:t>
                      </a:r>
                      <a:endParaRPr lang="en-GB" dirty="0"/>
                    </a:p>
                  </a:txBody>
                  <a:tcPr/>
                </a:tc>
                <a:tc>
                  <a:txBody>
                    <a:bodyPr/>
                    <a:lstStyle/>
                    <a:p>
                      <a:pPr algn="ctr"/>
                      <a:r>
                        <a:rPr lang="en-GB" dirty="0" smtClean="0"/>
                        <a:t>79</a:t>
                      </a:r>
                      <a:endParaRPr lang="en-GB" dirty="0"/>
                    </a:p>
                  </a:txBody>
                  <a:tcPr/>
                </a:tc>
                <a:tc>
                  <a:txBody>
                    <a:bodyPr/>
                    <a:lstStyle/>
                    <a:p>
                      <a:pPr algn="ctr"/>
                      <a:r>
                        <a:rPr lang="en-GB" dirty="0" smtClean="0"/>
                        <a:t>79</a:t>
                      </a:r>
                      <a:endParaRPr lang="en-GB" dirty="0"/>
                    </a:p>
                  </a:txBody>
                  <a:tcPr/>
                </a:tc>
              </a:tr>
              <a:tr h="370840">
                <a:tc>
                  <a:txBody>
                    <a:bodyPr/>
                    <a:lstStyle/>
                    <a:p>
                      <a:pPr algn="ctr"/>
                      <a:r>
                        <a:rPr lang="en-GB" dirty="0" smtClean="0"/>
                        <a:t>Water vapour</a:t>
                      </a:r>
                      <a:endParaRPr lang="en-GB" dirty="0"/>
                    </a:p>
                  </a:txBody>
                  <a:tcPr/>
                </a:tc>
                <a:tc>
                  <a:txBody>
                    <a:bodyPr/>
                    <a:lstStyle/>
                    <a:p>
                      <a:pPr algn="ctr"/>
                      <a:r>
                        <a:rPr lang="en-GB" dirty="0" smtClean="0"/>
                        <a:t>variable</a:t>
                      </a:r>
                      <a:endParaRPr lang="en-GB" dirty="0"/>
                    </a:p>
                  </a:txBody>
                  <a:tcPr/>
                </a:tc>
                <a:tc>
                  <a:txBody>
                    <a:bodyPr/>
                    <a:lstStyle/>
                    <a:p>
                      <a:pPr algn="ctr"/>
                      <a:r>
                        <a:rPr lang="en-GB" dirty="0" smtClean="0"/>
                        <a:t>saturated</a:t>
                      </a:r>
                      <a:endParaRPr lang="en-GB" dirty="0"/>
                    </a:p>
                  </a:txBody>
                  <a:tcPr/>
                </a:tc>
                <a:tc>
                  <a:txBody>
                    <a:bodyPr/>
                    <a:lstStyle/>
                    <a:p>
                      <a:pPr algn="ctr"/>
                      <a:r>
                        <a:rPr lang="en-GB" dirty="0" smtClean="0"/>
                        <a:t>saturated</a:t>
                      </a:r>
                      <a:endParaRPr lang="en-GB" dirty="0"/>
                    </a:p>
                  </a:txBody>
                  <a:tcPr/>
                </a:tc>
              </a:tr>
            </a:tbl>
          </a:graphicData>
        </a:graphic>
      </p:graphicFrame>
    </p:spTree>
    <p:extLst>
      <p:ext uri="{BB962C8B-B14F-4D97-AF65-F5344CB8AC3E}">
        <p14:creationId xmlns:p14="http://schemas.microsoft.com/office/powerpoint/2010/main" val="2033704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332656"/>
            <a:ext cx="6512511" cy="216024"/>
          </a:xfrm>
        </p:spPr>
        <p:txBody>
          <a:bodyPr/>
          <a:lstStyle/>
          <a:p>
            <a:endParaRPr lang="en-GB" dirty="0"/>
          </a:p>
        </p:txBody>
      </p:sp>
      <p:sp>
        <p:nvSpPr>
          <p:cNvPr id="3" name="Content Placeholder 2"/>
          <p:cNvSpPr>
            <a:spLocks noGrp="1"/>
          </p:cNvSpPr>
          <p:nvPr>
            <p:ph sz="quarter" idx="13"/>
          </p:nvPr>
        </p:nvSpPr>
        <p:spPr>
          <a:xfrm>
            <a:off x="539552" y="731520"/>
            <a:ext cx="8136904" cy="5721816"/>
          </a:xfrm>
        </p:spPr>
        <p:txBody>
          <a:bodyPr/>
          <a:lstStyle/>
          <a:p>
            <a:pPr marL="45720" indent="0">
              <a:buNone/>
            </a:pPr>
            <a:r>
              <a:rPr lang="en-GB" dirty="0" smtClean="0"/>
              <a:t>a)</a:t>
            </a:r>
          </a:p>
          <a:p>
            <a:r>
              <a:rPr lang="en-GB" dirty="0" smtClean="0"/>
              <a:t>Lungs intake oxygen / remove carbon dioxide</a:t>
            </a:r>
          </a:p>
          <a:p>
            <a:r>
              <a:rPr lang="en-GB" dirty="0" smtClean="0"/>
              <a:t>More oxygen used during exercise</a:t>
            </a:r>
          </a:p>
          <a:p>
            <a:r>
              <a:rPr lang="en-GB" dirty="0" smtClean="0"/>
              <a:t>More carbon dioxide produced during exercise</a:t>
            </a:r>
          </a:p>
          <a:p>
            <a:pPr marL="45720" indent="0">
              <a:buNone/>
            </a:pPr>
            <a:endParaRPr lang="en-GB" dirty="0"/>
          </a:p>
          <a:p>
            <a:pPr marL="45720" indent="0">
              <a:buNone/>
            </a:pPr>
            <a:r>
              <a:rPr lang="en-GB" dirty="0" smtClean="0"/>
              <a:t>b)</a:t>
            </a:r>
          </a:p>
          <a:p>
            <a:r>
              <a:rPr lang="en-GB" dirty="0" smtClean="0"/>
              <a:t>Permeability of alveoli and capillary cell walls</a:t>
            </a:r>
          </a:p>
          <a:p>
            <a:r>
              <a:rPr lang="en-GB" dirty="0" smtClean="0"/>
              <a:t>Short distance from alveoli to capillary</a:t>
            </a:r>
          </a:p>
          <a:p>
            <a:r>
              <a:rPr lang="en-GB" dirty="0" smtClean="0"/>
              <a:t>Readiness of haemoglobin to combine with oxygen</a:t>
            </a:r>
          </a:p>
          <a:p>
            <a:r>
              <a:rPr lang="en-GB" dirty="0" smtClean="0"/>
              <a:t>Diffusion gradient caused by differences in partial pressures</a:t>
            </a:r>
          </a:p>
          <a:p>
            <a:r>
              <a:rPr lang="en-GB" dirty="0" smtClean="0"/>
              <a:t>Large surface area of alveoli</a:t>
            </a:r>
          </a:p>
          <a:p>
            <a:r>
              <a:rPr lang="en-GB" dirty="0" smtClean="0"/>
              <a:t>Slow movement of blood through capillaries</a:t>
            </a:r>
          </a:p>
          <a:p>
            <a:r>
              <a:rPr lang="en-GB" dirty="0" smtClean="0"/>
              <a:t>Moisture layer enhances uptake of oxygen</a:t>
            </a:r>
            <a:endParaRPr lang="en-GB" dirty="0"/>
          </a:p>
        </p:txBody>
      </p:sp>
    </p:spTree>
    <p:extLst>
      <p:ext uri="{BB962C8B-B14F-4D97-AF65-F5344CB8AC3E}">
        <p14:creationId xmlns:p14="http://schemas.microsoft.com/office/powerpoint/2010/main" val="977918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5" end="5"/>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p:cTn id="4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7" end="7"/>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8" end="8"/>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p:cTn id="57"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0" dur="1000"/>
                                        <p:tgtEl>
                                          <p:spTgt spid="3">
                                            <p:txEl>
                                              <p:pRg st="9" end="9"/>
                                            </p:txEl>
                                          </p:spTgt>
                                        </p:tgtEl>
                                      </p:cBhvr>
                                    </p:animEffect>
                                  </p:childTnLst>
                                </p:cTn>
                              </p:par>
                              <p:par>
                                <p:cTn id="61" presetID="31" presetClass="entr" presetSubtype="0" fill="hold"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10" end="10"/>
                                            </p:txEl>
                                          </p:spTgt>
                                        </p:tgtEl>
                                      </p:cBhvr>
                                    </p:animEffect>
                                  </p:childTnLst>
                                </p:cTn>
                              </p:par>
                              <p:par>
                                <p:cTn id="67" presetID="31" presetClass="entr" presetSubtype="0" fill="hold" nodeType="withEffect">
                                  <p:stCondLst>
                                    <p:cond delay="0"/>
                                  </p:stCondLst>
                                  <p:childTnLst>
                                    <p:set>
                                      <p:cBhvr>
                                        <p:cTn id="68" dur="1" fill="hold">
                                          <p:stCondLst>
                                            <p:cond delay="0"/>
                                          </p:stCondLst>
                                        </p:cTn>
                                        <p:tgtEl>
                                          <p:spTgt spid="3">
                                            <p:txEl>
                                              <p:pRg st="11" end="11"/>
                                            </p:txEl>
                                          </p:spTgt>
                                        </p:tgtEl>
                                        <p:attrNameLst>
                                          <p:attrName>style.visibility</p:attrName>
                                        </p:attrNameLst>
                                      </p:cBhvr>
                                      <p:to>
                                        <p:strVal val="visible"/>
                                      </p:to>
                                    </p:set>
                                    <p:anim calcmode="lin" valueType="num">
                                      <p:cBhvr>
                                        <p:cTn id="69"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0"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71"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72" dur="1000"/>
                                        <p:tgtEl>
                                          <p:spTgt spid="3">
                                            <p:txEl>
                                              <p:pRg st="11" end="11"/>
                                            </p:txEl>
                                          </p:spTgt>
                                        </p:tgtEl>
                                      </p:cBhvr>
                                    </p:animEffect>
                                  </p:childTnLst>
                                </p:cTn>
                              </p:par>
                              <p:par>
                                <p:cTn id="73" presetID="31" presetClass="entr" presetSubtype="0" fill="hold" nodeType="with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 calcmode="lin" valueType="num">
                                      <p:cBhvr>
                                        <p:cTn id="75"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76"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77" dur="1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78"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8"/>
            <a:ext cx="6512511" cy="216024"/>
          </a:xfrm>
        </p:spPr>
        <p:txBody>
          <a:bodyPr/>
          <a:lstStyle/>
          <a:p>
            <a:endParaRPr lang="en-GB" dirty="0"/>
          </a:p>
        </p:txBody>
      </p:sp>
      <p:sp>
        <p:nvSpPr>
          <p:cNvPr id="3" name="Content Placeholder 2"/>
          <p:cNvSpPr>
            <a:spLocks noGrp="1"/>
          </p:cNvSpPr>
          <p:nvPr>
            <p:ph sz="quarter" idx="13"/>
          </p:nvPr>
        </p:nvSpPr>
        <p:spPr>
          <a:xfrm>
            <a:off x="107504" y="908720"/>
            <a:ext cx="8712968" cy="5688632"/>
          </a:xfrm>
        </p:spPr>
        <p:txBody>
          <a:bodyPr>
            <a:normAutofit lnSpcReduction="10000"/>
          </a:bodyPr>
          <a:lstStyle/>
          <a:p>
            <a:pPr marL="45720" indent="0">
              <a:buNone/>
            </a:pPr>
            <a:r>
              <a:rPr lang="en-GB" dirty="0" smtClean="0"/>
              <a:t>The diffusion of oxygen and carbon dioxide at the muscle site is an essential process for muscle activity. Describe how the process of diffusion works at the muscle site with reference to concepts of partial pressure and diffusion gradients. (6 marks)</a:t>
            </a:r>
          </a:p>
          <a:p>
            <a:pPr marL="45720" indent="0">
              <a:buNone/>
            </a:pPr>
            <a:endParaRPr lang="en-GB" dirty="0"/>
          </a:p>
          <a:p>
            <a:r>
              <a:rPr lang="en-GB" dirty="0" smtClean="0"/>
              <a:t>Oxygenated blood has </a:t>
            </a:r>
            <a:r>
              <a:rPr lang="en-GB" dirty="0"/>
              <a:t>high PO2 (partial pressure of oxygen) / concentration of oxygen.</a:t>
            </a:r>
          </a:p>
          <a:p>
            <a:r>
              <a:rPr lang="en-GB" dirty="0"/>
              <a:t>Low PO2 in </a:t>
            </a:r>
            <a:r>
              <a:rPr lang="en-GB" dirty="0" smtClean="0"/>
              <a:t>muscle cells.</a:t>
            </a:r>
          </a:p>
          <a:p>
            <a:r>
              <a:rPr lang="en-GB" dirty="0" smtClean="0"/>
              <a:t>Due to muscle cells using oxygen to create energy.</a:t>
            </a:r>
            <a:endParaRPr lang="en-GB" dirty="0"/>
          </a:p>
          <a:p>
            <a:r>
              <a:rPr lang="en-GB" dirty="0"/>
              <a:t>Concentration / diffusion gradient means oxygen passes from </a:t>
            </a:r>
            <a:r>
              <a:rPr lang="en-GB" dirty="0" smtClean="0"/>
              <a:t>bloodstream into muscle cell.</a:t>
            </a:r>
            <a:endParaRPr lang="en-GB" dirty="0"/>
          </a:p>
          <a:p>
            <a:r>
              <a:rPr lang="en-GB" dirty="0" smtClean="0"/>
              <a:t>Partially </a:t>
            </a:r>
            <a:r>
              <a:rPr lang="en-GB" dirty="0"/>
              <a:t>permeable membrane.</a:t>
            </a:r>
          </a:p>
          <a:p>
            <a:r>
              <a:rPr lang="en-GB" dirty="0"/>
              <a:t>Carbon dioxide transported by the same process but in the opposite direction at each site (e.g. low PCO2 in oxygenated blood and high PCO2 in muscle cells).</a:t>
            </a:r>
          </a:p>
        </p:txBody>
      </p:sp>
    </p:spTree>
    <p:extLst>
      <p:ext uri="{BB962C8B-B14F-4D97-AF65-F5344CB8AC3E}">
        <p14:creationId xmlns:p14="http://schemas.microsoft.com/office/powerpoint/2010/main" val="179491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332656"/>
            <a:ext cx="6512511" cy="720080"/>
          </a:xfrm>
        </p:spPr>
        <p:txBody>
          <a:bodyPr/>
          <a:lstStyle/>
          <a:p>
            <a:pPr algn="ctr"/>
            <a:r>
              <a:rPr lang="en-GB" dirty="0"/>
              <a:t>LUNG FUNCTION</a:t>
            </a:r>
          </a:p>
        </p:txBody>
      </p:sp>
      <p:sp>
        <p:nvSpPr>
          <p:cNvPr id="3" name="Content Placeholder 2"/>
          <p:cNvSpPr>
            <a:spLocks noGrp="1"/>
          </p:cNvSpPr>
          <p:nvPr>
            <p:ph sz="quarter" idx="13"/>
          </p:nvPr>
        </p:nvSpPr>
        <p:spPr>
          <a:xfrm>
            <a:off x="611560" y="1052736"/>
            <a:ext cx="7776864" cy="5130904"/>
          </a:xfrm>
        </p:spPr>
        <p:txBody>
          <a:bodyPr/>
          <a:lstStyle/>
          <a:p>
            <a:pPr marL="45720" indent="0">
              <a:buNone/>
            </a:pPr>
            <a:r>
              <a:rPr lang="en-GB" dirty="0" smtClean="0"/>
              <a:t>State 2 ways in which carbon dioxide is transported in the blood. (2 marks)</a:t>
            </a:r>
          </a:p>
          <a:p>
            <a:pPr marL="45720" indent="0">
              <a:buNone/>
            </a:pPr>
            <a:endParaRPr lang="en-GB" dirty="0"/>
          </a:p>
          <a:p>
            <a:r>
              <a:rPr lang="en-GB" dirty="0" smtClean="0"/>
              <a:t>Dissolved in blood plasma (5 %)</a:t>
            </a:r>
          </a:p>
          <a:p>
            <a:r>
              <a:rPr lang="en-GB" dirty="0" smtClean="0"/>
              <a:t>Combined with haemoglobin in red blood cells (20%)</a:t>
            </a:r>
          </a:p>
          <a:p>
            <a:r>
              <a:rPr lang="en-GB" dirty="0" smtClean="0"/>
              <a:t>Combines with water to form bicarbonate ion / hydrogen carbonate(70%)</a:t>
            </a:r>
          </a:p>
          <a:p>
            <a:endParaRPr lang="en-GB" dirty="0"/>
          </a:p>
        </p:txBody>
      </p:sp>
    </p:spTree>
    <p:extLst>
      <p:ext uri="{BB962C8B-B14F-4D97-AF65-F5344CB8AC3E}">
        <p14:creationId xmlns:p14="http://schemas.microsoft.com/office/powerpoint/2010/main" val="3144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88640"/>
            <a:ext cx="6512511" cy="864096"/>
          </a:xfrm>
        </p:spPr>
        <p:txBody>
          <a:bodyPr/>
          <a:lstStyle/>
          <a:p>
            <a:pPr marL="0" indent="0" algn="ctr">
              <a:buNone/>
            </a:pPr>
            <a:endParaRPr lang="en-GB" dirty="0"/>
          </a:p>
        </p:txBody>
      </p:sp>
      <p:sp>
        <p:nvSpPr>
          <p:cNvPr id="3" name="Content Placeholder 2"/>
          <p:cNvSpPr>
            <a:spLocks noGrp="1"/>
          </p:cNvSpPr>
          <p:nvPr>
            <p:ph sz="quarter" idx="13"/>
          </p:nvPr>
        </p:nvSpPr>
        <p:spPr>
          <a:xfrm>
            <a:off x="323528" y="836712"/>
            <a:ext cx="8424936" cy="5688632"/>
          </a:xfrm>
        </p:spPr>
        <p:txBody>
          <a:bodyPr>
            <a:normAutofit lnSpcReduction="10000"/>
          </a:bodyPr>
          <a:lstStyle/>
          <a:p>
            <a:pPr marL="45720" indent="0">
              <a:buNone/>
            </a:pPr>
            <a:r>
              <a:rPr lang="en-GB" dirty="0"/>
              <a:t>For effective performance, games players require oxygen to be delivered to the muscles and carbon dioxide to be </a:t>
            </a:r>
            <a:r>
              <a:rPr lang="en-GB" dirty="0" smtClean="0"/>
              <a:t>removed. Explain </a:t>
            </a:r>
            <a:r>
              <a:rPr lang="en-GB" dirty="0"/>
              <a:t>how oxygen is taken up by haemoglobin from the lungs and released at the </a:t>
            </a:r>
            <a:r>
              <a:rPr lang="en-GB" dirty="0" smtClean="0"/>
              <a:t>muscle </a:t>
            </a:r>
            <a:r>
              <a:rPr lang="en-GB" dirty="0"/>
              <a:t>site. (4 marks</a:t>
            </a:r>
            <a:r>
              <a:rPr lang="en-GB" dirty="0" smtClean="0"/>
              <a:t>)</a:t>
            </a:r>
          </a:p>
          <a:p>
            <a:pPr marL="45720" indent="0">
              <a:buNone/>
            </a:pPr>
            <a:endParaRPr lang="en-GB" dirty="0"/>
          </a:p>
          <a:p>
            <a:r>
              <a:rPr lang="en-GB" dirty="0" smtClean="0"/>
              <a:t>Air in lungs has high PO2 (partial pressure of oxygen) / concentration of oxygen.</a:t>
            </a:r>
          </a:p>
          <a:p>
            <a:r>
              <a:rPr lang="en-GB" dirty="0" smtClean="0"/>
              <a:t>Low PO2 in deoxygenated blood returning to lungs.</a:t>
            </a:r>
          </a:p>
          <a:p>
            <a:r>
              <a:rPr lang="en-GB" dirty="0" smtClean="0"/>
              <a:t>Concentration / diffusion gradient means oxygen passes from alveoli into blood stream.</a:t>
            </a:r>
          </a:p>
          <a:p>
            <a:r>
              <a:rPr lang="en-GB" dirty="0" smtClean="0"/>
              <a:t>Same occurs at muscle site where there is a high PO2 in bloodstream and low PO2 in muscle cells.</a:t>
            </a:r>
          </a:p>
          <a:p>
            <a:r>
              <a:rPr lang="en-GB" dirty="0" smtClean="0"/>
              <a:t>Partially permeable membrane.</a:t>
            </a:r>
          </a:p>
          <a:p>
            <a:r>
              <a:rPr lang="en-GB" dirty="0" smtClean="0"/>
              <a:t>Carbon dioxide transported by the same process but in the opposite direction at each site (e.g. low PCO2 in oxygenated blood and high PCO2 in muscle cells).</a:t>
            </a:r>
            <a:endParaRPr lang="en-GB" dirty="0"/>
          </a:p>
        </p:txBody>
      </p:sp>
    </p:spTree>
    <p:extLst>
      <p:ext uri="{BB962C8B-B14F-4D97-AF65-F5344CB8AC3E}">
        <p14:creationId xmlns:p14="http://schemas.microsoft.com/office/powerpoint/2010/main" val="1910506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8"/>
            <a:ext cx="6512511" cy="360040"/>
          </a:xfrm>
        </p:spPr>
        <p:txBody>
          <a:bodyPr/>
          <a:lstStyle/>
          <a:p>
            <a:endParaRPr lang="en-GB" dirty="0"/>
          </a:p>
        </p:txBody>
      </p:sp>
      <p:sp>
        <p:nvSpPr>
          <p:cNvPr id="3" name="Content Placeholder 2"/>
          <p:cNvSpPr>
            <a:spLocks noGrp="1"/>
          </p:cNvSpPr>
          <p:nvPr>
            <p:ph sz="quarter" idx="13"/>
          </p:nvPr>
        </p:nvSpPr>
        <p:spPr>
          <a:xfrm>
            <a:off x="251520" y="548680"/>
            <a:ext cx="8640960" cy="5976664"/>
          </a:xfrm>
        </p:spPr>
        <p:txBody>
          <a:bodyPr>
            <a:normAutofit lnSpcReduction="10000"/>
          </a:bodyPr>
          <a:lstStyle/>
          <a:p>
            <a:pPr marL="502920" indent="-457200">
              <a:buAutoNum type="alphaLcParenR"/>
            </a:pPr>
            <a:r>
              <a:rPr lang="en-GB" dirty="0" smtClean="0"/>
              <a:t>Explain </a:t>
            </a:r>
            <a:r>
              <a:rPr lang="en-GB" dirty="0"/>
              <a:t>why aerobic training improves the performer’s ability to transport oxygen. (2 marks</a:t>
            </a:r>
            <a:r>
              <a:rPr lang="en-GB" dirty="0" smtClean="0"/>
              <a:t>)</a:t>
            </a:r>
          </a:p>
          <a:p>
            <a:pPr marL="502920" indent="-457200">
              <a:buAutoNum type="alphaLcParenR"/>
            </a:pPr>
            <a:r>
              <a:rPr lang="en-GB" dirty="0"/>
              <a:t>The alveoli provide the lungs with a large surface area for diffusion. Name two other structural features of the lungs that assist diffusion. (2 marks</a:t>
            </a:r>
            <a:r>
              <a:rPr lang="en-GB" dirty="0" smtClean="0"/>
              <a:t>)</a:t>
            </a:r>
            <a:endParaRPr lang="en-GB" dirty="0"/>
          </a:p>
          <a:p>
            <a:pPr marL="45720" indent="0">
              <a:buNone/>
            </a:pPr>
            <a:r>
              <a:rPr lang="en-GB" dirty="0" smtClean="0"/>
              <a:t>a) </a:t>
            </a:r>
          </a:p>
          <a:p>
            <a:r>
              <a:rPr lang="en-GB" dirty="0" smtClean="0"/>
              <a:t>Cardiac hypertrophy leads to greater stroke volume / cardiac output</a:t>
            </a:r>
          </a:p>
          <a:p>
            <a:r>
              <a:rPr lang="en-GB" dirty="0" smtClean="0"/>
              <a:t>Greater capillary networks</a:t>
            </a:r>
          </a:p>
          <a:p>
            <a:r>
              <a:rPr lang="en-GB" dirty="0" smtClean="0"/>
              <a:t>Increased blood volume and haemoglobin levels</a:t>
            </a:r>
            <a:endParaRPr lang="en-GB" dirty="0"/>
          </a:p>
          <a:p>
            <a:pPr marL="45720" indent="0">
              <a:buNone/>
            </a:pPr>
            <a:r>
              <a:rPr lang="en-GB" dirty="0" smtClean="0"/>
              <a:t>b)</a:t>
            </a:r>
          </a:p>
          <a:p>
            <a:r>
              <a:rPr lang="en-GB" dirty="0" smtClean="0"/>
              <a:t>Permeability of alveoli (partially permeable membrane)</a:t>
            </a:r>
          </a:p>
          <a:p>
            <a:r>
              <a:rPr lang="en-GB" dirty="0" smtClean="0"/>
              <a:t>Short distance from alveoli to capillary</a:t>
            </a:r>
          </a:p>
          <a:p>
            <a:r>
              <a:rPr lang="en-GB" dirty="0" smtClean="0"/>
              <a:t>Slow movement of blood through capillaries</a:t>
            </a:r>
          </a:p>
          <a:p>
            <a:r>
              <a:rPr lang="en-GB" dirty="0" smtClean="0"/>
              <a:t>Moisture layer enhancing the uptake of oxygen</a:t>
            </a:r>
          </a:p>
        </p:txBody>
      </p:sp>
    </p:spTree>
    <p:extLst>
      <p:ext uri="{BB962C8B-B14F-4D97-AF65-F5344CB8AC3E}">
        <p14:creationId xmlns:p14="http://schemas.microsoft.com/office/powerpoint/2010/main" val="199154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1000"/>
                                        <p:tgtEl>
                                          <p:spTgt spid="3">
                                            <p:txEl>
                                              <p:pRg st="7" end="7"/>
                                            </p:txEl>
                                          </p:spTgt>
                                        </p:tgtEl>
                                      </p:cBhvr>
                                    </p:animEffect>
                                    <p:anim calcmode="lin" valueType="num">
                                      <p:cBhvr>
                                        <p:cTn id="2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1000"/>
                                        <p:tgtEl>
                                          <p:spTgt spid="3">
                                            <p:txEl>
                                              <p:pRg st="8" end="8"/>
                                            </p:txEl>
                                          </p:spTgt>
                                        </p:tgtEl>
                                      </p:cBhvr>
                                    </p:animEffect>
                                    <p:anim calcmode="lin" valueType="num">
                                      <p:cBhvr>
                                        <p:cTn id="3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1000"/>
                                        <p:tgtEl>
                                          <p:spTgt spid="3">
                                            <p:txEl>
                                              <p:pRg st="9" end="9"/>
                                            </p:txEl>
                                          </p:spTgt>
                                        </p:tgtEl>
                                      </p:cBhvr>
                                    </p:animEffect>
                                    <p:anim calcmode="lin" valueType="num">
                                      <p:cBhvr>
                                        <p:cTn id="3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9" end="9"/>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1000"/>
                                        <p:tgtEl>
                                          <p:spTgt spid="3">
                                            <p:txEl>
                                              <p:pRg st="10" end="10"/>
                                            </p:txEl>
                                          </p:spTgt>
                                        </p:tgtEl>
                                      </p:cBhvr>
                                    </p:animEffect>
                                    <p:anim calcmode="lin" valueType="num">
                                      <p:cBhvr>
                                        <p:cTn id="4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6512511" cy="288032"/>
          </a:xfrm>
        </p:spPr>
        <p:txBody>
          <a:bodyPr/>
          <a:lstStyle/>
          <a:p>
            <a:endParaRPr lang="en-GB" dirty="0"/>
          </a:p>
        </p:txBody>
      </p:sp>
      <p:sp>
        <p:nvSpPr>
          <p:cNvPr id="3" name="Content Placeholder 2"/>
          <p:cNvSpPr>
            <a:spLocks noGrp="1"/>
          </p:cNvSpPr>
          <p:nvPr>
            <p:ph sz="quarter" idx="13"/>
          </p:nvPr>
        </p:nvSpPr>
        <p:spPr>
          <a:xfrm>
            <a:off x="395536" y="731520"/>
            <a:ext cx="8568952" cy="5793824"/>
          </a:xfrm>
        </p:spPr>
        <p:txBody>
          <a:bodyPr/>
          <a:lstStyle/>
          <a:p>
            <a:pPr marL="45720" indent="0">
              <a:buNone/>
            </a:pPr>
            <a:r>
              <a:rPr lang="en-GB" dirty="0"/>
              <a:t>Use the information in Figure 1 to explain how oxygen and carbon dioxide move between the two locations. (3 marks</a:t>
            </a:r>
            <a:r>
              <a:rPr lang="en-GB" dirty="0" smtClean="0"/>
              <a:t>)</a:t>
            </a:r>
          </a:p>
          <a:p>
            <a:pPr marL="45720" indent="0">
              <a:buNone/>
            </a:pPr>
            <a:r>
              <a:rPr lang="en-GB" dirty="0" smtClean="0"/>
              <a:t>Figure 1:</a:t>
            </a:r>
            <a:endParaRPr lang="en-GB" dirty="0"/>
          </a:p>
          <a:p>
            <a:pPr marL="45720" indent="0">
              <a:buNone/>
            </a:pPr>
            <a:endParaRPr lang="en-GB" dirty="0" smtClean="0"/>
          </a:p>
          <a:p>
            <a:pPr marL="45720" indent="0">
              <a:buNone/>
            </a:pPr>
            <a:endParaRPr lang="en-GB" dirty="0"/>
          </a:p>
          <a:p>
            <a:pPr marL="45720" indent="0">
              <a:buNone/>
            </a:pPr>
            <a:endParaRPr lang="en-GB" dirty="0" smtClean="0"/>
          </a:p>
          <a:p>
            <a:pPr marL="45720" indent="0">
              <a:buNone/>
            </a:pPr>
            <a:r>
              <a:rPr lang="en-GB" dirty="0"/>
              <a:t>			</a:t>
            </a:r>
            <a:r>
              <a:rPr lang="en-GB" dirty="0" smtClean="0"/>
              <a:t>        Alveolus</a:t>
            </a:r>
          </a:p>
          <a:p>
            <a:pPr marL="45720" indent="0">
              <a:buNone/>
            </a:pPr>
            <a:endParaRPr lang="en-GB" dirty="0"/>
          </a:p>
          <a:p>
            <a:pPr marL="45720" indent="0">
              <a:buNone/>
            </a:pPr>
            <a:r>
              <a:rPr lang="en-GB" sz="1100" dirty="0" smtClean="0"/>
              <a:t>			                  </a:t>
            </a:r>
            <a:r>
              <a:rPr lang="pl-PL" sz="1100" dirty="0" smtClean="0"/>
              <a:t>pO2 </a:t>
            </a:r>
            <a:r>
              <a:rPr lang="pl-PL" sz="1100" dirty="0"/>
              <a:t>= 40 mm Hg</a:t>
            </a:r>
          </a:p>
          <a:p>
            <a:pPr marL="45720" indent="0">
              <a:buNone/>
            </a:pPr>
            <a:r>
              <a:rPr lang="en-GB" sz="1100" dirty="0" smtClean="0"/>
              <a:t>			                  </a:t>
            </a:r>
            <a:r>
              <a:rPr lang="pl-PL" sz="1100" dirty="0" smtClean="0"/>
              <a:t>pCO2 </a:t>
            </a:r>
            <a:r>
              <a:rPr lang="pl-PL" sz="1100" dirty="0"/>
              <a:t>= 46 mm Hg</a:t>
            </a:r>
          </a:p>
          <a:p>
            <a:pPr marL="45720" indent="0">
              <a:buNone/>
            </a:pPr>
            <a:r>
              <a:rPr lang="en-GB" dirty="0"/>
              <a:t>			</a:t>
            </a:r>
            <a:r>
              <a:rPr lang="en-GB" dirty="0" smtClean="0"/>
              <a:t>      Blood </a:t>
            </a:r>
            <a:r>
              <a:rPr lang="en-GB" dirty="0"/>
              <a:t>capillary </a:t>
            </a:r>
            <a:endParaRPr lang="en-GB" dirty="0" smtClean="0"/>
          </a:p>
          <a:p>
            <a:r>
              <a:rPr lang="en-GB" dirty="0" smtClean="0"/>
              <a:t>High PO2 in alveolus, low in blood capillary (opposite for CO2)</a:t>
            </a:r>
          </a:p>
          <a:p>
            <a:r>
              <a:rPr lang="en-GB" dirty="0" smtClean="0"/>
              <a:t>Movement from area of high concentration to low concentration</a:t>
            </a:r>
          </a:p>
          <a:p>
            <a:r>
              <a:rPr lang="en-GB" dirty="0" smtClean="0"/>
              <a:t>Concentration / diffusion gradient</a:t>
            </a:r>
            <a:endParaRPr lang="en-GB"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2420888"/>
            <a:ext cx="571817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3758679" y="2096666"/>
            <a:ext cx="1296144" cy="12961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3491880" y="4149080"/>
            <a:ext cx="2160240"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088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barn(inVertical)">
                                      <p:cBhvr>
                                        <p:cTn id="7" dur="500"/>
                                        <p:tgtEl>
                                          <p:spTgt spid="3">
                                            <p:txEl>
                                              <p:pRg st="10" end="1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1" end="11"/>
                                            </p:txEl>
                                          </p:spTgt>
                                        </p:tgtEl>
                                        <p:attrNameLst>
                                          <p:attrName>style.visibility</p:attrName>
                                        </p:attrNameLst>
                                      </p:cBhvr>
                                      <p:to>
                                        <p:strVal val="visible"/>
                                      </p:to>
                                    </p:set>
                                    <p:animEffect transition="in" filter="barn(inVertical)">
                                      <p:cBhvr>
                                        <p:cTn id="10" dur="500"/>
                                        <p:tgtEl>
                                          <p:spTgt spid="3">
                                            <p:txEl>
                                              <p:pRg st="11" end="1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animEffect transition="in" filter="barn(inVertical)">
                                      <p:cBhvr>
                                        <p:cTn id="1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88640"/>
            <a:ext cx="6512511" cy="432048"/>
          </a:xfrm>
        </p:spPr>
        <p:txBody>
          <a:bodyPr/>
          <a:lstStyle/>
          <a:p>
            <a:endParaRPr lang="en-GB" dirty="0"/>
          </a:p>
        </p:txBody>
      </p:sp>
      <p:sp>
        <p:nvSpPr>
          <p:cNvPr id="3" name="Content Placeholder 2"/>
          <p:cNvSpPr>
            <a:spLocks noGrp="1"/>
          </p:cNvSpPr>
          <p:nvPr>
            <p:ph sz="quarter" idx="13"/>
          </p:nvPr>
        </p:nvSpPr>
        <p:spPr>
          <a:xfrm>
            <a:off x="395536" y="260648"/>
            <a:ext cx="8496944" cy="6408712"/>
          </a:xfrm>
        </p:spPr>
        <p:txBody>
          <a:bodyPr>
            <a:normAutofit fontScale="85000" lnSpcReduction="20000"/>
          </a:bodyPr>
          <a:lstStyle/>
          <a:p>
            <a:pPr marL="502920" indent="-457200">
              <a:buAutoNum type="alphaLcParenR"/>
            </a:pPr>
            <a:r>
              <a:rPr lang="en-GB" dirty="0" smtClean="0"/>
              <a:t>How </a:t>
            </a:r>
            <a:r>
              <a:rPr lang="en-GB" dirty="0"/>
              <a:t>is breathing rate regulated by the body to meet the increasing demands of exercise during a game of netball? (3 marks</a:t>
            </a:r>
            <a:r>
              <a:rPr lang="en-GB" dirty="0" smtClean="0"/>
              <a:t>)</a:t>
            </a:r>
          </a:p>
          <a:p>
            <a:pPr marL="502920" indent="-457200">
              <a:buAutoNum type="alphaLcParenR"/>
            </a:pPr>
            <a:r>
              <a:rPr lang="en-GB" dirty="0"/>
              <a:t>Describe the process of breathing from the point just before the start of inspiration until the end of expiration (5 marks</a:t>
            </a:r>
            <a:r>
              <a:rPr lang="en-GB" dirty="0" smtClean="0"/>
              <a:t>)</a:t>
            </a:r>
          </a:p>
          <a:p>
            <a:pPr marL="45720" indent="0">
              <a:buNone/>
            </a:pPr>
            <a:r>
              <a:rPr lang="en-GB" dirty="0" smtClean="0"/>
              <a:t>a)</a:t>
            </a:r>
          </a:p>
          <a:p>
            <a:r>
              <a:rPr lang="en-GB" dirty="0" smtClean="0"/>
              <a:t>Controlled by respiratory centre in medulla oblongata</a:t>
            </a:r>
          </a:p>
          <a:p>
            <a:r>
              <a:rPr lang="en-GB" dirty="0" smtClean="0"/>
              <a:t>Increase in CO2 levels / lactic acid / lower pH detected by chemoreceptors</a:t>
            </a:r>
          </a:p>
          <a:p>
            <a:r>
              <a:rPr lang="en-GB" dirty="0" smtClean="0"/>
              <a:t>Activity from brain in anticipation of exercise</a:t>
            </a:r>
          </a:p>
          <a:p>
            <a:r>
              <a:rPr lang="en-GB" dirty="0" smtClean="0"/>
              <a:t>Proprioceptors in muscles and joints detect movement</a:t>
            </a:r>
          </a:p>
          <a:p>
            <a:r>
              <a:rPr lang="en-GB" dirty="0" smtClean="0"/>
              <a:t>Increases in body temperature</a:t>
            </a:r>
          </a:p>
          <a:p>
            <a:pPr marL="45720" indent="0">
              <a:buNone/>
            </a:pPr>
            <a:r>
              <a:rPr lang="en-GB" dirty="0" smtClean="0"/>
              <a:t>b) </a:t>
            </a:r>
          </a:p>
          <a:p>
            <a:r>
              <a:rPr lang="en-GB" dirty="0" smtClean="0"/>
              <a:t>Inspiration caused by lowering air pressure in lungs by increasing volume of lungs.</a:t>
            </a:r>
          </a:p>
          <a:p>
            <a:r>
              <a:rPr lang="en-GB" dirty="0" smtClean="0"/>
              <a:t>Achieved by diaphragm contracting and flattening and intercostal muscles lifting ribs up and out.</a:t>
            </a:r>
          </a:p>
          <a:p>
            <a:r>
              <a:rPr lang="en-GB" dirty="0" smtClean="0"/>
              <a:t>Air moves from area of higher pressure (atmosphere) to area of lower pressure (lungs).</a:t>
            </a:r>
          </a:p>
          <a:p>
            <a:r>
              <a:rPr lang="en-GB" dirty="0" smtClean="0"/>
              <a:t>Opposite occurs for expiration</a:t>
            </a:r>
          </a:p>
          <a:p>
            <a:r>
              <a:rPr lang="en-GB" dirty="0" smtClean="0"/>
              <a:t>Inspiration active process / expiration passive process (when at rest)</a:t>
            </a:r>
          </a:p>
          <a:p>
            <a:pPr marL="45720" indent="0">
              <a:buNone/>
            </a:pPr>
            <a:endParaRPr lang="en-GB" dirty="0"/>
          </a:p>
        </p:txBody>
      </p:sp>
    </p:spTree>
    <p:extLst>
      <p:ext uri="{BB962C8B-B14F-4D97-AF65-F5344CB8AC3E}">
        <p14:creationId xmlns:p14="http://schemas.microsoft.com/office/powerpoint/2010/main" val="384801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 calcmode="lin" valueType="num">
                                      <p:cBhvr additive="base">
                                        <p:cTn id="4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anim calcmode="lin" valueType="num">
                                      <p:cBhvr additive="base">
                                        <p:cTn id="4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6512511" cy="144016"/>
          </a:xfrm>
        </p:spPr>
        <p:txBody>
          <a:bodyPr/>
          <a:lstStyle/>
          <a:p>
            <a:endParaRPr lang="en-GB" dirty="0"/>
          </a:p>
        </p:txBody>
      </p:sp>
      <p:sp>
        <p:nvSpPr>
          <p:cNvPr id="3" name="Content Placeholder 2"/>
          <p:cNvSpPr>
            <a:spLocks noGrp="1"/>
          </p:cNvSpPr>
          <p:nvPr>
            <p:ph sz="quarter" idx="13"/>
          </p:nvPr>
        </p:nvSpPr>
        <p:spPr>
          <a:xfrm>
            <a:off x="395536" y="731520"/>
            <a:ext cx="8496944" cy="5865832"/>
          </a:xfrm>
        </p:spPr>
        <p:txBody>
          <a:bodyPr/>
          <a:lstStyle/>
          <a:p>
            <a:pPr marL="45720" indent="0">
              <a:buNone/>
            </a:pPr>
            <a:r>
              <a:rPr lang="en-GB" dirty="0" smtClean="0"/>
              <a:t>Figure </a:t>
            </a:r>
            <a:r>
              <a:rPr lang="en-GB" dirty="0"/>
              <a:t>2 is a graph showing  the typical readings of a spirometer</a:t>
            </a:r>
            <a:r>
              <a:rPr lang="en-GB" dirty="0" smtClean="0"/>
              <a:t>.</a:t>
            </a:r>
          </a:p>
          <a:p>
            <a:pPr marL="45720" indent="0">
              <a:buNone/>
            </a:pPr>
            <a:r>
              <a:rPr lang="en-GB" dirty="0" smtClean="0"/>
              <a:t>Figure 2:</a:t>
            </a:r>
          </a:p>
          <a:p>
            <a:pPr marL="45720" indent="0">
              <a:buNone/>
            </a:pPr>
            <a:endParaRPr lang="en-GB" dirty="0"/>
          </a:p>
          <a:p>
            <a:pPr marL="45720" indent="0">
              <a:buNone/>
            </a:pPr>
            <a:endParaRPr lang="en-GB" dirty="0" smtClean="0"/>
          </a:p>
          <a:p>
            <a:pPr marL="45720" indent="0">
              <a:buNone/>
            </a:pPr>
            <a:endParaRPr lang="en-GB" dirty="0"/>
          </a:p>
          <a:p>
            <a:pPr marL="45720" indent="0">
              <a:buNone/>
            </a:pPr>
            <a:endParaRPr lang="en-GB" dirty="0" smtClean="0"/>
          </a:p>
          <a:p>
            <a:pPr marL="45720" indent="0">
              <a:buNone/>
            </a:pPr>
            <a:endParaRPr lang="en-GB" dirty="0"/>
          </a:p>
          <a:p>
            <a:pPr marL="45720" indent="0">
              <a:buNone/>
            </a:pPr>
            <a:endParaRPr lang="en-GB" dirty="0" smtClean="0"/>
          </a:p>
          <a:p>
            <a:pPr marL="45720" indent="0">
              <a:buNone/>
            </a:pPr>
            <a:endParaRPr lang="en-GB" dirty="0"/>
          </a:p>
          <a:p>
            <a:pPr marL="45720" indent="0">
              <a:buNone/>
            </a:pPr>
            <a:endParaRPr lang="en-GB" dirty="0" smtClean="0"/>
          </a:p>
          <a:p>
            <a:pPr marL="502920" indent="-457200">
              <a:buAutoNum type="alphaLcParenBoth"/>
            </a:pPr>
            <a:r>
              <a:rPr lang="en-GB" dirty="0" smtClean="0"/>
              <a:t>Which </a:t>
            </a:r>
            <a:r>
              <a:rPr lang="en-GB" dirty="0"/>
              <a:t>lung volumes are represented by D and E? (2 marks</a:t>
            </a:r>
            <a:r>
              <a:rPr lang="en-GB" dirty="0" smtClean="0"/>
              <a:t>)</a:t>
            </a:r>
          </a:p>
          <a:p>
            <a:pPr marL="502920" indent="-457200">
              <a:buAutoNum type="alphaLcParenBoth"/>
            </a:pPr>
            <a:r>
              <a:rPr lang="en-GB" dirty="0" smtClean="0"/>
              <a:t>How </a:t>
            </a:r>
            <a:r>
              <a:rPr lang="en-GB" dirty="0"/>
              <a:t>would you expect volumes A, B and C to be affected during a game of rugby? (3 marks)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7" y="1124744"/>
            <a:ext cx="5472608" cy="385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627784" y="2564904"/>
            <a:ext cx="720080" cy="369332"/>
          </a:xfrm>
          <a:prstGeom prst="rect">
            <a:avLst/>
          </a:prstGeom>
          <a:solidFill>
            <a:schemeClr val="bg1"/>
          </a:solidFill>
          <a:ln>
            <a:solidFill>
              <a:schemeClr val="bg1"/>
            </a:solidFill>
          </a:ln>
        </p:spPr>
        <p:txBody>
          <a:bodyPr wrap="square" rtlCol="0">
            <a:spAutoFit/>
          </a:bodyPr>
          <a:lstStyle/>
          <a:p>
            <a:r>
              <a:rPr lang="en-GB" dirty="0" smtClean="0"/>
              <a:t>   A</a:t>
            </a:r>
            <a:endParaRPr lang="en-GB" dirty="0"/>
          </a:p>
        </p:txBody>
      </p:sp>
      <p:sp>
        <p:nvSpPr>
          <p:cNvPr id="5" name="TextBox 4"/>
          <p:cNvSpPr txBox="1"/>
          <p:nvPr/>
        </p:nvSpPr>
        <p:spPr>
          <a:xfrm>
            <a:off x="4572001" y="2749570"/>
            <a:ext cx="792087" cy="369332"/>
          </a:xfrm>
          <a:prstGeom prst="rect">
            <a:avLst/>
          </a:prstGeom>
          <a:solidFill>
            <a:schemeClr val="bg1"/>
          </a:solidFill>
        </p:spPr>
        <p:txBody>
          <a:bodyPr wrap="square" rtlCol="0">
            <a:spAutoFit/>
          </a:bodyPr>
          <a:lstStyle/>
          <a:p>
            <a:r>
              <a:rPr lang="en-GB" dirty="0" smtClean="0"/>
              <a:t>    D</a:t>
            </a:r>
            <a:endParaRPr lang="en-GB" dirty="0"/>
          </a:p>
        </p:txBody>
      </p:sp>
      <p:sp>
        <p:nvSpPr>
          <p:cNvPr id="6" name="TextBox 5"/>
          <p:cNvSpPr txBox="1"/>
          <p:nvPr/>
        </p:nvSpPr>
        <p:spPr>
          <a:xfrm>
            <a:off x="6483672" y="2866874"/>
            <a:ext cx="576064" cy="369332"/>
          </a:xfrm>
          <a:prstGeom prst="rect">
            <a:avLst/>
          </a:prstGeom>
          <a:solidFill>
            <a:schemeClr val="bg1"/>
          </a:solidFill>
        </p:spPr>
        <p:txBody>
          <a:bodyPr wrap="square" rtlCol="0">
            <a:spAutoFit/>
          </a:bodyPr>
          <a:lstStyle/>
          <a:p>
            <a:r>
              <a:rPr lang="en-GB" dirty="0" smtClean="0"/>
              <a:t>  C</a:t>
            </a:r>
            <a:endParaRPr lang="en-GB" dirty="0"/>
          </a:p>
        </p:txBody>
      </p:sp>
      <p:sp>
        <p:nvSpPr>
          <p:cNvPr id="7" name="TextBox 6"/>
          <p:cNvSpPr txBox="1"/>
          <p:nvPr/>
        </p:nvSpPr>
        <p:spPr>
          <a:xfrm>
            <a:off x="3563888" y="3501008"/>
            <a:ext cx="792088" cy="369332"/>
          </a:xfrm>
          <a:prstGeom prst="rect">
            <a:avLst/>
          </a:prstGeom>
          <a:solidFill>
            <a:schemeClr val="bg1"/>
          </a:solidFill>
        </p:spPr>
        <p:txBody>
          <a:bodyPr wrap="square" rtlCol="0">
            <a:spAutoFit/>
          </a:bodyPr>
          <a:lstStyle/>
          <a:p>
            <a:r>
              <a:rPr lang="en-GB" dirty="0" smtClean="0"/>
              <a:t>   B</a:t>
            </a:r>
            <a:endParaRPr lang="en-GB" dirty="0"/>
          </a:p>
        </p:txBody>
      </p:sp>
      <p:sp>
        <p:nvSpPr>
          <p:cNvPr id="8" name="TextBox 7"/>
          <p:cNvSpPr txBox="1"/>
          <p:nvPr/>
        </p:nvSpPr>
        <p:spPr>
          <a:xfrm>
            <a:off x="3563888" y="4005064"/>
            <a:ext cx="720080" cy="369332"/>
          </a:xfrm>
          <a:prstGeom prst="rect">
            <a:avLst/>
          </a:prstGeom>
          <a:solidFill>
            <a:schemeClr val="bg1"/>
          </a:solidFill>
        </p:spPr>
        <p:txBody>
          <a:bodyPr wrap="square" rtlCol="0">
            <a:spAutoFit/>
          </a:bodyPr>
          <a:lstStyle/>
          <a:p>
            <a:r>
              <a:rPr lang="en-GB" dirty="0" smtClean="0"/>
              <a:t>   E</a:t>
            </a:r>
            <a:endParaRPr lang="en-GB" dirty="0"/>
          </a:p>
        </p:txBody>
      </p:sp>
    </p:spTree>
    <p:extLst>
      <p:ext uri="{BB962C8B-B14F-4D97-AF65-F5344CB8AC3E}">
        <p14:creationId xmlns:p14="http://schemas.microsoft.com/office/powerpoint/2010/main" val="3503087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04664"/>
            <a:ext cx="6512511" cy="360040"/>
          </a:xfrm>
        </p:spPr>
        <p:txBody>
          <a:bodyPr/>
          <a:lstStyle/>
          <a:p>
            <a:endParaRPr lang="en-GB" dirty="0"/>
          </a:p>
        </p:txBody>
      </p:sp>
      <p:sp>
        <p:nvSpPr>
          <p:cNvPr id="3" name="Content Placeholder 2"/>
          <p:cNvSpPr>
            <a:spLocks noGrp="1"/>
          </p:cNvSpPr>
          <p:nvPr>
            <p:ph sz="quarter" idx="13"/>
          </p:nvPr>
        </p:nvSpPr>
        <p:spPr>
          <a:xfrm>
            <a:off x="611560" y="731520"/>
            <a:ext cx="8136904" cy="5577800"/>
          </a:xfrm>
        </p:spPr>
        <p:txBody>
          <a:bodyPr/>
          <a:lstStyle/>
          <a:p>
            <a:pPr marL="45720" indent="0">
              <a:buNone/>
            </a:pPr>
            <a:r>
              <a:rPr lang="en-GB" dirty="0" smtClean="0"/>
              <a:t>a) </a:t>
            </a:r>
          </a:p>
          <a:p>
            <a:r>
              <a:rPr lang="en-GB" dirty="0" smtClean="0"/>
              <a:t>D – vital capacity</a:t>
            </a:r>
          </a:p>
          <a:p>
            <a:r>
              <a:rPr lang="en-GB" dirty="0" smtClean="0"/>
              <a:t>E – residual volume</a:t>
            </a:r>
          </a:p>
          <a:p>
            <a:pPr marL="45720" indent="0">
              <a:buNone/>
            </a:pPr>
            <a:endParaRPr lang="en-GB" dirty="0"/>
          </a:p>
          <a:p>
            <a:pPr marL="45720" indent="0">
              <a:buNone/>
            </a:pPr>
            <a:r>
              <a:rPr lang="en-GB" dirty="0" smtClean="0"/>
              <a:t>b)</a:t>
            </a:r>
          </a:p>
          <a:p>
            <a:r>
              <a:rPr lang="en-GB" dirty="0" smtClean="0"/>
              <a:t>A – inspiratory reserve volume decreases</a:t>
            </a:r>
          </a:p>
          <a:p>
            <a:r>
              <a:rPr lang="en-GB" dirty="0" smtClean="0"/>
              <a:t>B – expiratory reserve volume decreases</a:t>
            </a:r>
          </a:p>
          <a:p>
            <a:r>
              <a:rPr lang="en-GB" dirty="0" smtClean="0"/>
              <a:t>C – tidal volume increases</a:t>
            </a:r>
            <a:endParaRPr lang="en-GB" dirty="0"/>
          </a:p>
        </p:txBody>
      </p:sp>
    </p:spTree>
    <p:extLst>
      <p:ext uri="{BB962C8B-B14F-4D97-AF65-F5344CB8AC3E}">
        <p14:creationId xmlns:p14="http://schemas.microsoft.com/office/powerpoint/2010/main" val="122124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ircle(in)">
                                      <p:cBhvr>
                                        <p:cTn id="21" dur="2000"/>
                                        <p:tgtEl>
                                          <p:spTgt spid="3">
                                            <p:txEl>
                                              <p:pRg st="5" end="5"/>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circle(in)">
                                      <p:cBhvr>
                                        <p:cTn id="24" dur="2000"/>
                                        <p:tgtEl>
                                          <p:spTgt spid="3">
                                            <p:txEl>
                                              <p:pRg st="6" end="6"/>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ircle(in)">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60648"/>
            <a:ext cx="6512511" cy="288032"/>
          </a:xfrm>
        </p:spPr>
        <p:txBody>
          <a:bodyPr/>
          <a:lstStyle/>
          <a:p>
            <a:endParaRPr lang="en-GB" dirty="0"/>
          </a:p>
        </p:txBody>
      </p:sp>
      <p:sp>
        <p:nvSpPr>
          <p:cNvPr id="3" name="Content Placeholder 2"/>
          <p:cNvSpPr>
            <a:spLocks noGrp="1"/>
          </p:cNvSpPr>
          <p:nvPr>
            <p:ph sz="quarter" idx="13"/>
          </p:nvPr>
        </p:nvSpPr>
        <p:spPr>
          <a:xfrm>
            <a:off x="251520" y="836712"/>
            <a:ext cx="8568952" cy="5832648"/>
          </a:xfrm>
        </p:spPr>
        <p:txBody>
          <a:bodyPr>
            <a:normAutofit fontScale="92500" lnSpcReduction="20000"/>
          </a:bodyPr>
          <a:lstStyle/>
          <a:p>
            <a:pPr marL="45720" indent="0">
              <a:buNone/>
            </a:pPr>
            <a:r>
              <a:rPr lang="en-GB" dirty="0"/>
              <a:t>During a game of tennis, a player’s breathing rate may vary.</a:t>
            </a:r>
          </a:p>
          <a:p>
            <a:pPr marL="502920" indent="-457200">
              <a:buAutoNum type="alphaLcParenR"/>
            </a:pPr>
            <a:r>
              <a:rPr lang="en-GB" dirty="0" smtClean="0"/>
              <a:t>Explain </a:t>
            </a:r>
            <a:r>
              <a:rPr lang="en-GB" dirty="0"/>
              <a:t>how increases in levels of carbon dioxide and acidity in the blood </a:t>
            </a:r>
            <a:r>
              <a:rPr lang="en-GB" dirty="0" smtClean="0"/>
              <a:t>cause breathing </a:t>
            </a:r>
            <a:r>
              <a:rPr lang="en-GB" dirty="0"/>
              <a:t>rate to rise</a:t>
            </a:r>
            <a:r>
              <a:rPr lang="en-GB" dirty="0" smtClean="0"/>
              <a:t>. (3 marks)</a:t>
            </a:r>
          </a:p>
          <a:p>
            <a:pPr marL="502920" indent="-457200">
              <a:buAutoNum type="alphaLcParenR"/>
            </a:pPr>
            <a:r>
              <a:rPr lang="en-GB" dirty="0"/>
              <a:t>Breathing rate increases to get more oxygen into the blood. Gaseous </a:t>
            </a:r>
            <a:r>
              <a:rPr lang="en-GB" dirty="0" smtClean="0"/>
              <a:t>exchange involves </a:t>
            </a:r>
            <a:r>
              <a:rPr lang="en-GB" dirty="0"/>
              <a:t>oxygen diffusing across </a:t>
            </a:r>
            <a:r>
              <a:rPr lang="en-GB" dirty="0" smtClean="0"/>
              <a:t>membranes. Identify </a:t>
            </a:r>
            <a:r>
              <a:rPr lang="en-GB" dirty="0"/>
              <a:t>the membranes involved in this diffusion and identify one characteristic </a:t>
            </a:r>
            <a:r>
              <a:rPr lang="en-GB" dirty="0" smtClean="0"/>
              <a:t>of these </a:t>
            </a:r>
            <a:r>
              <a:rPr lang="en-GB" dirty="0"/>
              <a:t>membranes that allows diffusion to happen</a:t>
            </a:r>
            <a:r>
              <a:rPr lang="en-GB" dirty="0" smtClean="0"/>
              <a:t>.(2 marks)</a:t>
            </a:r>
          </a:p>
          <a:p>
            <a:pPr marL="45720" indent="0">
              <a:buNone/>
            </a:pPr>
            <a:r>
              <a:rPr lang="en-GB" dirty="0" smtClean="0"/>
              <a:t>a)</a:t>
            </a:r>
          </a:p>
          <a:p>
            <a:r>
              <a:rPr lang="en-GB" dirty="0" smtClean="0"/>
              <a:t>Detected by chemoreceptors</a:t>
            </a:r>
          </a:p>
          <a:p>
            <a:r>
              <a:rPr lang="en-GB" dirty="0" smtClean="0"/>
              <a:t>Message sent to respiratory centre in medulla oblongata</a:t>
            </a:r>
          </a:p>
          <a:p>
            <a:r>
              <a:rPr lang="en-GB" dirty="0" smtClean="0"/>
              <a:t>Activation of sympathetic nerve</a:t>
            </a:r>
          </a:p>
          <a:p>
            <a:r>
              <a:rPr lang="en-GB" dirty="0" smtClean="0"/>
              <a:t>Causes increased rate of contraction of diaphragm and intercostal muscles</a:t>
            </a:r>
          </a:p>
          <a:p>
            <a:pPr marL="45720" indent="0">
              <a:buNone/>
            </a:pPr>
            <a:r>
              <a:rPr lang="en-GB" dirty="0" smtClean="0"/>
              <a:t>b)</a:t>
            </a:r>
          </a:p>
          <a:p>
            <a:r>
              <a:rPr lang="en-GB" dirty="0" smtClean="0"/>
              <a:t>Alveolar / muscle cell / capillary wall membranes</a:t>
            </a:r>
          </a:p>
          <a:p>
            <a:r>
              <a:rPr lang="en-GB" dirty="0" smtClean="0"/>
              <a:t>Thin membranes / one cell thick / partially permeable</a:t>
            </a:r>
          </a:p>
          <a:p>
            <a:r>
              <a:rPr lang="en-GB" dirty="0" smtClean="0"/>
              <a:t>Short distance between membranes</a:t>
            </a:r>
          </a:p>
          <a:p>
            <a:r>
              <a:rPr lang="en-GB" dirty="0" smtClean="0"/>
              <a:t>Moist surface</a:t>
            </a:r>
            <a:endParaRPr lang="en-GB" dirty="0"/>
          </a:p>
        </p:txBody>
      </p:sp>
    </p:spTree>
    <p:extLst>
      <p:ext uri="{BB962C8B-B14F-4D97-AF65-F5344CB8AC3E}">
        <p14:creationId xmlns:p14="http://schemas.microsoft.com/office/powerpoint/2010/main" val="393240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 calcmode="lin" valueType="num">
                                      <p:cBhvr additive="base">
                                        <p:cTn id="2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anim calcmode="lin" valueType="num">
                                      <p:cBhvr additive="base">
                                        <p:cTn id="3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 calcmode="lin" valueType="num">
                                      <p:cBhvr additive="base">
                                        <p:cTn id="3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468</TotalTime>
  <Words>1146</Words>
  <Application>Microsoft Office PowerPoint</Application>
  <PresentationFormat>On-screen Show (4:3)</PresentationFormat>
  <Paragraphs>157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Slipstream</vt:lpstr>
      <vt:lpstr>AS PE PHYSIOLOGY   EXAM QUESTIONS &amp; MARK SCHEMES</vt:lpstr>
      <vt:lpstr>LUNG FUNCTION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PE PHYSIOLOGY REVISION  EXAM QUESTIONS &amp; MARK SCHEMES</dc:title>
  <dc:creator>JTurnbull</dc:creator>
  <cp:lastModifiedBy>jamie</cp:lastModifiedBy>
  <cp:revision>31</cp:revision>
  <dcterms:created xsi:type="dcterms:W3CDTF">2012-12-14T08:48:19Z</dcterms:created>
  <dcterms:modified xsi:type="dcterms:W3CDTF">2017-09-02T09:26:58Z</dcterms:modified>
</cp:coreProperties>
</file>