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A5AEA6-4E1D-4F23-81E1-3232D721095A}"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354147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5AEA6-4E1D-4F23-81E1-3232D721095A}"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165324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5AEA6-4E1D-4F23-81E1-3232D721095A}"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385539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5AEA6-4E1D-4F23-81E1-3232D721095A}"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106448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5AEA6-4E1D-4F23-81E1-3232D721095A}"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392031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A5AEA6-4E1D-4F23-81E1-3232D721095A}"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28244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A5AEA6-4E1D-4F23-81E1-3232D721095A}" type="datetimeFigureOut">
              <a:rPr lang="en-GB" smtClean="0"/>
              <a:t>17/09/2017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31063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A5AEA6-4E1D-4F23-81E1-3232D721095A}" type="datetimeFigureOut">
              <a:rPr lang="en-GB" smtClean="0"/>
              <a:t>17/09/2017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7896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5AEA6-4E1D-4F23-81E1-3232D721095A}" type="datetimeFigureOut">
              <a:rPr lang="en-GB" smtClean="0"/>
              <a:t>17/09/2017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91371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5AEA6-4E1D-4F23-81E1-3232D721095A}"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216678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5AEA6-4E1D-4F23-81E1-3232D721095A}"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A7832-977A-41E9-95F4-A0B4B7F3369B}" type="slidenum">
              <a:rPr lang="en-GB" smtClean="0"/>
              <a:t>‹#›</a:t>
            </a:fld>
            <a:endParaRPr lang="en-GB"/>
          </a:p>
        </p:txBody>
      </p:sp>
    </p:spTree>
    <p:extLst>
      <p:ext uri="{BB962C8B-B14F-4D97-AF65-F5344CB8AC3E}">
        <p14:creationId xmlns:p14="http://schemas.microsoft.com/office/powerpoint/2010/main" val="193017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5AEA6-4E1D-4F23-81E1-3232D721095A}" type="datetimeFigureOut">
              <a:rPr lang="en-GB" smtClean="0"/>
              <a:t>17/09/2017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A7832-977A-41E9-95F4-A0B4B7F3369B}" type="slidenum">
              <a:rPr lang="en-GB" smtClean="0"/>
              <a:t>‹#›</a:t>
            </a:fld>
            <a:endParaRPr lang="en-GB"/>
          </a:p>
        </p:txBody>
      </p:sp>
    </p:spTree>
    <p:extLst>
      <p:ext uri="{BB962C8B-B14F-4D97-AF65-F5344CB8AC3E}">
        <p14:creationId xmlns:p14="http://schemas.microsoft.com/office/powerpoint/2010/main" val="278814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MAm6LOUnJ8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15" y="287064"/>
            <a:ext cx="7773338" cy="578234"/>
          </a:xfrm>
        </p:spPr>
        <p:txBody>
          <a:bodyPr>
            <a:normAutofit fontScale="90000"/>
          </a:bodyPr>
          <a:lstStyle/>
          <a:p>
            <a:r>
              <a:rPr lang="en-GB" sz="4900" dirty="0"/>
              <a:t>Levers</a:t>
            </a:r>
            <a:endParaRPr lang="en-GB" dirty="0"/>
          </a:p>
        </p:txBody>
      </p:sp>
      <p:sp>
        <p:nvSpPr>
          <p:cNvPr id="3" name="Content Placeholder 2"/>
          <p:cNvSpPr>
            <a:spLocks noGrp="1"/>
          </p:cNvSpPr>
          <p:nvPr>
            <p:ph sz="quarter" idx="4294967295"/>
          </p:nvPr>
        </p:nvSpPr>
        <p:spPr>
          <a:xfrm>
            <a:off x="395536" y="980728"/>
            <a:ext cx="8229600" cy="4282289"/>
          </a:xfrm>
          <a:prstGeom prst="rect">
            <a:avLst/>
          </a:prstGeom>
        </p:spPr>
        <p:txBody>
          <a:bodyPr>
            <a:normAutofit fontScale="92500" lnSpcReduction="20000"/>
          </a:bodyPr>
          <a:lstStyle/>
          <a:p>
            <a:pPr marL="0" indent="0">
              <a:buNone/>
            </a:pPr>
            <a:r>
              <a:rPr lang="en-GB" dirty="0"/>
              <a:t>In order to produce movement your muscles and bones work together as a series of levers.</a:t>
            </a:r>
          </a:p>
          <a:p>
            <a:pPr marL="0" indent="0">
              <a:buNone/>
            </a:pPr>
            <a:r>
              <a:rPr lang="en-GB" dirty="0"/>
              <a:t>Levers involve:</a:t>
            </a:r>
          </a:p>
          <a:p>
            <a:pPr marL="0" indent="0">
              <a:buNone/>
            </a:pPr>
            <a:r>
              <a:rPr lang="en-GB" dirty="0"/>
              <a:t>Fulcrum (pivot) – the point about which the lever rotates (the joint involved).</a:t>
            </a:r>
          </a:p>
          <a:p>
            <a:pPr marL="0" indent="0">
              <a:buNone/>
            </a:pPr>
            <a:r>
              <a:rPr lang="en-GB" dirty="0"/>
              <a:t>Resistance (load) – the load that is being moved.</a:t>
            </a:r>
          </a:p>
          <a:p>
            <a:pPr marL="0" indent="0">
              <a:buNone/>
            </a:pPr>
            <a:r>
              <a:rPr lang="en-GB" dirty="0"/>
              <a:t>Effort – the force applied by the person (the muscle that is the agonist).</a:t>
            </a:r>
          </a:p>
          <a:p>
            <a:pPr marL="0" indent="0">
              <a:buNone/>
            </a:pPr>
            <a:r>
              <a:rPr lang="en-GB" dirty="0" smtClean="0"/>
              <a:t>Thinking of the bicep curl – what would be the fulcrum, the effort and the load?</a:t>
            </a:r>
            <a:endParaRPr lang="en-GB" dirty="0"/>
          </a:p>
          <a:p>
            <a:pPr marL="0" indent="0">
              <a:buNone/>
            </a:pPr>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263017"/>
            <a:ext cx="36766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6732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3338" cy="794258"/>
          </a:xfrm>
        </p:spPr>
        <p:txBody>
          <a:bodyPr/>
          <a:lstStyle/>
          <a:p>
            <a:r>
              <a:rPr lang="en-GB" dirty="0" smtClean="0"/>
              <a:t>Exam question</a:t>
            </a:r>
            <a:endParaRPr lang="en-GB" dirty="0"/>
          </a:p>
        </p:txBody>
      </p:sp>
      <p:sp>
        <p:nvSpPr>
          <p:cNvPr id="3" name="Content Placeholder 2"/>
          <p:cNvSpPr>
            <a:spLocks noGrp="1"/>
          </p:cNvSpPr>
          <p:nvPr>
            <p:ph sz="quarter" idx="4294967295"/>
          </p:nvPr>
        </p:nvSpPr>
        <p:spPr>
          <a:xfrm>
            <a:off x="323528" y="1052737"/>
            <a:ext cx="8424936" cy="2016224"/>
          </a:xfrm>
          <a:prstGeom prst="rect">
            <a:avLst/>
          </a:prstGeom>
        </p:spPr>
        <p:txBody>
          <a:bodyPr>
            <a:normAutofit lnSpcReduction="10000"/>
          </a:bodyPr>
          <a:lstStyle/>
          <a:p>
            <a:pPr marL="0" indent="0">
              <a:buNone/>
            </a:pPr>
            <a:r>
              <a:rPr lang="en-GB" dirty="0"/>
              <a:t>Name, sketch and label the lever system operating at the ankle </a:t>
            </a:r>
            <a:r>
              <a:rPr lang="en-GB" dirty="0" smtClean="0"/>
              <a:t>in the diagram below. What mechanical advantages and disadvantages does this type of lever provide? (6 </a:t>
            </a:r>
            <a:r>
              <a:rPr lang="en-GB" dirty="0"/>
              <a:t>marks)</a:t>
            </a:r>
          </a:p>
          <a:p>
            <a:pPr marL="0" indent="0">
              <a:buNone/>
            </a:pP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924944"/>
            <a:ext cx="2736304" cy="359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490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938274"/>
          </a:xfrm>
        </p:spPr>
        <p:txBody>
          <a:bodyPr/>
          <a:lstStyle/>
          <a:p>
            <a:r>
              <a:rPr lang="en-GB" dirty="0" smtClean="0"/>
              <a:t>answer</a:t>
            </a:r>
            <a:endParaRPr lang="en-GB" dirty="0"/>
          </a:p>
        </p:txBody>
      </p:sp>
      <p:sp>
        <p:nvSpPr>
          <p:cNvPr id="3" name="Content Placeholder 2"/>
          <p:cNvSpPr>
            <a:spLocks noGrp="1"/>
          </p:cNvSpPr>
          <p:nvPr>
            <p:ph sz="quarter" idx="4294967295"/>
          </p:nvPr>
        </p:nvSpPr>
        <p:spPr>
          <a:xfrm>
            <a:off x="323528" y="1484784"/>
            <a:ext cx="8424936" cy="4968551"/>
          </a:xfrm>
          <a:prstGeom prst="rect">
            <a:avLst/>
          </a:prstGeom>
        </p:spPr>
        <p:txBody>
          <a:bodyPr>
            <a:normAutofit fontScale="85000" lnSpcReduction="20000"/>
          </a:bodyPr>
          <a:lstStyle/>
          <a:p>
            <a:r>
              <a:rPr lang="en-GB" dirty="0" smtClean="0"/>
              <a:t>Second class lever</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Mechanical advantage in that a small amount of effort can produce a large amount of force to allow </a:t>
            </a:r>
            <a:r>
              <a:rPr lang="en-GB" dirty="0" err="1"/>
              <a:t>L</a:t>
            </a:r>
            <a:r>
              <a:rPr lang="en-GB" dirty="0" err="1" smtClean="0"/>
              <a:t>ebron</a:t>
            </a:r>
            <a:r>
              <a:rPr lang="en-GB" dirty="0" smtClean="0"/>
              <a:t> </a:t>
            </a:r>
            <a:r>
              <a:rPr lang="en-GB" dirty="0" smtClean="0"/>
              <a:t>to jump in the air</a:t>
            </a:r>
          </a:p>
          <a:p>
            <a:r>
              <a:rPr lang="en-GB" dirty="0" smtClean="0"/>
              <a:t>Mechanical disadvantage in that only a small amount of movement is produced at the ankle joint.</a:t>
            </a:r>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257" y="2980353"/>
            <a:ext cx="9509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147316" y="2980353"/>
            <a:ext cx="4176464" cy="0"/>
          </a:xfrm>
          <a:prstGeom prst="line">
            <a:avLst/>
          </a:prstGeom>
          <a:noFill/>
          <a:ln w="9525" cap="flat" cmpd="sng" algn="ctr">
            <a:solidFill>
              <a:srgbClr val="4E67C8"/>
            </a:solidFill>
            <a:prstDash val="solid"/>
          </a:ln>
          <a:effectLst/>
        </p:spPr>
      </p:cxnSp>
      <p:sp>
        <p:nvSpPr>
          <p:cNvPr id="6" name="Rectangle 5"/>
          <p:cNvSpPr/>
          <p:nvPr/>
        </p:nvSpPr>
        <p:spPr>
          <a:xfrm>
            <a:off x="3905804" y="2109944"/>
            <a:ext cx="936104" cy="864096"/>
          </a:xfrm>
          <a:prstGeom prst="rect">
            <a:avLst/>
          </a:prstGeom>
          <a:solidFill>
            <a:srgbClr val="4E67C8"/>
          </a:solidFill>
          <a:ln w="15875" cap="flat" cmpd="sng" algn="ctr">
            <a:solidFill>
              <a:srgbClr val="4E67C8">
                <a:shade val="50000"/>
                <a:shade val="75000"/>
                <a:satMod val="1250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Trebuchet MS"/>
              <a:ea typeface="+mn-ea"/>
              <a:cs typeface="+mn-cs"/>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268" y="2122013"/>
            <a:ext cx="4873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675" y="3791566"/>
            <a:ext cx="8540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8550" y="1772816"/>
            <a:ext cx="10906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7344" y="2939576"/>
            <a:ext cx="11525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140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938274"/>
          </a:xfrm>
        </p:spPr>
        <p:txBody>
          <a:bodyPr/>
          <a:lstStyle/>
          <a:p>
            <a:r>
              <a:rPr lang="en-GB" dirty="0" smtClean="0">
                <a:hlinkClick r:id="rId2"/>
              </a:rPr>
              <a:t>Newton’s laws of motion</a:t>
            </a:r>
            <a:endParaRPr lang="en-GB" dirty="0"/>
          </a:p>
        </p:txBody>
      </p:sp>
      <p:sp>
        <p:nvSpPr>
          <p:cNvPr id="3" name="Content Placeholder 2"/>
          <p:cNvSpPr>
            <a:spLocks noGrp="1"/>
          </p:cNvSpPr>
          <p:nvPr>
            <p:ph sz="quarter" idx="4294967295"/>
          </p:nvPr>
        </p:nvSpPr>
        <p:spPr>
          <a:xfrm>
            <a:off x="323528" y="1700808"/>
            <a:ext cx="8496944" cy="4608511"/>
          </a:xfrm>
          <a:prstGeom prst="rect">
            <a:avLst/>
          </a:prstGeom>
        </p:spPr>
        <p:txBody>
          <a:bodyPr>
            <a:normAutofit/>
          </a:bodyPr>
          <a:lstStyle/>
          <a:p>
            <a:pPr marL="0" indent="0">
              <a:buNone/>
            </a:pPr>
            <a:r>
              <a:rPr lang="en-GB" sz="2400" dirty="0" smtClean="0"/>
              <a:t>Newton’s laws of motion describe the rules by which things move or stay stationary. They are often thought to be complex but are remarkably simple. </a:t>
            </a:r>
          </a:p>
          <a:p>
            <a:pPr marL="0" indent="0">
              <a:buNone/>
            </a:pPr>
            <a:r>
              <a:rPr lang="en-GB" sz="2400" dirty="0" smtClean="0"/>
              <a:t>You must be able to describe each law and relate it to a sporting situation.</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99480"/>
            <a:ext cx="3233503" cy="242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48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3338" cy="866266"/>
          </a:xfrm>
        </p:spPr>
        <p:txBody>
          <a:bodyPr/>
          <a:lstStyle/>
          <a:p>
            <a:r>
              <a:rPr lang="en-GB" dirty="0" smtClean="0"/>
              <a:t>Newton’s first law</a:t>
            </a:r>
            <a:endParaRPr lang="en-GB" dirty="0"/>
          </a:p>
        </p:txBody>
      </p:sp>
      <p:sp>
        <p:nvSpPr>
          <p:cNvPr id="3" name="Content Placeholder 2"/>
          <p:cNvSpPr>
            <a:spLocks noGrp="1"/>
          </p:cNvSpPr>
          <p:nvPr>
            <p:ph sz="quarter" idx="4294967295"/>
          </p:nvPr>
        </p:nvSpPr>
        <p:spPr>
          <a:xfrm>
            <a:off x="179512" y="1196753"/>
            <a:ext cx="8784976" cy="2448271"/>
          </a:xfrm>
          <a:prstGeom prst="rect">
            <a:avLst/>
          </a:prstGeom>
        </p:spPr>
        <p:txBody>
          <a:bodyPr>
            <a:normAutofit fontScale="92500" lnSpcReduction="10000"/>
          </a:bodyPr>
          <a:lstStyle/>
          <a:p>
            <a:pPr marL="0" indent="0">
              <a:buNone/>
            </a:pPr>
            <a:r>
              <a:rPr lang="en-GB" dirty="0" smtClean="0"/>
              <a:t>The law of inertia</a:t>
            </a:r>
          </a:p>
          <a:p>
            <a:pPr marL="0" indent="0">
              <a:buNone/>
            </a:pPr>
            <a:r>
              <a:rPr lang="en-GB" dirty="0" smtClean="0"/>
              <a:t>‘an object will remain at rest or in uniform motion unless acted upon by an external force.’</a:t>
            </a:r>
          </a:p>
          <a:p>
            <a:pPr marL="0" indent="0">
              <a:buNone/>
            </a:pPr>
            <a:r>
              <a:rPr lang="en-GB" dirty="0" smtClean="0"/>
              <a:t>(inertia means reluctance to change the state of motion)</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75972"/>
            <a:ext cx="4085932" cy="261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475971"/>
            <a:ext cx="4156046" cy="261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5033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3338" cy="792088"/>
          </a:xfrm>
        </p:spPr>
        <p:txBody>
          <a:bodyPr/>
          <a:lstStyle/>
          <a:p>
            <a:r>
              <a:rPr lang="en-GB" dirty="0" smtClean="0"/>
              <a:t>Newton’s second law</a:t>
            </a:r>
            <a:endParaRPr lang="en-GB" dirty="0"/>
          </a:p>
        </p:txBody>
      </p:sp>
      <p:sp>
        <p:nvSpPr>
          <p:cNvPr id="3" name="Content Placeholder 2"/>
          <p:cNvSpPr>
            <a:spLocks noGrp="1"/>
          </p:cNvSpPr>
          <p:nvPr>
            <p:ph sz="quarter" idx="4294967295"/>
          </p:nvPr>
        </p:nvSpPr>
        <p:spPr>
          <a:xfrm>
            <a:off x="179512" y="980729"/>
            <a:ext cx="8640960" cy="3168351"/>
          </a:xfrm>
          <a:prstGeom prst="rect">
            <a:avLst/>
          </a:prstGeom>
        </p:spPr>
        <p:txBody>
          <a:bodyPr>
            <a:normAutofit fontScale="92500" lnSpcReduction="10000"/>
          </a:bodyPr>
          <a:lstStyle/>
          <a:p>
            <a:pPr marL="0" indent="0">
              <a:buNone/>
            </a:pPr>
            <a:r>
              <a:rPr lang="en-GB" dirty="0" smtClean="0"/>
              <a:t>The law of acceleration</a:t>
            </a:r>
          </a:p>
          <a:p>
            <a:pPr marL="0" indent="0">
              <a:buNone/>
            </a:pPr>
            <a:r>
              <a:rPr lang="en-GB" dirty="0" smtClean="0"/>
              <a:t>‘The acceleration of an object by a force is directly proportional to the magnitude of the force, in the same direction as the force and inversely proportional to the mass of the object.’ (F = M A)</a:t>
            </a:r>
          </a:p>
          <a:p>
            <a:pPr marL="0" indent="0">
              <a:buNone/>
            </a:pPr>
            <a:r>
              <a:rPr lang="en-GB" dirty="0" smtClean="0"/>
              <a:t>How could this law be applied to a sprinter pushing off the blocks?</a:t>
            </a: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8" y="4149080"/>
            <a:ext cx="372041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32606"/>
            <a:ext cx="22322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23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332656"/>
            <a:ext cx="7773338" cy="938274"/>
          </a:xfrm>
        </p:spPr>
        <p:txBody>
          <a:bodyPr/>
          <a:lstStyle/>
          <a:p>
            <a:r>
              <a:rPr lang="en-GB" dirty="0" smtClean="0"/>
              <a:t>Newton’s third law</a:t>
            </a:r>
            <a:endParaRPr lang="en-GB" dirty="0"/>
          </a:p>
        </p:txBody>
      </p:sp>
      <p:sp>
        <p:nvSpPr>
          <p:cNvPr id="3" name="Content Placeholder 2"/>
          <p:cNvSpPr>
            <a:spLocks noGrp="1"/>
          </p:cNvSpPr>
          <p:nvPr>
            <p:ph sz="quarter" idx="4294967295"/>
          </p:nvPr>
        </p:nvSpPr>
        <p:spPr>
          <a:xfrm>
            <a:off x="179512" y="1196753"/>
            <a:ext cx="8640960" cy="2376264"/>
          </a:xfrm>
          <a:prstGeom prst="rect">
            <a:avLst/>
          </a:prstGeom>
        </p:spPr>
        <p:txBody>
          <a:bodyPr>
            <a:normAutofit fontScale="92500" lnSpcReduction="10000"/>
          </a:bodyPr>
          <a:lstStyle/>
          <a:p>
            <a:pPr marL="0" indent="0">
              <a:buNone/>
            </a:pPr>
            <a:r>
              <a:rPr lang="en-GB" dirty="0" smtClean="0"/>
              <a:t>The law of action / reaction</a:t>
            </a:r>
          </a:p>
          <a:p>
            <a:pPr marL="0" indent="0">
              <a:buNone/>
            </a:pPr>
            <a:r>
              <a:rPr lang="en-GB" dirty="0" smtClean="0"/>
              <a:t>‘for every action there is an equal and opposite reaction.’</a:t>
            </a:r>
          </a:p>
          <a:p>
            <a:pPr marL="0" indent="0">
              <a:buNone/>
            </a:pPr>
            <a:r>
              <a:rPr lang="en-GB" dirty="0" smtClean="0"/>
              <a:t>Explain how this law can be applied in the diagrams below.</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01" y="3429000"/>
            <a:ext cx="2804831" cy="174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0" y="3450921"/>
            <a:ext cx="3077943" cy="172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450921"/>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4760608"/>
            <a:ext cx="231457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608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7773338" cy="650242"/>
          </a:xfrm>
        </p:spPr>
        <p:txBody>
          <a:bodyPr>
            <a:normAutofit fontScale="90000"/>
          </a:bodyPr>
          <a:lstStyle/>
          <a:p>
            <a:r>
              <a:rPr lang="en-GB" dirty="0" smtClean="0"/>
              <a:t>Exam question</a:t>
            </a:r>
            <a:endParaRPr lang="en-GB" dirty="0"/>
          </a:p>
        </p:txBody>
      </p:sp>
      <p:sp>
        <p:nvSpPr>
          <p:cNvPr id="3" name="Content Placeholder 2"/>
          <p:cNvSpPr>
            <a:spLocks noGrp="1"/>
          </p:cNvSpPr>
          <p:nvPr>
            <p:ph sz="quarter" idx="4294967295"/>
          </p:nvPr>
        </p:nvSpPr>
        <p:spPr>
          <a:xfrm>
            <a:off x="323528" y="1484784"/>
            <a:ext cx="8424936" cy="4608511"/>
          </a:xfrm>
          <a:prstGeom prst="rect">
            <a:avLst/>
          </a:prstGeom>
        </p:spPr>
        <p:txBody>
          <a:bodyPr/>
          <a:lstStyle/>
          <a:p>
            <a:pPr marL="0" indent="0">
              <a:buNone/>
            </a:pPr>
            <a:r>
              <a:rPr lang="en-GB" dirty="0"/>
              <a:t>U</a:t>
            </a:r>
            <a:r>
              <a:rPr lang="en-GB" dirty="0" smtClean="0"/>
              <a:t>se </a:t>
            </a:r>
            <a:r>
              <a:rPr lang="en-GB" dirty="0" smtClean="0"/>
              <a:t>newton’s 3 laws of motion to describe the take off phase of a high jumper. (6 marks)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08920"/>
            <a:ext cx="4824536" cy="361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2000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3338" cy="866265"/>
          </a:xfrm>
        </p:spPr>
        <p:txBody>
          <a:bodyPr/>
          <a:lstStyle/>
          <a:p>
            <a:r>
              <a:rPr lang="en-GB" dirty="0" smtClean="0"/>
              <a:t>answer</a:t>
            </a:r>
            <a:endParaRPr lang="en-GB" dirty="0"/>
          </a:p>
        </p:txBody>
      </p:sp>
      <p:sp>
        <p:nvSpPr>
          <p:cNvPr id="3" name="Content Placeholder 2"/>
          <p:cNvSpPr>
            <a:spLocks noGrp="1"/>
          </p:cNvSpPr>
          <p:nvPr>
            <p:ph sz="quarter" idx="4294967295"/>
          </p:nvPr>
        </p:nvSpPr>
        <p:spPr>
          <a:xfrm>
            <a:off x="251520" y="1196752"/>
            <a:ext cx="8424936" cy="5184576"/>
          </a:xfrm>
          <a:prstGeom prst="rect">
            <a:avLst/>
          </a:prstGeom>
        </p:spPr>
        <p:txBody>
          <a:bodyPr>
            <a:normAutofit fontScale="62500" lnSpcReduction="20000"/>
          </a:bodyPr>
          <a:lstStyle/>
          <a:p>
            <a:r>
              <a:rPr lang="en-GB" dirty="0"/>
              <a:t>Newton's first law – the law of Inertia – a force is needed to change a body’s state of motion.</a:t>
            </a:r>
          </a:p>
          <a:p>
            <a:r>
              <a:rPr lang="en-GB" dirty="0"/>
              <a:t>The athlete must push down into the ground in order to change the state of motion from horizontal to vertical.</a:t>
            </a:r>
          </a:p>
          <a:p>
            <a:r>
              <a:rPr lang="en-GB" dirty="0"/>
              <a:t>Newton's third law – for every action there is an equal and opposite reaction.</a:t>
            </a:r>
          </a:p>
          <a:p>
            <a:r>
              <a:rPr lang="en-GB" dirty="0"/>
              <a:t>To drive the body upwards the athlete must produce an action force into the ground.</a:t>
            </a:r>
          </a:p>
          <a:p>
            <a:r>
              <a:rPr lang="en-GB" dirty="0"/>
              <a:t>This produces a ground reaction force.</a:t>
            </a:r>
          </a:p>
          <a:p>
            <a:r>
              <a:rPr lang="en-GB" dirty="0"/>
              <a:t>Newton's second law – the magnitude and direction of applied force determines the magnitude and direction of acceleration.</a:t>
            </a:r>
          </a:p>
          <a:p>
            <a:r>
              <a:rPr lang="en-GB" dirty="0"/>
              <a:t>The more force that the athlete pushes down with, the more force with which they are pushed upwards.</a:t>
            </a:r>
          </a:p>
          <a:p>
            <a:r>
              <a:rPr lang="en-GB" dirty="0"/>
              <a:t>The athlete pushes down into the ground in order to move upwards over the bar</a:t>
            </a:r>
            <a:r>
              <a:rPr lang="en-GB" dirty="0" smtClean="0"/>
              <a:t>.</a:t>
            </a:r>
          </a:p>
          <a:p>
            <a:r>
              <a:rPr lang="en-GB" dirty="0" smtClean="0"/>
              <a:t>The greater the mass of the athlete, the more force they would have to apply</a:t>
            </a:r>
            <a:endParaRPr lang="en-GB" dirty="0"/>
          </a:p>
          <a:p>
            <a:endParaRPr lang="en-GB" dirty="0"/>
          </a:p>
        </p:txBody>
      </p:sp>
    </p:spTree>
    <p:extLst>
      <p:ext uri="{BB962C8B-B14F-4D97-AF65-F5344CB8AC3E}">
        <p14:creationId xmlns:p14="http://schemas.microsoft.com/office/powerpoint/2010/main" val="292560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3338" cy="794258"/>
          </a:xfrm>
        </p:spPr>
        <p:txBody>
          <a:bodyPr/>
          <a:lstStyle/>
          <a:p>
            <a:r>
              <a:rPr lang="en-GB" dirty="0"/>
              <a:t>T</a:t>
            </a:r>
            <a:r>
              <a:rPr lang="en-GB" dirty="0" smtClean="0"/>
              <a:t>ask</a:t>
            </a:r>
            <a:endParaRPr lang="en-GB" dirty="0"/>
          </a:p>
        </p:txBody>
      </p:sp>
      <p:sp>
        <p:nvSpPr>
          <p:cNvPr id="3" name="Content Placeholder 2"/>
          <p:cNvSpPr>
            <a:spLocks noGrp="1"/>
          </p:cNvSpPr>
          <p:nvPr>
            <p:ph sz="quarter" idx="4294967295"/>
          </p:nvPr>
        </p:nvSpPr>
        <p:spPr>
          <a:xfrm>
            <a:off x="177749" y="908720"/>
            <a:ext cx="8640960" cy="4752527"/>
          </a:xfrm>
          <a:prstGeom prst="rect">
            <a:avLst/>
          </a:prstGeom>
        </p:spPr>
        <p:txBody>
          <a:bodyPr>
            <a:normAutofit lnSpcReduction="10000"/>
          </a:bodyPr>
          <a:lstStyle/>
          <a:p>
            <a:pPr marL="0" indent="0">
              <a:buNone/>
            </a:pPr>
            <a:r>
              <a:rPr lang="en-GB" dirty="0" smtClean="0"/>
              <a:t>Using a balance cushion try to pick up an object from the floor 1m to your side (left or right). What difference does it make if:</a:t>
            </a:r>
          </a:p>
          <a:p>
            <a:r>
              <a:rPr lang="en-GB" dirty="0" smtClean="0"/>
              <a:t>You keep your legs as straight as possible?</a:t>
            </a:r>
          </a:p>
          <a:p>
            <a:r>
              <a:rPr lang="en-GB" dirty="0" smtClean="0"/>
              <a:t>You have two feet on the cushion?</a:t>
            </a:r>
          </a:p>
          <a:p>
            <a:r>
              <a:rPr lang="en-GB" dirty="0" smtClean="0"/>
              <a:t>You have one foot on the cushion?</a:t>
            </a:r>
          </a:p>
          <a:p>
            <a:pPr marL="0" indent="0">
              <a:buNone/>
            </a:pPr>
            <a:r>
              <a:rPr lang="en-GB" dirty="0" smtClean="0"/>
              <a:t>What technique do you use to reach the furthest?</a:t>
            </a:r>
          </a:p>
          <a:p>
            <a:pPr marL="0" indent="0">
              <a:buNone/>
            </a:pPr>
            <a:r>
              <a:rPr lang="en-GB" dirty="0" smtClean="0"/>
              <a:t>What conclusions can you draw from this about stability?</a:t>
            </a:r>
            <a:endParaRPr lang="en-GB" dirty="0"/>
          </a:p>
        </p:txBody>
      </p:sp>
      <p:pic>
        <p:nvPicPr>
          <p:cNvPr id="4" name="Picture 3"/>
          <p:cNvPicPr>
            <a:picLocks noChangeAspect="1"/>
          </p:cNvPicPr>
          <p:nvPr/>
        </p:nvPicPr>
        <p:blipFill>
          <a:blip r:embed="rId2"/>
          <a:stretch>
            <a:fillRect/>
          </a:stretch>
        </p:blipFill>
        <p:spPr>
          <a:xfrm>
            <a:off x="2627784" y="5085184"/>
            <a:ext cx="3661987" cy="1498476"/>
          </a:xfrm>
          <a:prstGeom prst="rect">
            <a:avLst/>
          </a:prstGeom>
        </p:spPr>
      </p:pic>
    </p:spTree>
    <p:extLst>
      <p:ext uri="{BB962C8B-B14F-4D97-AF65-F5344CB8AC3E}">
        <p14:creationId xmlns:p14="http://schemas.microsoft.com/office/powerpoint/2010/main" val="2310390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3338" cy="578233"/>
          </a:xfrm>
        </p:spPr>
        <p:txBody>
          <a:bodyPr>
            <a:noAutofit/>
          </a:bodyPr>
          <a:lstStyle/>
          <a:p>
            <a:r>
              <a:rPr lang="en-GB" dirty="0" smtClean="0"/>
              <a:t>Stability and Centre of Mass</a:t>
            </a:r>
            <a:endParaRPr lang="en-GB" dirty="0"/>
          </a:p>
        </p:txBody>
      </p:sp>
      <p:sp>
        <p:nvSpPr>
          <p:cNvPr id="3" name="Content Placeholder 2"/>
          <p:cNvSpPr>
            <a:spLocks noGrp="1"/>
          </p:cNvSpPr>
          <p:nvPr>
            <p:ph sz="quarter" idx="4294967295"/>
          </p:nvPr>
        </p:nvSpPr>
        <p:spPr>
          <a:xfrm>
            <a:off x="183194" y="836712"/>
            <a:ext cx="8768119" cy="5926246"/>
          </a:xfrm>
          <a:prstGeom prst="rect">
            <a:avLst/>
          </a:prstGeom>
        </p:spPr>
        <p:txBody>
          <a:bodyPr>
            <a:normAutofit fontScale="85000" lnSpcReduction="10000"/>
          </a:bodyPr>
          <a:lstStyle/>
          <a:p>
            <a:pPr marL="0" indent="0">
              <a:buNone/>
            </a:pPr>
            <a:r>
              <a:rPr lang="en-GB" dirty="0" smtClean="0"/>
              <a:t>Centre of mass is the single point which represents all the spread out mass of a body. It is the point of balance of the body. As limbs are moved the centre of mass moves.</a:t>
            </a:r>
          </a:p>
          <a:p>
            <a:pPr marL="0" indent="0">
              <a:buNone/>
            </a:pPr>
            <a:r>
              <a:rPr lang="en-GB" dirty="0" smtClean="0"/>
              <a:t>Where is the centre of mass on the pictures below?</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a:t>When the centre of mass is over the base of </a:t>
            </a:r>
            <a:endParaRPr lang="en-GB" dirty="0" smtClean="0"/>
          </a:p>
          <a:p>
            <a:pPr marL="0" indent="0">
              <a:buNone/>
            </a:pPr>
            <a:r>
              <a:rPr lang="en-GB" dirty="0"/>
              <a:t>s</a:t>
            </a:r>
            <a:r>
              <a:rPr lang="en-GB" dirty="0" smtClean="0"/>
              <a:t>upport</a:t>
            </a:r>
            <a:r>
              <a:rPr lang="en-GB" dirty="0" smtClean="0"/>
              <a:t> </a:t>
            </a:r>
            <a:r>
              <a:rPr lang="en-GB" dirty="0" smtClean="0"/>
              <a:t>an </a:t>
            </a:r>
            <a:r>
              <a:rPr lang="en-GB" dirty="0"/>
              <a:t>object is in equilibrium. </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707" y="5254534"/>
            <a:ext cx="2514600" cy="150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807" y="350100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19" y="2189137"/>
            <a:ext cx="1613987" cy="120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85" y="4301108"/>
            <a:ext cx="554461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65" y="2568301"/>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2545241"/>
            <a:ext cx="1981200" cy="216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6564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arn(inVertical)">
                                      <p:cBhvr>
                                        <p:cTn id="17" dur="500"/>
                                        <p:tgtEl>
                                          <p:spTgt spid="3">
                                            <p:txEl>
                                              <p:pRg st="9" end="9"/>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barn(inVertical)">
                                      <p:cBhvr>
                                        <p:cTn id="2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363136"/>
            <a:ext cx="7773338" cy="689599"/>
          </a:xfrm>
        </p:spPr>
        <p:txBody>
          <a:bodyPr>
            <a:normAutofit fontScale="90000"/>
          </a:bodyPr>
          <a:lstStyle/>
          <a:p>
            <a:r>
              <a:rPr lang="en-GB" dirty="0"/>
              <a:t>Classification of Levers</a:t>
            </a:r>
          </a:p>
        </p:txBody>
      </p:sp>
      <p:sp>
        <p:nvSpPr>
          <p:cNvPr id="3" name="Content Placeholder 2"/>
          <p:cNvSpPr>
            <a:spLocks noGrp="1"/>
          </p:cNvSpPr>
          <p:nvPr>
            <p:ph sz="quarter" idx="4294967295"/>
          </p:nvPr>
        </p:nvSpPr>
        <p:spPr>
          <a:xfrm>
            <a:off x="457200" y="1196753"/>
            <a:ext cx="8229600" cy="2927374"/>
          </a:xfrm>
          <a:prstGeom prst="rect">
            <a:avLst/>
          </a:prstGeom>
        </p:spPr>
        <p:txBody>
          <a:bodyPr>
            <a:normAutofit/>
          </a:bodyPr>
          <a:lstStyle/>
          <a:p>
            <a:pPr marL="0" indent="0">
              <a:buNone/>
            </a:pPr>
            <a:r>
              <a:rPr lang="en-GB" dirty="0"/>
              <a:t>First Class – fulcrum in the middle.</a:t>
            </a:r>
          </a:p>
          <a:p>
            <a:pPr marL="0" indent="0">
              <a:buNone/>
            </a:pPr>
            <a:r>
              <a:rPr lang="en-GB" dirty="0"/>
              <a:t>Second Class – resistance in the middle.</a:t>
            </a:r>
          </a:p>
          <a:p>
            <a:pPr marL="0" indent="0">
              <a:buNone/>
            </a:pPr>
            <a:r>
              <a:rPr lang="en-GB" dirty="0"/>
              <a:t>Third Class – effort in the middle.</a:t>
            </a:r>
          </a:p>
          <a:p>
            <a:pPr marL="0" indent="0">
              <a:buNone/>
            </a:pPr>
            <a:endParaRPr lang="en-GB" dirty="0"/>
          </a:p>
          <a:p>
            <a:pPr marL="0" indent="0">
              <a:buNone/>
            </a:pPr>
            <a:r>
              <a:rPr lang="en-GB" dirty="0"/>
              <a:t>Remember FREE (minus an E of course!) </a:t>
            </a:r>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14316"/>
            <a:ext cx="24511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581" y="4124126"/>
            <a:ext cx="24447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421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61" y="476672"/>
            <a:ext cx="8568952" cy="792088"/>
          </a:xfrm>
        </p:spPr>
        <p:txBody>
          <a:bodyPr>
            <a:normAutofit/>
          </a:bodyPr>
          <a:lstStyle/>
          <a:p>
            <a:r>
              <a:rPr lang="en-GB" dirty="0" smtClean="0"/>
              <a:t>Calculation of force</a:t>
            </a:r>
            <a:endParaRPr lang="en-GB" dirty="0"/>
          </a:p>
        </p:txBody>
      </p:sp>
      <p:sp>
        <p:nvSpPr>
          <p:cNvPr id="3" name="Content Placeholder 2"/>
          <p:cNvSpPr>
            <a:spLocks noGrp="1"/>
          </p:cNvSpPr>
          <p:nvPr>
            <p:ph sz="quarter" idx="4294967295"/>
          </p:nvPr>
        </p:nvSpPr>
        <p:spPr>
          <a:xfrm>
            <a:off x="170454" y="1268760"/>
            <a:ext cx="8568952" cy="3744417"/>
          </a:xfrm>
          <a:prstGeom prst="rect">
            <a:avLst/>
          </a:prstGeom>
        </p:spPr>
        <p:txBody>
          <a:bodyPr/>
          <a:lstStyle/>
          <a:p>
            <a:pPr marL="0" indent="0">
              <a:buNone/>
            </a:pPr>
            <a:r>
              <a:rPr lang="en-GB" dirty="0" smtClean="0"/>
              <a:t>What is the definition of a force?</a:t>
            </a:r>
          </a:p>
          <a:p>
            <a:pPr marL="0" indent="0">
              <a:buNone/>
            </a:pPr>
            <a:r>
              <a:rPr lang="en-GB" dirty="0" smtClean="0"/>
              <a:t>Force is a push or a pull – it changes the state of motion of an object. </a:t>
            </a:r>
          </a:p>
          <a:p>
            <a:pPr marL="0" indent="0">
              <a:buNone/>
            </a:pPr>
            <a:r>
              <a:rPr lang="en-GB" dirty="0" smtClean="0"/>
              <a:t>Force is measured in </a:t>
            </a:r>
            <a:r>
              <a:rPr lang="en-GB" dirty="0" err="1" smtClean="0"/>
              <a:t>newtons</a:t>
            </a:r>
            <a:r>
              <a:rPr lang="en-GB" dirty="0" smtClean="0"/>
              <a:t> (10N = 1kg)</a:t>
            </a:r>
          </a:p>
          <a:p>
            <a:pPr marL="0" indent="0">
              <a:buNone/>
            </a:pPr>
            <a:r>
              <a:rPr lang="en-GB" dirty="0" smtClean="0"/>
              <a:t>1n of force is required to produce 1m/s of acceleration in an object with a mass of 1kg.</a:t>
            </a:r>
            <a:endParaRPr lang="en-GB" dirty="0"/>
          </a:p>
        </p:txBody>
      </p:sp>
      <p:pic>
        <p:nvPicPr>
          <p:cNvPr id="4" name="Picture 3"/>
          <p:cNvPicPr>
            <a:picLocks noChangeAspect="1"/>
          </p:cNvPicPr>
          <p:nvPr/>
        </p:nvPicPr>
        <p:blipFill>
          <a:blip r:embed="rId2"/>
          <a:stretch>
            <a:fillRect/>
          </a:stretch>
        </p:blipFill>
        <p:spPr>
          <a:xfrm>
            <a:off x="539552" y="4653136"/>
            <a:ext cx="2819400" cy="1628775"/>
          </a:xfrm>
          <a:prstGeom prst="rect">
            <a:avLst/>
          </a:prstGeom>
        </p:spPr>
      </p:pic>
      <p:pic>
        <p:nvPicPr>
          <p:cNvPr id="5" name="Picture 4"/>
          <p:cNvPicPr>
            <a:picLocks noChangeAspect="1"/>
          </p:cNvPicPr>
          <p:nvPr/>
        </p:nvPicPr>
        <p:blipFill>
          <a:blip r:embed="rId3"/>
          <a:stretch>
            <a:fillRect/>
          </a:stretch>
        </p:blipFill>
        <p:spPr>
          <a:xfrm>
            <a:off x="5292080" y="4653135"/>
            <a:ext cx="2610991" cy="1628775"/>
          </a:xfrm>
          <a:prstGeom prst="rect">
            <a:avLst/>
          </a:prstGeom>
        </p:spPr>
      </p:pic>
    </p:spTree>
    <p:extLst>
      <p:ext uri="{BB962C8B-B14F-4D97-AF65-F5344CB8AC3E}">
        <p14:creationId xmlns:p14="http://schemas.microsoft.com/office/powerpoint/2010/main" val="32352455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44" y="332656"/>
            <a:ext cx="7773338" cy="722249"/>
          </a:xfrm>
        </p:spPr>
        <p:txBody>
          <a:bodyPr>
            <a:normAutofit fontScale="90000"/>
          </a:bodyPr>
          <a:lstStyle/>
          <a:p>
            <a:r>
              <a:rPr lang="en-GB" dirty="0" smtClean="0"/>
              <a:t>Vectors and scalars</a:t>
            </a:r>
            <a:endParaRPr lang="en-GB" dirty="0"/>
          </a:p>
        </p:txBody>
      </p:sp>
      <p:sp>
        <p:nvSpPr>
          <p:cNvPr id="3" name="Content Placeholder 2"/>
          <p:cNvSpPr>
            <a:spLocks noGrp="1"/>
          </p:cNvSpPr>
          <p:nvPr>
            <p:ph sz="quarter" idx="4294967295"/>
          </p:nvPr>
        </p:nvSpPr>
        <p:spPr>
          <a:xfrm>
            <a:off x="323528" y="1124744"/>
            <a:ext cx="8424936" cy="5040559"/>
          </a:xfrm>
          <a:prstGeom prst="rect">
            <a:avLst/>
          </a:prstGeom>
        </p:spPr>
        <p:txBody>
          <a:bodyPr/>
          <a:lstStyle/>
          <a:p>
            <a:pPr marL="0" indent="0">
              <a:buNone/>
            </a:pPr>
            <a:r>
              <a:rPr lang="en-GB" dirty="0" smtClean="0"/>
              <a:t>A scalar has only one value – size (magnitude). Mass, speed and length are examples of scalars.</a:t>
            </a:r>
          </a:p>
          <a:p>
            <a:pPr marL="0" indent="0">
              <a:buNone/>
            </a:pPr>
            <a:r>
              <a:rPr lang="en-GB" dirty="0" smtClean="0"/>
              <a:t>A vector has two values – size and direction. Force, acceleration, velocity and momentum are all examples of vectors.</a:t>
            </a:r>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39"/>
            <a:ext cx="2304256" cy="263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101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82290"/>
          </a:xfrm>
        </p:spPr>
        <p:txBody>
          <a:bodyPr/>
          <a:lstStyle/>
          <a:p>
            <a:r>
              <a:rPr lang="en-GB" dirty="0" smtClean="0"/>
              <a:t>Net force</a:t>
            </a:r>
            <a:endParaRPr lang="en-GB" dirty="0"/>
          </a:p>
        </p:txBody>
      </p:sp>
      <p:sp>
        <p:nvSpPr>
          <p:cNvPr id="3" name="Content Placeholder 2"/>
          <p:cNvSpPr>
            <a:spLocks noGrp="1"/>
          </p:cNvSpPr>
          <p:nvPr>
            <p:ph sz="quarter" idx="4294967295"/>
          </p:nvPr>
        </p:nvSpPr>
        <p:spPr>
          <a:xfrm>
            <a:off x="323528" y="1844824"/>
            <a:ext cx="8352928" cy="4680520"/>
          </a:xfrm>
          <a:prstGeom prst="rect">
            <a:avLst/>
          </a:prstGeom>
        </p:spPr>
        <p:txBody>
          <a:bodyPr>
            <a:normAutofit fontScale="85000" lnSpcReduction="20000"/>
          </a:bodyPr>
          <a:lstStyle/>
          <a:p>
            <a:pPr marL="0" indent="0">
              <a:buNone/>
            </a:pPr>
            <a:r>
              <a:rPr lang="en-GB" dirty="0" smtClean="0"/>
              <a:t>When there is more than one vector they must be </a:t>
            </a:r>
          </a:p>
          <a:p>
            <a:pPr marL="0" indent="0">
              <a:buNone/>
            </a:pPr>
            <a:r>
              <a:rPr lang="en-GB" dirty="0" smtClean="0"/>
              <a:t>added together and their directions must be taken</a:t>
            </a:r>
          </a:p>
          <a:p>
            <a:pPr marL="0" indent="0">
              <a:buNone/>
            </a:pPr>
            <a:r>
              <a:rPr lang="en-GB" dirty="0" smtClean="0"/>
              <a:t> into account.</a:t>
            </a:r>
          </a:p>
          <a:p>
            <a:pPr marL="0" indent="0">
              <a:buNone/>
            </a:pPr>
            <a:r>
              <a:rPr lang="en-GB" dirty="0" smtClean="0"/>
              <a:t>The sprinter to the right has the vertical forces of weight (acting downwards) and ground reaction force (acting upwards). </a:t>
            </a:r>
          </a:p>
          <a:p>
            <a:pPr marL="0" indent="0">
              <a:buNone/>
            </a:pPr>
            <a:r>
              <a:rPr lang="en-GB" dirty="0" smtClean="0"/>
              <a:t>Other forces such as friction and air resistance need to be taken into account. </a:t>
            </a:r>
          </a:p>
          <a:p>
            <a:pPr marL="0" indent="0">
              <a:buNone/>
            </a:pPr>
            <a:r>
              <a:rPr lang="en-GB" dirty="0" smtClean="0"/>
              <a:t>What happens when forces cancel each other out? What is the net force? (think of newton’s first law)</a:t>
            </a:r>
          </a:p>
          <a:p>
            <a:pPr marL="0" indent="0">
              <a:buNone/>
            </a:pPr>
            <a:r>
              <a:rPr lang="en-GB" dirty="0" smtClean="0"/>
              <a:t>What happens when they don’t cancel each other out? (think of newton’s second law)</a:t>
            </a:r>
          </a:p>
          <a:p>
            <a:pPr marL="0" indent="0">
              <a:buNone/>
            </a:pP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88640"/>
            <a:ext cx="1728192" cy="169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6235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lstStyle/>
          <a:p>
            <a:r>
              <a:rPr lang="en-GB" dirty="0" smtClean="0"/>
              <a:t>Weight and mass</a:t>
            </a:r>
            <a:endParaRPr lang="en-GB" dirty="0"/>
          </a:p>
        </p:txBody>
      </p:sp>
      <p:sp>
        <p:nvSpPr>
          <p:cNvPr id="3" name="Content Placeholder 2"/>
          <p:cNvSpPr>
            <a:spLocks noGrp="1"/>
          </p:cNvSpPr>
          <p:nvPr>
            <p:ph sz="quarter" idx="4294967295"/>
          </p:nvPr>
        </p:nvSpPr>
        <p:spPr>
          <a:xfrm>
            <a:off x="323528" y="1772816"/>
            <a:ext cx="8424936" cy="4752527"/>
          </a:xfrm>
          <a:prstGeom prst="rect">
            <a:avLst/>
          </a:prstGeom>
        </p:spPr>
        <p:txBody>
          <a:bodyPr/>
          <a:lstStyle/>
          <a:p>
            <a:r>
              <a:rPr lang="en-GB" dirty="0" smtClean="0"/>
              <a:t>Mass is a scalar – it is the total quantity of matter in an object.</a:t>
            </a:r>
          </a:p>
          <a:p>
            <a:r>
              <a:rPr lang="en-GB" dirty="0" smtClean="0"/>
              <a:t>Weight is a vector – it is the force due to gravity on a mass. On earth that is 10n for each kg of mass. A 50kg sprinter would have a weight of 500n pulling towards the centre of the earth.</a:t>
            </a:r>
          </a:p>
          <a:p>
            <a:r>
              <a:rPr lang="en-GB" dirty="0" smtClean="0"/>
              <a:t>On the moon the gravitational pull is 1.67n for each kg of mass. What would the sprinter weigh there?</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639069" cy="163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2159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58" y="116632"/>
            <a:ext cx="7773338" cy="866266"/>
          </a:xfrm>
        </p:spPr>
        <p:txBody>
          <a:bodyPr/>
          <a:lstStyle/>
          <a:p>
            <a:r>
              <a:rPr lang="en-GB" dirty="0" smtClean="0"/>
              <a:t>Exam question</a:t>
            </a:r>
            <a:endParaRPr lang="en-GB" dirty="0"/>
          </a:p>
        </p:txBody>
      </p:sp>
      <p:sp>
        <p:nvSpPr>
          <p:cNvPr id="3" name="Content Placeholder 2"/>
          <p:cNvSpPr>
            <a:spLocks noGrp="1"/>
          </p:cNvSpPr>
          <p:nvPr>
            <p:ph sz="quarter" idx="4294967295"/>
          </p:nvPr>
        </p:nvSpPr>
        <p:spPr>
          <a:xfrm>
            <a:off x="395536" y="980729"/>
            <a:ext cx="8352928" cy="4320480"/>
          </a:xfrm>
          <a:prstGeom prst="rect">
            <a:avLst/>
          </a:prstGeom>
        </p:spPr>
        <p:txBody>
          <a:bodyPr>
            <a:normAutofit fontScale="92500" lnSpcReduction="10000"/>
          </a:bodyPr>
          <a:lstStyle/>
          <a:p>
            <a:pPr marL="0" indent="0">
              <a:buNone/>
            </a:pPr>
            <a:r>
              <a:rPr lang="en-GB" dirty="0" smtClean="0"/>
              <a:t>Two rugby players go into a tackle. Player ‘A’ has a mass of 92kg and is accelerating at a rate of 2m/s. Player ‘B’ has a mass of 65kg and is accelerating at a rate of 3m/s.</a:t>
            </a:r>
          </a:p>
          <a:p>
            <a:pPr marL="0" indent="0">
              <a:buNone/>
            </a:pPr>
            <a:r>
              <a:rPr lang="en-GB" dirty="0" smtClean="0"/>
              <a:t>Use newton’s second law of motion to:</a:t>
            </a:r>
          </a:p>
          <a:p>
            <a:pPr marL="457200" indent="-457200">
              <a:buAutoNum type="alphaUcParenR"/>
            </a:pPr>
            <a:r>
              <a:rPr lang="en-GB" dirty="0" smtClean="0"/>
              <a:t>Calculate the resultant force at the point of impact. Show your working (4 marks)</a:t>
            </a:r>
          </a:p>
          <a:p>
            <a:pPr marL="457200" indent="-457200">
              <a:buAutoNum type="alphaUcParenR"/>
            </a:pPr>
            <a:r>
              <a:rPr lang="en-GB" dirty="0" smtClean="0"/>
              <a:t>Identify which player the resultant force favours (1 mark)</a:t>
            </a:r>
            <a:endParaRPr lang="en-GB" dirty="0"/>
          </a:p>
        </p:txBody>
      </p:sp>
      <p:pic>
        <p:nvPicPr>
          <p:cNvPr id="4" name="Picture 3"/>
          <p:cNvPicPr>
            <a:picLocks noChangeAspect="1"/>
          </p:cNvPicPr>
          <p:nvPr/>
        </p:nvPicPr>
        <p:blipFill>
          <a:blip r:embed="rId2"/>
          <a:stretch>
            <a:fillRect/>
          </a:stretch>
        </p:blipFill>
        <p:spPr>
          <a:xfrm>
            <a:off x="3131840" y="4710259"/>
            <a:ext cx="2619375" cy="1743075"/>
          </a:xfrm>
          <a:prstGeom prst="rect">
            <a:avLst/>
          </a:prstGeom>
        </p:spPr>
      </p:pic>
    </p:spTree>
    <p:extLst>
      <p:ext uri="{BB962C8B-B14F-4D97-AF65-F5344CB8AC3E}">
        <p14:creationId xmlns:p14="http://schemas.microsoft.com/office/powerpoint/2010/main" val="3548989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086" y="332656"/>
            <a:ext cx="7773338" cy="794258"/>
          </a:xfrm>
        </p:spPr>
        <p:txBody>
          <a:bodyPr/>
          <a:lstStyle/>
          <a:p>
            <a:r>
              <a:rPr lang="en-GB" dirty="0" smtClean="0"/>
              <a:t>Answers</a:t>
            </a:r>
            <a:endParaRPr lang="en-GB" dirty="0"/>
          </a:p>
        </p:txBody>
      </p:sp>
      <p:sp>
        <p:nvSpPr>
          <p:cNvPr id="3" name="Content Placeholder 2"/>
          <p:cNvSpPr>
            <a:spLocks noGrp="1"/>
          </p:cNvSpPr>
          <p:nvPr>
            <p:ph sz="quarter" idx="4294967295"/>
          </p:nvPr>
        </p:nvSpPr>
        <p:spPr>
          <a:xfrm>
            <a:off x="323528" y="1196752"/>
            <a:ext cx="8496944" cy="5040559"/>
          </a:xfrm>
          <a:prstGeom prst="rect">
            <a:avLst/>
          </a:prstGeom>
        </p:spPr>
        <p:txBody>
          <a:bodyPr/>
          <a:lstStyle/>
          <a:p>
            <a:pPr marL="457200" indent="-457200">
              <a:buAutoNum type="alphaUcParenR"/>
            </a:pPr>
            <a:r>
              <a:rPr lang="en-GB" dirty="0" smtClean="0"/>
              <a:t>Newton’s second law of motion: force=mass x acceleration</a:t>
            </a:r>
          </a:p>
          <a:p>
            <a:pPr marL="0" indent="0">
              <a:buNone/>
            </a:pPr>
            <a:r>
              <a:rPr lang="en-GB" dirty="0" smtClean="0"/>
              <a:t>Player A: f = 92 X 2 = 184n</a:t>
            </a:r>
          </a:p>
          <a:p>
            <a:pPr marL="0" indent="0">
              <a:buNone/>
            </a:pPr>
            <a:r>
              <a:rPr lang="en-GB" dirty="0" smtClean="0"/>
              <a:t>Player B: f = 65 X 3 = 195n</a:t>
            </a:r>
          </a:p>
          <a:p>
            <a:pPr marL="0" indent="0">
              <a:buNone/>
            </a:pPr>
            <a:r>
              <a:rPr lang="en-GB" dirty="0" smtClean="0"/>
              <a:t>Resultant force of 11n</a:t>
            </a:r>
          </a:p>
          <a:p>
            <a:pPr marL="0" indent="0">
              <a:buNone/>
            </a:pPr>
            <a:endParaRPr lang="en-GB" dirty="0"/>
          </a:p>
          <a:p>
            <a:pPr marL="0" indent="0">
              <a:buNone/>
            </a:pPr>
            <a:r>
              <a:rPr lang="en-GB" dirty="0" smtClean="0"/>
              <a:t>B) </a:t>
            </a:r>
            <a:r>
              <a:rPr lang="en-GB" dirty="0" smtClean="0"/>
              <a:t>Player B</a:t>
            </a:r>
            <a:endParaRPr lang="en-GB" dirty="0"/>
          </a:p>
        </p:txBody>
      </p:sp>
      <p:pic>
        <p:nvPicPr>
          <p:cNvPr id="4" name="Picture 3"/>
          <p:cNvPicPr>
            <a:picLocks noChangeAspect="1"/>
          </p:cNvPicPr>
          <p:nvPr/>
        </p:nvPicPr>
        <p:blipFill>
          <a:blip r:embed="rId2"/>
          <a:stretch>
            <a:fillRect/>
          </a:stretch>
        </p:blipFill>
        <p:spPr>
          <a:xfrm>
            <a:off x="4355976" y="4005064"/>
            <a:ext cx="4027305" cy="2255291"/>
          </a:xfrm>
          <a:prstGeom prst="rect">
            <a:avLst/>
          </a:prstGeom>
        </p:spPr>
      </p:pic>
    </p:spTree>
    <p:extLst>
      <p:ext uri="{BB962C8B-B14F-4D97-AF65-F5344CB8AC3E}">
        <p14:creationId xmlns:p14="http://schemas.microsoft.com/office/powerpoint/2010/main" val="31574342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8"/>
            <a:ext cx="7773338" cy="621559"/>
          </a:xfrm>
        </p:spPr>
        <p:txBody>
          <a:bodyPr>
            <a:normAutofit fontScale="90000"/>
          </a:bodyPr>
          <a:lstStyle/>
          <a:p>
            <a:r>
              <a:rPr lang="en-GB" dirty="0" smtClean="0"/>
              <a:t>Warm up</a:t>
            </a:r>
            <a:endParaRPr lang="en-GB" dirty="0"/>
          </a:p>
        </p:txBody>
      </p:sp>
      <p:sp>
        <p:nvSpPr>
          <p:cNvPr id="3" name="Content Placeholder 2"/>
          <p:cNvSpPr>
            <a:spLocks noGrp="1"/>
          </p:cNvSpPr>
          <p:nvPr>
            <p:ph sz="quarter" idx="4294967295"/>
          </p:nvPr>
        </p:nvSpPr>
        <p:spPr>
          <a:xfrm>
            <a:off x="251520" y="1484784"/>
            <a:ext cx="8496944" cy="4680519"/>
          </a:xfrm>
          <a:prstGeom prst="rect">
            <a:avLst/>
          </a:prstGeom>
        </p:spPr>
        <p:txBody>
          <a:bodyPr/>
          <a:lstStyle/>
          <a:p>
            <a:pPr marL="0" indent="0">
              <a:buNone/>
            </a:pPr>
            <a:r>
              <a:rPr lang="en-GB" dirty="0" smtClean="0"/>
              <a:t>There are 4 aspects of a general warm up:</a:t>
            </a:r>
          </a:p>
          <a:p>
            <a:pPr marL="457200" indent="-457200">
              <a:buFont typeface="+mj-lt"/>
              <a:buAutoNum type="arabicPeriod"/>
            </a:pPr>
            <a:r>
              <a:rPr lang="en-GB" dirty="0" smtClean="0"/>
              <a:t>Pulse raiser</a:t>
            </a:r>
          </a:p>
          <a:p>
            <a:pPr marL="457200" indent="-457200">
              <a:buFont typeface="+mj-lt"/>
              <a:buAutoNum type="arabicPeriod"/>
            </a:pPr>
            <a:r>
              <a:rPr lang="en-GB" dirty="0" smtClean="0"/>
              <a:t>Stretching and mobility exercises</a:t>
            </a:r>
          </a:p>
          <a:p>
            <a:pPr marL="457200" indent="-457200">
              <a:buFont typeface="+mj-lt"/>
              <a:buAutoNum type="arabicPeriod"/>
            </a:pPr>
            <a:r>
              <a:rPr lang="en-GB" dirty="0" smtClean="0"/>
              <a:t>Sport specific skills</a:t>
            </a:r>
          </a:p>
          <a:p>
            <a:pPr marL="457200" indent="-457200">
              <a:buFont typeface="+mj-lt"/>
              <a:buAutoNum type="arabicPeriod"/>
            </a:pPr>
            <a:r>
              <a:rPr lang="en-GB" dirty="0" smtClean="0"/>
              <a:t>Psychological preparation</a:t>
            </a:r>
          </a:p>
          <a:p>
            <a:pPr marL="457200" indent="-457200">
              <a:buFont typeface="+mj-lt"/>
              <a:buAutoNum type="arabicPeriod"/>
            </a:pPr>
            <a:endParaRPr lang="en-GB" dirty="0"/>
          </a:p>
          <a:p>
            <a:pPr marL="0" indent="0">
              <a:buNone/>
            </a:pPr>
            <a:r>
              <a:rPr lang="en-GB" dirty="0" smtClean="0"/>
              <a:t>There are numerous benefits of a warm-up. Working with a partner can you list 7 benefits?</a:t>
            </a:r>
            <a:endParaRPr lang="en-GB" dirty="0"/>
          </a:p>
        </p:txBody>
      </p:sp>
    </p:spTree>
    <p:extLst>
      <p:ext uri="{BB962C8B-B14F-4D97-AF65-F5344CB8AC3E}">
        <p14:creationId xmlns:p14="http://schemas.microsoft.com/office/powerpoint/2010/main" val="16616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3338" cy="1082289"/>
          </a:xfrm>
        </p:spPr>
        <p:txBody>
          <a:bodyPr>
            <a:normAutofit fontScale="90000"/>
          </a:bodyPr>
          <a:lstStyle/>
          <a:p>
            <a:r>
              <a:rPr lang="en-GB" dirty="0"/>
              <a:t>Benefits of warm up for the muscular system</a:t>
            </a:r>
          </a:p>
        </p:txBody>
      </p:sp>
      <p:sp>
        <p:nvSpPr>
          <p:cNvPr id="3" name="Content Placeholder 2"/>
          <p:cNvSpPr>
            <a:spLocks noGrp="1"/>
          </p:cNvSpPr>
          <p:nvPr>
            <p:ph sz="quarter" idx="4294967295"/>
          </p:nvPr>
        </p:nvSpPr>
        <p:spPr>
          <a:xfrm>
            <a:off x="251520" y="1340768"/>
            <a:ext cx="8496944" cy="4896544"/>
          </a:xfrm>
          <a:prstGeom prst="rect">
            <a:avLst/>
          </a:prstGeom>
        </p:spPr>
        <p:txBody>
          <a:bodyPr>
            <a:normAutofit fontScale="70000" lnSpcReduction="20000"/>
          </a:bodyPr>
          <a:lstStyle/>
          <a:p>
            <a:r>
              <a:rPr lang="en-GB" dirty="0" smtClean="0"/>
              <a:t>Increased heart rate</a:t>
            </a:r>
          </a:p>
          <a:p>
            <a:r>
              <a:rPr lang="en-GB" dirty="0" smtClean="0"/>
              <a:t>Better oxygen delivery to muscle tissues and removal of carbon dioxide</a:t>
            </a:r>
          </a:p>
          <a:p>
            <a:r>
              <a:rPr lang="en-GB" dirty="0" smtClean="0"/>
              <a:t>Increased stroke volume</a:t>
            </a:r>
          </a:p>
          <a:p>
            <a:r>
              <a:rPr lang="en-GB" dirty="0" smtClean="0"/>
              <a:t>Increased cardiac output</a:t>
            </a:r>
          </a:p>
          <a:p>
            <a:r>
              <a:rPr lang="en-GB" dirty="0" smtClean="0"/>
              <a:t>Increased venous return</a:t>
            </a:r>
          </a:p>
          <a:p>
            <a:r>
              <a:rPr lang="en-GB" dirty="0" smtClean="0"/>
              <a:t>Release of adrenaline raises heart rate</a:t>
            </a:r>
          </a:p>
          <a:p>
            <a:r>
              <a:rPr lang="en-GB" dirty="0" smtClean="0"/>
              <a:t>Vascular shunting due to vasodilation and vasoconstriction allows for appropriate oxygen distribution</a:t>
            </a:r>
          </a:p>
          <a:p>
            <a:r>
              <a:rPr lang="en-GB" dirty="0" smtClean="0"/>
              <a:t>Increased speed of nerve conduction leads to faster muscle contractions</a:t>
            </a:r>
          </a:p>
          <a:p>
            <a:r>
              <a:rPr lang="en-GB" dirty="0" smtClean="0"/>
              <a:t>Reduction in likelihood of muscular injury due to increased blood flow and oxygen in muscles</a:t>
            </a:r>
          </a:p>
          <a:p>
            <a:r>
              <a:rPr lang="en-GB" dirty="0" smtClean="0"/>
              <a:t>Prepares tendons to further reduce injury risk</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2099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856984" cy="1154298"/>
          </a:xfrm>
        </p:spPr>
        <p:txBody>
          <a:bodyPr>
            <a:normAutofit/>
          </a:bodyPr>
          <a:lstStyle/>
          <a:p>
            <a:r>
              <a:rPr lang="en-GB" sz="3600" dirty="0" smtClean="0"/>
              <a:t>Benefits of warm up for the skeletal system</a:t>
            </a:r>
            <a:endParaRPr lang="en-GB" sz="3600" dirty="0"/>
          </a:p>
        </p:txBody>
      </p:sp>
      <p:sp>
        <p:nvSpPr>
          <p:cNvPr id="3" name="Content Placeholder 2"/>
          <p:cNvSpPr>
            <a:spLocks noGrp="1"/>
          </p:cNvSpPr>
          <p:nvPr>
            <p:ph sz="quarter" idx="4294967295"/>
          </p:nvPr>
        </p:nvSpPr>
        <p:spPr>
          <a:xfrm>
            <a:off x="323528" y="1268760"/>
            <a:ext cx="8496944" cy="5184575"/>
          </a:xfrm>
          <a:prstGeom prst="rect">
            <a:avLst/>
          </a:prstGeom>
        </p:spPr>
        <p:txBody>
          <a:bodyPr>
            <a:normAutofit/>
          </a:bodyPr>
          <a:lstStyle/>
          <a:p>
            <a:r>
              <a:rPr lang="en-GB" dirty="0" smtClean="0"/>
              <a:t>Improves skeletal flexibility leading to greater range of motion</a:t>
            </a:r>
          </a:p>
          <a:p>
            <a:r>
              <a:rPr lang="en-GB" dirty="0" smtClean="0"/>
              <a:t>Increases production of synovial fluid which reduces friction between joints</a:t>
            </a:r>
          </a:p>
          <a:p>
            <a:endParaRPr lang="en-GB" dirty="0"/>
          </a:p>
          <a:p>
            <a:endParaRPr lang="en-GB" dirty="0" smtClean="0"/>
          </a:p>
          <a:p>
            <a:r>
              <a:rPr lang="en-GB" dirty="0" smtClean="0"/>
              <a:t>Control of anxiety / psyching up</a:t>
            </a:r>
          </a:p>
          <a:p>
            <a:r>
              <a:rPr lang="en-GB" dirty="0" smtClean="0"/>
              <a:t>Practice of skills involved</a:t>
            </a:r>
          </a:p>
          <a:p>
            <a:r>
              <a:rPr lang="en-GB" dirty="0" smtClean="0"/>
              <a:t>Focus mind</a:t>
            </a:r>
            <a:endParaRPr lang="en-GB" dirty="0"/>
          </a:p>
        </p:txBody>
      </p:sp>
      <p:sp>
        <p:nvSpPr>
          <p:cNvPr id="4" name="TextBox 3"/>
          <p:cNvSpPr txBox="1"/>
          <p:nvPr/>
        </p:nvSpPr>
        <p:spPr>
          <a:xfrm>
            <a:off x="263972" y="3717032"/>
            <a:ext cx="8712968" cy="646331"/>
          </a:xfrm>
          <a:prstGeom prst="rect">
            <a:avLst/>
          </a:prstGeom>
          <a:noFill/>
        </p:spPr>
        <p:txBody>
          <a:bodyPr wrap="square" rtlCol="0">
            <a:spAutoFit/>
          </a:bodyPr>
          <a:lstStyle/>
          <a:p>
            <a:pPr algn="ctr"/>
            <a:r>
              <a:rPr lang="en-GB" sz="3600" dirty="0" smtClean="0"/>
              <a:t>Psychological benefits of a warm up</a:t>
            </a:r>
            <a:endParaRPr lang="en-GB" sz="3600" dirty="0"/>
          </a:p>
        </p:txBody>
      </p:sp>
    </p:spTree>
    <p:extLst>
      <p:ext uri="{BB962C8B-B14F-4D97-AF65-F5344CB8AC3E}">
        <p14:creationId xmlns:p14="http://schemas.microsoft.com/office/powerpoint/2010/main" val="22477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24936" cy="1596177"/>
          </a:xfrm>
        </p:spPr>
        <p:txBody>
          <a:bodyPr/>
          <a:lstStyle/>
          <a:p>
            <a:r>
              <a:rPr lang="en-GB" dirty="0" smtClean="0"/>
              <a:t>Intensity and duration of warm up</a:t>
            </a:r>
            <a:endParaRPr lang="en-GB" dirty="0"/>
          </a:p>
        </p:txBody>
      </p:sp>
      <p:sp>
        <p:nvSpPr>
          <p:cNvPr id="3" name="Content Placeholder 2"/>
          <p:cNvSpPr>
            <a:spLocks noGrp="1"/>
          </p:cNvSpPr>
          <p:nvPr>
            <p:ph sz="quarter" idx="4294967295"/>
          </p:nvPr>
        </p:nvSpPr>
        <p:spPr>
          <a:xfrm>
            <a:off x="251520" y="2060848"/>
            <a:ext cx="8640960" cy="4248471"/>
          </a:xfrm>
          <a:prstGeom prst="rect">
            <a:avLst/>
          </a:prstGeom>
        </p:spPr>
        <p:txBody>
          <a:bodyPr/>
          <a:lstStyle/>
          <a:p>
            <a:pPr marL="0" indent="0">
              <a:buNone/>
            </a:pPr>
            <a:r>
              <a:rPr lang="en-GB" dirty="0" smtClean="0"/>
              <a:t>This varies greatly dependant on the demands of the activity.</a:t>
            </a:r>
          </a:p>
          <a:p>
            <a:pPr marL="0" indent="0">
              <a:buNone/>
            </a:pPr>
            <a:r>
              <a:rPr lang="en-GB" dirty="0" smtClean="0"/>
              <a:t>Generally The more anaerobic the activity the longer the warm up will be. Sports involving high skill levels will need to incorporate that into the warm-up.</a:t>
            </a:r>
          </a:p>
          <a:p>
            <a:pPr marL="0" indent="0">
              <a:buNone/>
            </a:pPr>
            <a:endParaRPr lang="en-GB" dirty="0"/>
          </a:p>
        </p:txBody>
      </p:sp>
    </p:spTree>
    <p:extLst>
      <p:ext uri="{BB962C8B-B14F-4D97-AF65-F5344CB8AC3E}">
        <p14:creationId xmlns:p14="http://schemas.microsoft.com/office/powerpoint/2010/main" val="38995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type of lever?</a:t>
            </a:r>
            <a:endParaRPr lang="en-GB" dirty="0"/>
          </a:p>
        </p:txBody>
      </p:sp>
      <p:pic>
        <p:nvPicPr>
          <p:cNvPr id="4" name="Content Placeholder 3"/>
          <p:cNvPicPr>
            <a:picLocks noGrp="1" noChangeAspect="1"/>
          </p:cNvPicPr>
          <p:nvPr>
            <p:ph sz="quarter" idx="4294967295"/>
          </p:nvPr>
        </p:nvPicPr>
        <p:blipFill>
          <a:blip r:embed="rId2"/>
          <a:stretch>
            <a:fillRect/>
          </a:stretch>
        </p:blipFill>
        <p:spPr>
          <a:xfrm>
            <a:off x="196164" y="2060848"/>
            <a:ext cx="3166102" cy="2520280"/>
          </a:xfrm>
          <a:prstGeom prst="rect">
            <a:avLst/>
          </a:prstGeom>
        </p:spPr>
      </p:pic>
      <p:pic>
        <p:nvPicPr>
          <p:cNvPr id="5" name="Picture 4"/>
          <p:cNvPicPr>
            <a:picLocks noChangeAspect="1"/>
          </p:cNvPicPr>
          <p:nvPr/>
        </p:nvPicPr>
        <p:blipFill>
          <a:blip r:embed="rId3"/>
          <a:stretch>
            <a:fillRect/>
          </a:stretch>
        </p:blipFill>
        <p:spPr>
          <a:xfrm>
            <a:off x="6503356" y="1988840"/>
            <a:ext cx="2255716" cy="2469094"/>
          </a:xfrm>
          <a:prstGeom prst="rect">
            <a:avLst/>
          </a:prstGeom>
        </p:spPr>
      </p:pic>
      <p:pic>
        <p:nvPicPr>
          <p:cNvPr id="6" name="Picture 5"/>
          <p:cNvPicPr>
            <a:picLocks noChangeAspect="1"/>
          </p:cNvPicPr>
          <p:nvPr/>
        </p:nvPicPr>
        <p:blipFill>
          <a:blip r:embed="rId4"/>
          <a:stretch>
            <a:fillRect/>
          </a:stretch>
        </p:blipFill>
        <p:spPr>
          <a:xfrm>
            <a:off x="3287721" y="3789040"/>
            <a:ext cx="3375048" cy="2563232"/>
          </a:xfrm>
          <a:prstGeom prst="rect">
            <a:avLst/>
          </a:prstGeom>
        </p:spPr>
      </p:pic>
    </p:spTree>
    <p:extLst>
      <p:ext uri="{BB962C8B-B14F-4D97-AF65-F5344CB8AC3E}">
        <p14:creationId xmlns:p14="http://schemas.microsoft.com/office/powerpoint/2010/main" val="34326192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7773338" cy="794258"/>
          </a:xfrm>
        </p:spPr>
        <p:txBody>
          <a:bodyPr/>
          <a:lstStyle/>
          <a:p>
            <a:r>
              <a:rPr lang="en-GB" dirty="0" smtClean="0"/>
              <a:t>Exam question</a:t>
            </a:r>
            <a:endParaRPr lang="en-GB" dirty="0"/>
          </a:p>
        </p:txBody>
      </p:sp>
      <p:sp>
        <p:nvSpPr>
          <p:cNvPr id="3" name="Content Placeholder 2"/>
          <p:cNvSpPr>
            <a:spLocks noGrp="1"/>
          </p:cNvSpPr>
          <p:nvPr>
            <p:ph sz="quarter" idx="4294967295"/>
          </p:nvPr>
        </p:nvSpPr>
        <p:spPr>
          <a:xfrm>
            <a:off x="467544" y="2348880"/>
            <a:ext cx="8208912" cy="3888431"/>
          </a:xfrm>
          <a:prstGeom prst="rect">
            <a:avLst/>
          </a:prstGeom>
        </p:spPr>
        <p:txBody>
          <a:bodyPr/>
          <a:lstStyle/>
          <a:p>
            <a:pPr marL="0" indent="0">
              <a:buNone/>
            </a:pPr>
            <a:r>
              <a:rPr lang="en-GB" dirty="0" smtClean="0"/>
              <a:t>Explain the effects of warm up for muscle tissue. Why is it essential for a 400m hurdler to warm up prior to a race? (8 marks)</a:t>
            </a:r>
            <a:endParaRPr lang="en-GB" dirty="0"/>
          </a:p>
        </p:txBody>
      </p:sp>
    </p:spTree>
    <p:extLst>
      <p:ext uri="{BB962C8B-B14F-4D97-AF65-F5344CB8AC3E}">
        <p14:creationId xmlns:p14="http://schemas.microsoft.com/office/powerpoint/2010/main" val="2254505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50241"/>
          </a:xfrm>
        </p:spPr>
        <p:txBody>
          <a:bodyPr>
            <a:normAutofit fontScale="90000"/>
          </a:bodyPr>
          <a:lstStyle/>
          <a:p>
            <a:r>
              <a:rPr lang="en-GB" dirty="0" smtClean="0"/>
              <a:t>Answer</a:t>
            </a:r>
            <a:endParaRPr lang="en-GB" dirty="0"/>
          </a:p>
        </p:txBody>
      </p:sp>
      <p:sp>
        <p:nvSpPr>
          <p:cNvPr id="3" name="Content Placeholder 2"/>
          <p:cNvSpPr>
            <a:spLocks noGrp="1"/>
          </p:cNvSpPr>
          <p:nvPr>
            <p:ph sz="quarter" idx="4294967295"/>
          </p:nvPr>
        </p:nvSpPr>
        <p:spPr>
          <a:xfrm>
            <a:off x="251520" y="1268760"/>
            <a:ext cx="8712968" cy="5472608"/>
          </a:xfrm>
          <a:prstGeom prst="rect">
            <a:avLst/>
          </a:prstGeom>
        </p:spPr>
        <p:txBody>
          <a:bodyPr>
            <a:normAutofit fontScale="77500" lnSpcReduction="20000"/>
          </a:bodyPr>
          <a:lstStyle/>
          <a:p>
            <a:r>
              <a:rPr lang="en-GB" dirty="0" smtClean="0"/>
              <a:t>Warm up consists of a pulse raiser, sports specific stretches, skills practice and psychological preparation</a:t>
            </a:r>
          </a:p>
          <a:p>
            <a:r>
              <a:rPr lang="en-GB" dirty="0" smtClean="0"/>
              <a:t>Warm up increases heart rate leading to greater oxygen delivery to muscles</a:t>
            </a:r>
          </a:p>
          <a:p>
            <a:r>
              <a:rPr lang="en-GB" dirty="0" smtClean="0"/>
              <a:t>Increase in stroke volume, cardiac output and venous return</a:t>
            </a:r>
          </a:p>
          <a:p>
            <a:r>
              <a:rPr lang="en-GB" dirty="0" smtClean="0"/>
              <a:t>Release of adrenaline further increases heart rate</a:t>
            </a:r>
          </a:p>
          <a:p>
            <a:r>
              <a:rPr lang="en-GB" dirty="0" smtClean="0"/>
              <a:t>Vascular shunting</a:t>
            </a:r>
          </a:p>
          <a:p>
            <a:r>
              <a:rPr lang="en-GB" dirty="0" smtClean="0"/>
              <a:t>Vasodilation of arterioles supplying the working muscles (</a:t>
            </a:r>
            <a:r>
              <a:rPr lang="en-GB" dirty="0" err="1" smtClean="0"/>
              <a:t>e.G.</a:t>
            </a:r>
            <a:r>
              <a:rPr lang="en-GB" dirty="0" smtClean="0"/>
              <a:t> Quadriceps)</a:t>
            </a:r>
          </a:p>
          <a:p>
            <a:r>
              <a:rPr lang="en-GB" dirty="0" smtClean="0"/>
              <a:t>Vasoconstriction of arterioles supplying less vital areas (</a:t>
            </a:r>
            <a:r>
              <a:rPr lang="en-GB" dirty="0" err="1" smtClean="0"/>
              <a:t>e.G.</a:t>
            </a:r>
            <a:r>
              <a:rPr lang="en-GB" dirty="0" smtClean="0"/>
              <a:t> The digestive system)</a:t>
            </a:r>
          </a:p>
          <a:p>
            <a:r>
              <a:rPr lang="en-GB" dirty="0" smtClean="0"/>
              <a:t>Increased speed of nerve conduction for faster muscle contractions and thus faster sprinting</a:t>
            </a:r>
          </a:p>
          <a:p>
            <a:r>
              <a:rPr lang="en-GB" dirty="0" smtClean="0"/>
              <a:t>Increased o2 delivery to muscles reduces injury risk</a:t>
            </a:r>
          </a:p>
          <a:p>
            <a:endParaRPr lang="en-GB" dirty="0"/>
          </a:p>
        </p:txBody>
      </p:sp>
    </p:spTree>
    <p:extLst>
      <p:ext uri="{BB962C8B-B14F-4D97-AF65-F5344CB8AC3E}">
        <p14:creationId xmlns:p14="http://schemas.microsoft.com/office/powerpoint/2010/main" val="2522957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10" y="188640"/>
            <a:ext cx="7773338" cy="808279"/>
          </a:xfrm>
        </p:spPr>
        <p:txBody>
          <a:bodyPr/>
          <a:lstStyle/>
          <a:p>
            <a:r>
              <a:rPr lang="en-GB" dirty="0"/>
              <a:t>First Class Lever</a:t>
            </a:r>
          </a:p>
        </p:txBody>
      </p:sp>
      <p:sp>
        <p:nvSpPr>
          <p:cNvPr id="3" name="Content Placeholder 2"/>
          <p:cNvSpPr>
            <a:spLocks noGrp="1"/>
          </p:cNvSpPr>
          <p:nvPr>
            <p:ph sz="quarter" idx="4294967295"/>
          </p:nvPr>
        </p:nvSpPr>
        <p:spPr>
          <a:xfrm>
            <a:off x="395536" y="908720"/>
            <a:ext cx="8352928" cy="5256583"/>
          </a:xfrm>
          <a:prstGeom prst="rect">
            <a:avLst/>
          </a:prstGeom>
        </p:spPr>
        <p:txBody>
          <a:bodyPr/>
          <a:lstStyle/>
          <a:p>
            <a:pPr marL="0" indent="0">
              <a:buNone/>
            </a:pPr>
            <a:r>
              <a:rPr lang="en-GB" dirty="0"/>
              <a:t>Fulcrum in the middle.</a:t>
            </a:r>
          </a:p>
          <a:p>
            <a:pPr marL="0" indent="0">
              <a:buNone/>
            </a:pPr>
            <a:r>
              <a:rPr lang="en-GB" dirty="0"/>
              <a:t>E.g. </a:t>
            </a:r>
            <a:r>
              <a:rPr lang="en-GB" dirty="0" smtClean="0"/>
              <a:t>nodding your head (pivot joint where the skull meets the spine). Your skull is the resistance (load), the pivot joint is the fulcrum and the muscles in the neck provide the effort.</a:t>
            </a:r>
          </a:p>
          <a:p>
            <a:pPr marL="0" indent="0">
              <a:buNone/>
            </a:pPr>
            <a:r>
              <a:rPr lang="en-GB" dirty="0" smtClean="0"/>
              <a:t>This type of lever is also found on a seesaw.</a:t>
            </a:r>
            <a:endParaRPr lang="en-GB" dirty="0"/>
          </a:p>
          <a:p>
            <a:pPr marL="0" indent="0">
              <a:buNone/>
            </a:pPr>
            <a:endParaRPr lang="en-GB"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167" y="4293096"/>
            <a:ext cx="1876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6885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p>
            <a:r>
              <a:rPr lang="en-GB" dirty="0"/>
              <a:t>Second Class Lever</a:t>
            </a:r>
          </a:p>
        </p:txBody>
      </p:sp>
      <p:sp>
        <p:nvSpPr>
          <p:cNvPr id="3" name="Content Placeholder 2"/>
          <p:cNvSpPr>
            <a:spLocks noGrp="1"/>
          </p:cNvSpPr>
          <p:nvPr>
            <p:ph sz="quarter" idx="4294967295"/>
          </p:nvPr>
        </p:nvSpPr>
        <p:spPr>
          <a:xfrm>
            <a:off x="539552" y="908721"/>
            <a:ext cx="8229600" cy="3888432"/>
          </a:xfrm>
          <a:prstGeom prst="rect">
            <a:avLst/>
          </a:prstGeom>
        </p:spPr>
        <p:txBody>
          <a:bodyPr>
            <a:normAutofit fontScale="92500" lnSpcReduction="10000"/>
          </a:bodyPr>
          <a:lstStyle/>
          <a:p>
            <a:pPr marL="0" indent="0">
              <a:buNone/>
            </a:pPr>
            <a:r>
              <a:rPr lang="en-GB" dirty="0"/>
              <a:t>Resistance is in the middle.</a:t>
            </a:r>
          </a:p>
          <a:p>
            <a:pPr marL="0" indent="0">
              <a:buNone/>
            </a:pPr>
            <a:r>
              <a:rPr lang="en-GB" dirty="0"/>
              <a:t>E.g. the foot. During </a:t>
            </a:r>
            <a:r>
              <a:rPr lang="en-GB" dirty="0" smtClean="0"/>
              <a:t>plantar flexion </a:t>
            </a:r>
            <a:r>
              <a:rPr lang="en-GB" dirty="0"/>
              <a:t>the ball of the foot acts as the fulcrum, the gastrocnemius provides the effort and the weight of the body is the resistance.</a:t>
            </a:r>
          </a:p>
          <a:p>
            <a:pPr marL="0" indent="0">
              <a:buNone/>
            </a:pPr>
            <a:r>
              <a:rPr lang="en-GB" dirty="0"/>
              <a:t>This occurs when jumping or running</a:t>
            </a:r>
            <a:r>
              <a:rPr lang="en-GB" dirty="0" smtClean="0"/>
              <a:t>.</a:t>
            </a:r>
          </a:p>
          <a:p>
            <a:pPr marL="0" indent="0">
              <a:buNone/>
            </a:pPr>
            <a:r>
              <a:rPr lang="en-GB" dirty="0" smtClean="0"/>
              <a:t>This type of lever is also found when </a:t>
            </a:r>
            <a:r>
              <a:rPr lang="en-GB" dirty="0" smtClean="0"/>
              <a:t>using                a wheelbarrow</a:t>
            </a:r>
            <a:r>
              <a:rPr lang="en-GB" dirty="0" smtClean="0"/>
              <a:t>.</a:t>
            </a:r>
            <a:endParaRPr lang="en-GB" dirty="0"/>
          </a:p>
          <a:p>
            <a:pPr marL="0" indent="0">
              <a:buNone/>
            </a:pP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78" y="4148510"/>
            <a:ext cx="2255837"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212976"/>
            <a:ext cx="1878013" cy="312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1021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Third Class Lever</a:t>
            </a:r>
          </a:p>
        </p:txBody>
      </p:sp>
      <p:sp>
        <p:nvSpPr>
          <p:cNvPr id="3" name="Content Placeholder 2"/>
          <p:cNvSpPr>
            <a:spLocks noGrp="1"/>
          </p:cNvSpPr>
          <p:nvPr>
            <p:ph sz="quarter" idx="4294967295"/>
          </p:nvPr>
        </p:nvSpPr>
        <p:spPr>
          <a:xfrm>
            <a:off x="467544" y="908720"/>
            <a:ext cx="8229600" cy="4669979"/>
          </a:xfrm>
          <a:prstGeom prst="rect">
            <a:avLst/>
          </a:prstGeom>
        </p:spPr>
        <p:txBody>
          <a:bodyPr/>
          <a:lstStyle/>
          <a:p>
            <a:pPr marL="0" indent="0">
              <a:buNone/>
            </a:pPr>
            <a:r>
              <a:rPr lang="en-GB" dirty="0"/>
              <a:t>Effort is in the middle.</a:t>
            </a:r>
          </a:p>
          <a:p>
            <a:pPr marL="0" indent="0">
              <a:buNone/>
            </a:pPr>
            <a:r>
              <a:rPr lang="en-GB" dirty="0"/>
              <a:t>E.g. Nearly every joint in the body.</a:t>
            </a:r>
          </a:p>
          <a:p>
            <a:pPr marL="0" indent="0">
              <a:buNone/>
            </a:pPr>
            <a:r>
              <a:rPr lang="en-GB" dirty="0"/>
              <a:t>For example when performing a bicep curl the elbow is the fulcrum and the dumbbell is the resistance. The effort comes from the biceps which attach to the radius (between the fulcrum and the resistance).</a:t>
            </a:r>
          </a:p>
          <a:p>
            <a:pPr marL="0" indent="0">
              <a:buNone/>
            </a:pP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45912"/>
            <a:ext cx="2735139" cy="20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365104"/>
            <a:ext cx="24447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803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8"/>
            <a:ext cx="7773338" cy="1748575"/>
          </a:xfrm>
        </p:spPr>
        <p:txBody>
          <a:bodyPr>
            <a:normAutofit/>
          </a:bodyPr>
          <a:lstStyle/>
          <a:p>
            <a:r>
              <a:rPr lang="en-GB" sz="4800" dirty="0" smtClean="0"/>
              <a:t>Mechanical Advantages and disadvantages</a:t>
            </a:r>
            <a:endParaRPr lang="en-GB" sz="4800" dirty="0"/>
          </a:p>
        </p:txBody>
      </p:sp>
      <p:sp>
        <p:nvSpPr>
          <p:cNvPr id="3" name="Content Placeholder 2"/>
          <p:cNvSpPr>
            <a:spLocks noGrp="1"/>
          </p:cNvSpPr>
          <p:nvPr>
            <p:ph sz="quarter" idx="4294967295"/>
          </p:nvPr>
        </p:nvSpPr>
        <p:spPr>
          <a:xfrm>
            <a:off x="685800" y="2780928"/>
            <a:ext cx="7772870" cy="3424107"/>
          </a:xfrm>
          <a:prstGeom prst="rect">
            <a:avLst/>
          </a:prstGeom>
        </p:spPr>
        <p:txBody>
          <a:bodyPr>
            <a:normAutofit/>
          </a:bodyPr>
          <a:lstStyle/>
          <a:p>
            <a:pPr marL="0" indent="0">
              <a:buNone/>
            </a:pPr>
            <a:r>
              <a:rPr lang="en-GB" sz="2800" dirty="0"/>
              <a:t>C</a:t>
            </a:r>
            <a:r>
              <a:rPr lang="en-GB" sz="2800" dirty="0" smtClean="0"/>
              <a:t>ompare 2</a:t>
            </a:r>
            <a:r>
              <a:rPr lang="en-GB" sz="2800" baseline="30000" dirty="0" smtClean="0"/>
              <a:t>nd</a:t>
            </a:r>
            <a:r>
              <a:rPr lang="en-GB" sz="2800" dirty="0" smtClean="0"/>
              <a:t> and 3</a:t>
            </a:r>
            <a:r>
              <a:rPr lang="en-GB" sz="2800" baseline="30000" dirty="0" smtClean="0"/>
              <a:t>rd</a:t>
            </a:r>
            <a:r>
              <a:rPr lang="en-GB" sz="2800" dirty="0" smtClean="0"/>
              <a:t> class levers?</a:t>
            </a:r>
          </a:p>
          <a:p>
            <a:pPr marL="0" indent="0">
              <a:buNone/>
            </a:pPr>
            <a:r>
              <a:rPr lang="en-GB" sz="2800" dirty="0" smtClean="0"/>
              <a:t>What </a:t>
            </a:r>
            <a:r>
              <a:rPr lang="en-GB" sz="2800" dirty="0" smtClean="0"/>
              <a:t>are the advantages and disadvantages for each?</a:t>
            </a:r>
          </a:p>
          <a:p>
            <a:pPr marL="0" indent="0">
              <a:buNone/>
            </a:pPr>
            <a:r>
              <a:rPr lang="en-GB" sz="2800" dirty="0" smtClean="0"/>
              <a:t>Think about how much weight they can move for the effort put in and what range of movement they offer.</a:t>
            </a:r>
            <a:endParaRPr lang="en-GB" sz="2800" dirty="0"/>
          </a:p>
        </p:txBody>
      </p:sp>
    </p:spTree>
    <p:extLst>
      <p:ext uri="{BB962C8B-B14F-4D97-AF65-F5344CB8AC3E}">
        <p14:creationId xmlns:p14="http://schemas.microsoft.com/office/powerpoint/2010/main" val="39091236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a:t>
            </a:r>
            <a:r>
              <a:rPr lang="en-GB" baseline="30000" dirty="0" smtClean="0"/>
              <a:t>nd</a:t>
            </a:r>
            <a:r>
              <a:rPr lang="en-GB" dirty="0" smtClean="0"/>
              <a:t> class levers</a:t>
            </a:r>
            <a:endParaRPr lang="en-GB" dirty="0"/>
          </a:p>
        </p:txBody>
      </p:sp>
      <p:sp>
        <p:nvSpPr>
          <p:cNvPr id="3" name="Content Placeholder 2"/>
          <p:cNvSpPr>
            <a:spLocks noGrp="1"/>
          </p:cNvSpPr>
          <p:nvPr>
            <p:ph sz="quarter" idx="4294967295"/>
          </p:nvPr>
        </p:nvSpPr>
        <p:spPr>
          <a:xfrm>
            <a:off x="685330" y="1340768"/>
            <a:ext cx="7772870" cy="4450433"/>
          </a:xfrm>
          <a:prstGeom prst="rect">
            <a:avLst/>
          </a:prstGeom>
        </p:spPr>
        <p:txBody>
          <a:bodyPr>
            <a:normAutofit/>
          </a:bodyPr>
          <a:lstStyle/>
          <a:p>
            <a:pPr marL="0" indent="0">
              <a:buNone/>
            </a:pPr>
            <a:r>
              <a:rPr lang="en-GB" dirty="0" smtClean="0"/>
              <a:t>Second class levers provide a mechanical advantage in that a small effort can be used to lift a large force. This is due to the resistance being close to the fulcrum and the effort being further away.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113" y="3717032"/>
            <a:ext cx="2720124" cy="259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26" y="4221088"/>
            <a:ext cx="3629406" cy="226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5915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16" y="260648"/>
            <a:ext cx="7773338" cy="648072"/>
          </a:xfrm>
        </p:spPr>
        <p:txBody>
          <a:bodyPr>
            <a:normAutofit fontScale="90000"/>
          </a:bodyPr>
          <a:lstStyle/>
          <a:p>
            <a:r>
              <a:rPr lang="en-GB" dirty="0" smtClean="0"/>
              <a:t>3</a:t>
            </a:r>
            <a:r>
              <a:rPr lang="en-GB" baseline="30000" dirty="0" smtClean="0"/>
              <a:t>rd</a:t>
            </a:r>
            <a:r>
              <a:rPr lang="en-GB" dirty="0" smtClean="0"/>
              <a:t> class levers</a:t>
            </a:r>
            <a:endParaRPr lang="en-GB" dirty="0"/>
          </a:p>
        </p:txBody>
      </p:sp>
      <p:sp>
        <p:nvSpPr>
          <p:cNvPr id="3" name="Content Placeholder 2"/>
          <p:cNvSpPr>
            <a:spLocks noGrp="1"/>
          </p:cNvSpPr>
          <p:nvPr>
            <p:ph sz="quarter" idx="4294967295"/>
          </p:nvPr>
        </p:nvSpPr>
        <p:spPr>
          <a:xfrm>
            <a:off x="179512" y="836712"/>
            <a:ext cx="8856984" cy="3600400"/>
          </a:xfrm>
          <a:prstGeom prst="rect">
            <a:avLst/>
          </a:prstGeom>
        </p:spPr>
        <p:txBody>
          <a:bodyPr>
            <a:normAutofit fontScale="92500" lnSpcReduction="20000"/>
          </a:bodyPr>
          <a:lstStyle/>
          <a:p>
            <a:pPr marL="0" indent="0">
              <a:buNone/>
            </a:pPr>
            <a:r>
              <a:rPr lang="en-GB" dirty="0" smtClean="0"/>
              <a:t>Third class levers have the effort close to the fulcrum and the resistance further away from it. This produces a mechanical disadvantage in that a larger amount of effort is needed to move a given resistance.</a:t>
            </a:r>
          </a:p>
          <a:p>
            <a:pPr marL="0" indent="0">
              <a:buNone/>
            </a:pPr>
            <a:r>
              <a:rPr lang="en-GB" dirty="0" smtClean="0"/>
              <a:t>However, this disadvantage is compensated for with a larger range of movement and greater speed of movement.</a:t>
            </a:r>
          </a:p>
          <a:p>
            <a:pPr marL="0" indent="0">
              <a:buNone/>
            </a:pPr>
            <a:r>
              <a:rPr lang="en-GB" dirty="0" smtClean="0"/>
              <a:t>These levers are used in sports such as football when kicking a ball and racket sports.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29601"/>
            <a:ext cx="3029186" cy="242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366988"/>
            <a:ext cx="3332014" cy="208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063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1791</Words>
  <Application>Microsoft Office PowerPoint</Application>
  <PresentationFormat>On-screen Show (4:3)</PresentationFormat>
  <Paragraphs>170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Levers</vt:lpstr>
      <vt:lpstr>Classification of Levers</vt:lpstr>
      <vt:lpstr>Which type of lever?</vt:lpstr>
      <vt:lpstr>First Class Lever</vt:lpstr>
      <vt:lpstr>Second Class Lever</vt:lpstr>
      <vt:lpstr>Third Class Lever</vt:lpstr>
      <vt:lpstr>Mechanical Advantages and disadvantages</vt:lpstr>
      <vt:lpstr>2nd class levers</vt:lpstr>
      <vt:lpstr>3rd class levers</vt:lpstr>
      <vt:lpstr>Exam question</vt:lpstr>
      <vt:lpstr>answer</vt:lpstr>
      <vt:lpstr>Newton’s laws of motion</vt:lpstr>
      <vt:lpstr>Newton’s first law</vt:lpstr>
      <vt:lpstr>Newton’s second law</vt:lpstr>
      <vt:lpstr>Newton’s third law</vt:lpstr>
      <vt:lpstr>Exam question</vt:lpstr>
      <vt:lpstr>answer</vt:lpstr>
      <vt:lpstr>Task</vt:lpstr>
      <vt:lpstr>Stability and Centre of Mass</vt:lpstr>
      <vt:lpstr>Calculation of force</vt:lpstr>
      <vt:lpstr>Vectors and scalars</vt:lpstr>
      <vt:lpstr>Net force</vt:lpstr>
      <vt:lpstr>Weight and mass</vt:lpstr>
      <vt:lpstr>Exam question</vt:lpstr>
      <vt:lpstr>Answers</vt:lpstr>
      <vt:lpstr>Warm up</vt:lpstr>
      <vt:lpstr>Benefits of warm up for the muscular system</vt:lpstr>
      <vt:lpstr>Benefits of warm up for the skeletal system</vt:lpstr>
      <vt:lpstr>Intensity and duration of warm up</vt:lpstr>
      <vt:lpstr>Exam question</vt:lpstr>
      <vt:lpstr>Answer</vt:lpstr>
    </vt:vector>
  </TitlesOfParts>
  <Company>St. John's School, Marlborough.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Levers</dc:title>
  <dc:creator>jamie</dc:creator>
  <cp:lastModifiedBy>jamie</cp:lastModifiedBy>
  <cp:revision>4</cp:revision>
  <dcterms:created xsi:type="dcterms:W3CDTF">2017-08-27T13:56:09Z</dcterms:created>
  <dcterms:modified xsi:type="dcterms:W3CDTF">2017-09-17T16:55:56Z</dcterms:modified>
</cp:coreProperties>
</file>