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30E3A3-CD20-4C14-B40E-4C8A8A06869B}" type="datetimeFigureOut">
              <a:rPr lang="en-GB" smtClean="0"/>
              <a:t>25/03/2013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395540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30E3A3-CD20-4C14-B40E-4C8A8A06869B}" type="datetimeFigureOut">
              <a:rPr lang="en-GB" smtClean="0"/>
              <a:t>25/03/2013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2149191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30E3A3-CD20-4C14-B40E-4C8A8A06869B}" type="datetimeFigureOut">
              <a:rPr lang="en-GB" smtClean="0"/>
              <a:t>25/03/2013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170761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30E3A3-CD20-4C14-B40E-4C8A8A06869B}" type="datetimeFigureOut">
              <a:rPr lang="en-GB" smtClean="0"/>
              <a:t>25/03/2013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1335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0E3A3-CD20-4C14-B40E-4C8A8A06869B}" type="datetimeFigureOut">
              <a:rPr lang="en-GB" smtClean="0"/>
              <a:t>25/03/2013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78770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30E3A3-CD20-4C14-B40E-4C8A8A06869B}" type="datetimeFigureOut">
              <a:rPr lang="en-GB" smtClean="0"/>
              <a:t>25/03/2013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155733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30E3A3-CD20-4C14-B40E-4C8A8A06869B}" type="datetimeFigureOut">
              <a:rPr lang="en-GB" smtClean="0"/>
              <a:t>25/03/2013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213117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30E3A3-CD20-4C14-B40E-4C8A8A06869B}" type="datetimeFigureOut">
              <a:rPr lang="en-GB" smtClean="0"/>
              <a:t>25/03/2013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407220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0E3A3-CD20-4C14-B40E-4C8A8A06869B}" type="datetimeFigureOut">
              <a:rPr lang="en-GB" smtClean="0"/>
              <a:t>25/03/2013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87846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0E3A3-CD20-4C14-B40E-4C8A8A06869B}" type="datetimeFigureOut">
              <a:rPr lang="en-GB" smtClean="0"/>
              <a:t>25/03/2013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226780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0E3A3-CD20-4C14-B40E-4C8A8A06869B}" type="datetimeFigureOut">
              <a:rPr lang="en-GB" smtClean="0"/>
              <a:t>25/03/2013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D67DC1-4DCF-4484-A7BA-78F3824537BE}" type="slidenum">
              <a:rPr lang="en-GB" smtClean="0"/>
              <a:t>‹#›</a:t>
            </a:fld>
            <a:endParaRPr lang="en-GB"/>
          </a:p>
        </p:txBody>
      </p:sp>
    </p:spTree>
    <p:extLst>
      <p:ext uri="{BB962C8B-B14F-4D97-AF65-F5344CB8AC3E}">
        <p14:creationId xmlns:p14="http://schemas.microsoft.com/office/powerpoint/2010/main" val="313091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0E3A3-CD20-4C14-B40E-4C8A8A06869B}" type="datetimeFigureOut">
              <a:rPr lang="en-GB" smtClean="0"/>
              <a:t>25/03/2013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67DC1-4DCF-4484-A7BA-78F3824537BE}" type="slidenum">
              <a:rPr lang="en-GB" smtClean="0"/>
              <a:t>‹#›</a:t>
            </a:fld>
            <a:endParaRPr lang="en-GB"/>
          </a:p>
        </p:txBody>
      </p:sp>
    </p:spTree>
    <p:extLst>
      <p:ext uri="{BB962C8B-B14F-4D97-AF65-F5344CB8AC3E}">
        <p14:creationId xmlns:p14="http://schemas.microsoft.com/office/powerpoint/2010/main" val="164172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8000" dirty="0" smtClean="0"/>
              <a:t>The Elite Performer</a:t>
            </a:r>
            <a:br>
              <a:rPr lang="en-GB" sz="8000" dirty="0" smtClean="0"/>
            </a:br>
            <a:r>
              <a:rPr lang="en-GB" sz="8000" dirty="0" smtClean="0"/>
              <a:t>Exam Questions</a:t>
            </a:r>
            <a:endParaRPr lang="en-GB" sz="80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1318819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457200" y="620688"/>
            <a:ext cx="8229600" cy="5904656"/>
          </a:xfrm>
        </p:spPr>
        <p:txBody>
          <a:bodyPr>
            <a:normAutofit fontScale="77500" lnSpcReduction="20000"/>
          </a:bodyPr>
          <a:lstStyle/>
          <a:p>
            <a:pPr marL="0" indent="0">
              <a:buNone/>
            </a:pPr>
            <a:r>
              <a:rPr lang="en-GB" dirty="0" smtClean="0"/>
              <a:t>9.</a:t>
            </a:r>
            <a:r>
              <a:rPr lang="en-GB" dirty="0"/>
              <a:t/>
            </a:r>
            <a:br>
              <a:rPr lang="en-GB" dirty="0"/>
            </a:br>
            <a:r>
              <a:rPr lang="en-GB" b="1" dirty="0"/>
              <a:t>a) What are </a:t>
            </a:r>
            <a:r>
              <a:rPr lang="en-GB" b="1" dirty="0" smtClean="0"/>
              <a:t>stimulants? (2)</a:t>
            </a:r>
            <a:endParaRPr lang="en-GB" b="1" dirty="0"/>
          </a:p>
          <a:p>
            <a:pPr marL="0" indent="0">
              <a:buNone/>
            </a:pPr>
            <a:r>
              <a:rPr lang="en-GB" dirty="0"/>
              <a:t/>
            </a:r>
            <a:br>
              <a:rPr lang="en-GB" dirty="0"/>
            </a:br>
            <a:r>
              <a:rPr lang="en-GB" dirty="0"/>
              <a:t>Drugs (including amphetamines and caffeine) which increase the activity of the central and sympathetic nervous </a:t>
            </a:r>
            <a:r>
              <a:rPr lang="en-GB" dirty="0" smtClean="0"/>
              <a:t>system.</a:t>
            </a:r>
            <a:endParaRPr lang="en-GB" dirty="0"/>
          </a:p>
          <a:p>
            <a:pPr marL="0" indent="0">
              <a:buNone/>
            </a:pPr>
            <a:r>
              <a:rPr lang="en-GB" b="1" dirty="0"/>
              <a:t/>
            </a:r>
            <a:br>
              <a:rPr lang="en-GB" b="1" dirty="0"/>
            </a:br>
            <a:r>
              <a:rPr lang="en-GB" b="1" dirty="0"/>
              <a:t>b) How do </a:t>
            </a:r>
            <a:r>
              <a:rPr lang="en-GB" b="1" dirty="0" smtClean="0"/>
              <a:t>stimulants benefit </a:t>
            </a:r>
            <a:r>
              <a:rPr lang="en-GB" b="1" dirty="0"/>
              <a:t>sportspeople</a:t>
            </a:r>
            <a:r>
              <a:rPr lang="en-GB" b="1" dirty="0" smtClean="0"/>
              <a:t>? (2)</a:t>
            </a:r>
            <a:endParaRPr lang="en-GB" b="1" dirty="0"/>
          </a:p>
          <a:p>
            <a:pPr marL="0" indent="0">
              <a:buNone/>
            </a:pPr>
            <a:r>
              <a:rPr lang="en-GB" dirty="0"/>
              <a:t/>
            </a:r>
            <a:br>
              <a:rPr lang="en-GB" dirty="0"/>
            </a:br>
            <a:r>
              <a:rPr lang="en-GB" dirty="0"/>
              <a:t>Stimulate the nervous system leading to increased mental alertness and decreased fatigue.</a:t>
            </a:r>
          </a:p>
          <a:p>
            <a:pPr marL="0" indent="0">
              <a:buNone/>
            </a:pPr>
            <a:r>
              <a:rPr lang="en-GB" dirty="0"/>
              <a:t/>
            </a:r>
            <a:br>
              <a:rPr lang="en-GB" dirty="0"/>
            </a:br>
            <a:r>
              <a:rPr lang="en-GB" b="1" dirty="0"/>
              <a:t>c) What are the risks associated with using </a:t>
            </a:r>
            <a:r>
              <a:rPr lang="en-GB" b="1" dirty="0" smtClean="0"/>
              <a:t>stimulants? (2)</a:t>
            </a:r>
            <a:endParaRPr lang="en-GB" b="1" dirty="0"/>
          </a:p>
          <a:p>
            <a:pPr marL="0" indent="0">
              <a:buNone/>
            </a:pPr>
            <a:endParaRPr lang="en-GB" dirty="0"/>
          </a:p>
          <a:p>
            <a:pPr marL="0" indent="0">
              <a:buNone/>
            </a:pPr>
            <a:r>
              <a:rPr lang="en-GB" dirty="0"/>
              <a:t>Can cause nervousness and </a:t>
            </a:r>
            <a:r>
              <a:rPr lang="en-GB" dirty="0" smtClean="0"/>
              <a:t>irritability.</a:t>
            </a:r>
          </a:p>
          <a:p>
            <a:pPr marL="0" indent="0">
              <a:buNone/>
            </a:pPr>
            <a:r>
              <a:rPr lang="en-GB" dirty="0" smtClean="0"/>
              <a:t>Make it </a:t>
            </a:r>
            <a:r>
              <a:rPr lang="en-GB" dirty="0"/>
              <a:t>hard to concentrate and </a:t>
            </a:r>
            <a:r>
              <a:rPr lang="en-GB" dirty="0" smtClean="0"/>
              <a:t>cause </a:t>
            </a:r>
            <a:r>
              <a:rPr lang="en-GB" dirty="0"/>
              <a:t>tiredness from lack of sleep. </a:t>
            </a:r>
            <a:endParaRPr lang="en-GB" dirty="0" smtClean="0"/>
          </a:p>
          <a:p>
            <a:pPr marL="0" indent="0">
              <a:buNone/>
            </a:pPr>
            <a:r>
              <a:rPr lang="en-GB" dirty="0" smtClean="0"/>
              <a:t>Can </a:t>
            </a:r>
            <a:r>
              <a:rPr lang="en-GB" dirty="0"/>
              <a:t>lead to addiction.</a:t>
            </a:r>
          </a:p>
          <a:p>
            <a:pPr marL="0" indent="0">
              <a:buNone/>
            </a:pPr>
            <a:endParaRPr lang="en-GB" dirty="0"/>
          </a:p>
        </p:txBody>
      </p:sp>
    </p:spTree>
    <p:extLst>
      <p:ext uri="{BB962C8B-B14F-4D97-AF65-F5344CB8AC3E}">
        <p14:creationId xmlns:p14="http://schemas.microsoft.com/office/powerpoint/2010/main" val="78875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
        <p:nvSpPr>
          <p:cNvPr id="3" name="Content Placeholder 2"/>
          <p:cNvSpPr>
            <a:spLocks noGrp="1"/>
          </p:cNvSpPr>
          <p:nvPr>
            <p:ph idx="1"/>
          </p:nvPr>
        </p:nvSpPr>
        <p:spPr>
          <a:xfrm>
            <a:off x="457200" y="764704"/>
            <a:ext cx="8229600" cy="5361459"/>
          </a:xfrm>
        </p:spPr>
        <p:txBody>
          <a:bodyPr>
            <a:normAutofit fontScale="92500" lnSpcReduction="10000"/>
          </a:bodyPr>
          <a:lstStyle/>
          <a:p>
            <a:pPr marL="0" indent="0">
              <a:buNone/>
            </a:pPr>
            <a:r>
              <a:rPr lang="en-GB" dirty="0" smtClean="0"/>
              <a:t>10.</a:t>
            </a:r>
          </a:p>
          <a:p>
            <a:pPr marL="0" indent="0">
              <a:buNone/>
            </a:pPr>
            <a:r>
              <a:rPr lang="en-GB" b="1" dirty="0" smtClean="0"/>
              <a:t>What are the main functions of water in the body? (5)</a:t>
            </a:r>
          </a:p>
          <a:p>
            <a:r>
              <a:rPr lang="en-GB" dirty="0" smtClean="0"/>
              <a:t>Regulates body temperature.</a:t>
            </a:r>
          </a:p>
          <a:p>
            <a:r>
              <a:rPr lang="en-GB" dirty="0" smtClean="0"/>
              <a:t>Carries nutrients and oxygen to all cells in the body via blood plasma.</a:t>
            </a:r>
          </a:p>
          <a:p>
            <a:r>
              <a:rPr lang="en-GB" dirty="0" smtClean="0"/>
              <a:t>Helps to convert food into energy and absorb nutrients.</a:t>
            </a:r>
          </a:p>
          <a:p>
            <a:r>
              <a:rPr lang="en-GB" dirty="0" smtClean="0"/>
              <a:t>Required for expiration.</a:t>
            </a:r>
          </a:p>
          <a:p>
            <a:r>
              <a:rPr lang="en-GB" dirty="0" smtClean="0"/>
              <a:t>Removes waste.</a:t>
            </a:r>
          </a:p>
          <a:p>
            <a:r>
              <a:rPr lang="en-GB" dirty="0" smtClean="0"/>
              <a:t>Protects and cushions vital organs and joints.</a:t>
            </a:r>
            <a:endParaRPr lang="en-GB" dirty="0"/>
          </a:p>
        </p:txBody>
      </p:sp>
    </p:spTree>
    <p:extLst>
      <p:ext uri="{BB962C8B-B14F-4D97-AF65-F5344CB8AC3E}">
        <p14:creationId xmlns:p14="http://schemas.microsoft.com/office/powerpoint/2010/main" val="15316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620688"/>
            <a:ext cx="8229600" cy="5505475"/>
          </a:xfrm>
        </p:spPr>
        <p:txBody>
          <a:bodyPr/>
          <a:lstStyle/>
          <a:p>
            <a:pPr marL="0" indent="0">
              <a:buNone/>
            </a:pPr>
            <a:r>
              <a:rPr lang="en-GB" b="1" dirty="0" smtClean="0"/>
              <a:t>11.</a:t>
            </a:r>
          </a:p>
          <a:p>
            <a:pPr marL="0" indent="0">
              <a:buNone/>
            </a:pPr>
            <a:r>
              <a:rPr lang="en-GB" b="1" dirty="0" smtClean="0"/>
              <a:t>What are the problems to a sportsperson associated with loss of electrolytes? (3)</a:t>
            </a:r>
          </a:p>
          <a:p>
            <a:r>
              <a:rPr lang="en-GB" dirty="0" smtClean="0"/>
              <a:t>Drowsiness and impaired decision making.</a:t>
            </a:r>
          </a:p>
          <a:p>
            <a:r>
              <a:rPr lang="en-GB" dirty="0" smtClean="0"/>
              <a:t>Muscle weakness and fatigue.</a:t>
            </a:r>
          </a:p>
          <a:p>
            <a:r>
              <a:rPr lang="en-GB" dirty="0" smtClean="0"/>
              <a:t>Muscle cramps.</a:t>
            </a:r>
          </a:p>
          <a:p>
            <a:r>
              <a:rPr lang="en-GB" dirty="0" smtClean="0"/>
              <a:t>Interference in the neural control of the heart causing abnormal heart rhythm.</a:t>
            </a:r>
            <a:endParaRPr lang="en-GB" dirty="0"/>
          </a:p>
        </p:txBody>
      </p:sp>
    </p:spTree>
    <p:extLst>
      <p:ext uri="{BB962C8B-B14F-4D97-AF65-F5344CB8AC3E}">
        <p14:creationId xmlns:p14="http://schemas.microsoft.com/office/powerpoint/2010/main" val="240652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GB" dirty="0"/>
          </a:p>
        </p:txBody>
      </p:sp>
      <p:sp>
        <p:nvSpPr>
          <p:cNvPr id="3" name="Content Placeholder 2"/>
          <p:cNvSpPr>
            <a:spLocks noGrp="1"/>
          </p:cNvSpPr>
          <p:nvPr>
            <p:ph idx="1"/>
          </p:nvPr>
        </p:nvSpPr>
        <p:spPr>
          <a:xfrm>
            <a:off x="457200" y="476672"/>
            <a:ext cx="8229600" cy="6048672"/>
          </a:xfrm>
        </p:spPr>
        <p:txBody>
          <a:bodyPr>
            <a:normAutofit fontScale="62500" lnSpcReduction="20000"/>
          </a:bodyPr>
          <a:lstStyle/>
          <a:p>
            <a:pPr marL="0" indent="0">
              <a:buNone/>
            </a:pPr>
            <a:r>
              <a:rPr lang="en-GB" sz="3500" dirty="0" smtClean="0"/>
              <a:t>12.</a:t>
            </a:r>
          </a:p>
          <a:p>
            <a:pPr marL="0" indent="0">
              <a:buNone/>
            </a:pPr>
            <a:r>
              <a:rPr lang="en-GB" sz="3500" b="1" dirty="0" smtClean="0"/>
              <a:t>Temperature regulation is vital for elite sports performance. How does the body try to control core temperature in warm conditions and how will this effect sports performance? (7)</a:t>
            </a:r>
          </a:p>
          <a:p>
            <a:r>
              <a:rPr lang="en-GB" sz="3500" dirty="0" smtClean="0"/>
              <a:t>Heat changes detected by receptors and information is sent to the hypothalamus.</a:t>
            </a:r>
          </a:p>
          <a:p>
            <a:r>
              <a:rPr lang="en-GB" sz="3500" dirty="0" smtClean="0"/>
              <a:t>Heat lost via evaporation of sweat from surface of skin.</a:t>
            </a:r>
          </a:p>
          <a:p>
            <a:r>
              <a:rPr lang="en-GB" sz="3500" dirty="0" smtClean="0"/>
              <a:t>Sweating causes loss of electrolytes and all problems associated with this (see Q.11).</a:t>
            </a:r>
          </a:p>
          <a:p>
            <a:r>
              <a:rPr lang="en-GB" sz="3500" dirty="0" smtClean="0"/>
              <a:t>Sweating causes increase to blood viscosity.</a:t>
            </a:r>
          </a:p>
          <a:p>
            <a:r>
              <a:rPr lang="en-GB" sz="3500" dirty="0" smtClean="0"/>
              <a:t>This results in increased heart rate due to cardiovascular drift.</a:t>
            </a:r>
          </a:p>
          <a:p>
            <a:r>
              <a:rPr lang="en-GB" sz="3500" dirty="0" smtClean="0"/>
              <a:t>Causes fatigue more quickly at lower exercise intensity levels.</a:t>
            </a:r>
          </a:p>
          <a:p>
            <a:r>
              <a:rPr lang="en-GB" sz="3500" dirty="0" smtClean="0"/>
              <a:t>Dehydration and problems associated with this (see Q 1b)</a:t>
            </a:r>
          </a:p>
          <a:p>
            <a:r>
              <a:rPr lang="en-GB" sz="3500" dirty="0" smtClean="0"/>
              <a:t>Blood shunted to skin surface.</a:t>
            </a:r>
          </a:p>
          <a:p>
            <a:r>
              <a:rPr lang="en-GB" sz="3500" dirty="0" smtClean="0"/>
              <a:t>Occurs via vasodilation of arteries supplying skin and vasoconstriction of blood vessels supplying other organs.</a:t>
            </a:r>
          </a:p>
          <a:p>
            <a:r>
              <a:rPr lang="en-GB" sz="3500" dirty="0" smtClean="0"/>
              <a:t>Causes heat from blood to be lost via convection.</a:t>
            </a:r>
          </a:p>
          <a:p>
            <a:pPr marL="0" indent="0">
              <a:buNone/>
            </a:pPr>
            <a:endParaRPr lang="en-GB" dirty="0" smtClean="0"/>
          </a:p>
          <a:p>
            <a:pPr marL="0" indent="0">
              <a:buNone/>
            </a:pPr>
            <a:r>
              <a:rPr lang="en-GB" dirty="0" smtClean="0"/>
              <a:t> </a:t>
            </a:r>
            <a:endParaRPr lang="en-GB" dirty="0"/>
          </a:p>
        </p:txBody>
      </p:sp>
    </p:spTree>
    <p:extLst>
      <p:ext uri="{BB962C8B-B14F-4D97-AF65-F5344CB8AC3E}">
        <p14:creationId xmlns:p14="http://schemas.microsoft.com/office/powerpoint/2010/main" val="50716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ircle(in)">
                                      <p:cBhvr>
                                        <p:cTn id="24" dur="2000"/>
                                        <p:tgtEl>
                                          <p:spTgt spid="3">
                                            <p:txEl>
                                              <p:pRg st="6" end="6"/>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ircle(in)">
                                      <p:cBhvr>
                                        <p:cTn id="27" dur="2000"/>
                                        <p:tgtEl>
                                          <p:spTgt spid="3">
                                            <p:txEl>
                                              <p:pRg st="7" end="7"/>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circle(in)">
                                      <p:cBhvr>
                                        <p:cTn id="30" dur="2000"/>
                                        <p:tgtEl>
                                          <p:spTgt spid="3">
                                            <p:txEl>
                                              <p:pRg st="8" end="8"/>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circle(in)">
                                      <p:cBhvr>
                                        <p:cTn id="33" dur="2000"/>
                                        <p:tgtEl>
                                          <p:spTgt spid="3">
                                            <p:txEl>
                                              <p:pRg st="9" end="9"/>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circle(in)">
                                      <p:cBhvr>
                                        <p:cTn id="36" dur="2000"/>
                                        <p:tgtEl>
                                          <p:spTgt spid="3">
                                            <p:txEl>
                                              <p:pRg st="10" end="10"/>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circle(in)">
                                      <p:cBhvr>
                                        <p:cTn id="39"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
        <p:nvSpPr>
          <p:cNvPr id="3" name="Content Placeholder 2"/>
          <p:cNvSpPr>
            <a:spLocks noGrp="1"/>
          </p:cNvSpPr>
          <p:nvPr>
            <p:ph idx="1"/>
          </p:nvPr>
        </p:nvSpPr>
        <p:spPr>
          <a:xfrm>
            <a:off x="457200" y="620688"/>
            <a:ext cx="8229600" cy="5505475"/>
          </a:xfrm>
        </p:spPr>
        <p:txBody>
          <a:bodyPr/>
          <a:lstStyle/>
          <a:p>
            <a:pPr marL="0" indent="0">
              <a:buNone/>
            </a:pPr>
            <a:r>
              <a:rPr lang="en-GB" dirty="0" smtClean="0"/>
              <a:t>13.</a:t>
            </a:r>
          </a:p>
          <a:p>
            <a:pPr marL="0" indent="0">
              <a:buNone/>
            </a:pPr>
            <a:r>
              <a:rPr lang="en-GB" b="1" dirty="0" smtClean="0"/>
              <a:t>How can a mountain climber performing in very low temperatures ensure that core body temperature does not drop too low? (3)</a:t>
            </a:r>
          </a:p>
          <a:p>
            <a:r>
              <a:rPr lang="en-GB" dirty="0" smtClean="0"/>
              <a:t>Increasing calorie intake (6k-8k per day).</a:t>
            </a:r>
          </a:p>
          <a:p>
            <a:r>
              <a:rPr lang="en-GB" dirty="0" smtClean="0"/>
              <a:t>Wearing warm and wind proof clothing.</a:t>
            </a:r>
          </a:p>
          <a:p>
            <a:r>
              <a:rPr lang="en-GB" dirty="0" smtClean="0"/>
              <a:t>Generate heat through shivering.</a:t>
            </a:r>
            <a:endParaRPr lang="en-GB" dirty="0"/>
          </a:p>
        </p:txBody>
      </p:sp>
    </p:spTree>
    <p:extLst>
      <p:ext uri="{BB962C8B-B14F-4D97-AF65-F5344CB8AC3E}">
        <p14:creationId xmlns:p14="http://schemas.microsoft.com/office/powerpoint/2010/main" val="228466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395536" y="620688"/>
            <a:ext cx="8373616" cy="5976664"/>
          </a:xfrm>
        </p:spPr>
        <p:txBody>
          <a:bodyPr>
            <a:normAutofit fontScale="77500" lnSpcReduction="20000"/>
          </a:bodyPr>
          <a:lstStyle/>
          <a:p>
            <a:pPr marL="0" indent="0">
              <a:buNone/>
            </a:pPr>
            <a:r>
              <a:rPr lang="en-GB" dirty="0" smtClean="0"/>
              <a:t>14.</a:t>
            </a:r>
          </a:p>
          <a:p>
            <a:pPr marL="0" indent="0">
              <a:buNone/>
            </a:pPr>
            <a:r>
              <a:rPr lang="en-GB" b="1" dirty="0" smtClean="0"/>
              <a:t>Sports drinks are said to improve performance during prolonged sports events. What are the important components for sport drinks before, during and after an event? (7)</a:t>
            </a:r>
          </a:p>
          <a:p>
            <a:r>
              <a:rPr lang="en-GB" dirty="0" smtClean="0"/>
              <a:t>During events lasting over 1 hour carbohydrates and electrolytes are important.</a:t>
            </a:r>
          </a:p>
          <a:p>
            <a:r>
              <a:rPr lang="en-GB" dirty="0" smtClean="0"/>
              <a:t>Hypertonic drinks (high in carbs) provide more energy but cause fluids to be ingested at a slower rate.</a:t>
            </a:r>
          </a:p>
          <a:p>
            <a:r>
              <a:rPr lang="en-GB" dirty="0" smtClean="0"/>
              <a:t>Hypotonic drinks provide less energy but allow fluids to be ingested more quickly.</a:t>
            </a:r>
          </a:p>
          <a:p>
            <a:r>
              <a:rPr lang="en-GB" dirty="0" smtClean="0"/>
              <a:t>Electrolytes help to restore essential salts lost through sweat and can aid in fluid ingestion.</a:t>
            </a:r>
          </a:p>
          <a:p>
            <a:r>
              <a:rPr lang="en-GB" dirty="0" smtClean="0"/>
              <a:t>Post event drinks should include electrolytes (to restore levels), carbohydrates (to restore glucose levels depleted through ATP production) and protein (for muscle repair).</a:t>
            </a:r>
          </a:p>
          <a:p>
            <a:r>
              <a:rPr lang="en-GB" dirty="0" smtClean="0"/>
              <a:t>Pre event drinks do not need to contain electrolytes or carbohydrates as levels have not yet been depleted.</a:t>
            </a:r>
          </a:p>
          <a:p>
            <a:pPr marL="0" indent="0">
              <a:buNone/>
            </a:pPr>
            <a:endParaRPr lang="en-GB" dirty="0"/>
          </a:p>
        </p:txBody>
      </p:sp>
    </p:spTree>
    <p:extLst>
      <p:ext uri="{BB962C8B-B14F-4D97-AF65-F5344CB8AC3E}">
        <p14:creationId xmlns:p14="http://schemas.microsoft.com/office/powerpoint/2010/main" val="20694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heel(1)">
                                      <p:cBhvr>
                                        <p:cTn id="18" dur="2000"/>
                                        <p:tgtEl>
                                          <p:spTgt spid="3">
                                            <p:txEl>
                                              <p:pRg st="4" end="4"/>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heel(1)">
                                      <p:cBhvr>
                                        <p:cTn id="21" dur="2000"/>
                                        <p:tgtEl>
                                          <p:spTgt spid="3">
                                            <p:txEl>
                                              <p:pRg st="5" end="5"/>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heel(1)">
                                      <p:cBhvr>
                                        <p:cTn id="24" dur="2000"/>
                                        <p:tgtEl>
                                          <p:spTgt spid="3">
                                            <p:txEl>
                                              <p:pRg st="6" end="6"/>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heel(1)">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548680"/>
            <a:ext cx="8229600" cy="5577483"/>
          </a:xfrm>
        </p:spPr>
        <p:txBody>
          <a:bodyPr>
            <a:normAutofit fontScale="77500" lnSpcReduction="20000"/>
          </a:bodyPr>
          <a:lstStyle/>
          <a:p>
            <a:pPr marL="0" indent="0">
              <a:buNone/>
            </a:pPr>
            <a:r>
              <a:rPr lang="en-GB" dirty="0" smtClean="0"/>
              <a:t>15.</a:t>
            </a:r>
          </a:p>
          <a:p>
            <a:pPr marL="0" indent="0">
              <a:buNone/>
            </a:pPr>
            <a:r>
              <a:rPr lang="en-GB" b="1" dirty="0" err="1" smtClean="0"/>
              <a:t>Creatine</a:t>
            </a:r>
            <a:r>
              <a:rPr lang="en-GB" b="1" dirty="0" smtClean="0"/>
              <a:t> is a legal food supplement which may aid sports performance. Name 3 other food supplements and the possible benefits and side effects associated with each. (7)</a:t>
            </a:r>
          </a:p>
          <a:p>
            <a:pPr marL="0" indent="0">
              <a:buNone/>
            </a:pPr>
            <a:r>
              <a:rPr lang="en-GB" dirty="0" smtClean="0"/>
              <a:t>Protein supplements: Builds muscle mass, may have detrimental effect on kidney and liver.</a:t>
            </a:r>
          </a:p>
          <a:p>
            <a:pPr marL="0" indent="0">
              <a:buNone/>
            </a:pPr>
            <a:r>
              <a:rPr lang="en-GB" dirty="0" smtClean="0"/>
              <a:t>Herbal remedies: a variety of possible benefits and side effects.</a:t>
            </a:r>
          </a:p>
          <a:p>
            <a:pPr marL="0" indent="0">
              <a:buNone/>
            </a:pPr>
            <a:r>
              <a:rPr lang="en-GB" dirty="0" smtClean="0"/>
              <a:t>Caffeine: Natural stimulant (e.g. coffee), may prolong aerobic activity due to increased use of fats thus saving glycogen stores, may improve decision making and reactions, can cause anxiety / stomach problems / act as a diuretic causing dehydration and effecting temperature regulation.</a:t>
            </a:r>
          </a:p>
          <a:p>
            <a:pPr marL="0" indent="0">
              <a:buNone/>
            </a:pPr>
            <a:r>
              <a:rPr lang="en-GB" dirty="0" smtClean="0"/>
              <a:t>Bicarbonate of soda: May improve the buffering of hydrogen ions during anaerobic exercise thus reducing levels of lactic acid, may cause stomach problems and diarrhoea.</a:t>
            </a:r>
            <a:endParaRPr lang="en-GB" dirty="0"/>
          </a:p>
        </p:txBody>
      </p:sp>
    </p:spTree>
    <p:extLst>
      <p:ext uri="{BB962C8B-B14F-4D97-AF65-F5344CB8AC3E}">
        <p14:creationId xmlns:p14="http://schemas.microsoft.com/office/powerpoint/2010/main" val="376124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946" y="260648"/>
            <a:ext cx="8352928" cy="7294305"/>
          </a:xfrm>
          <a:prstGeom prst="rect">
            <a:avLst/>
          </a:prstGeom>
        </p:spPr>
        <p:txBody>
          <a:bodyPr wrap="square">
            <a:spAutoFit/>
          </a:bodyPr>
          <a:lstStyle/>
          <a:p>
            <a:pPr marL="342900" indent="-342900">
              <a:buAutoNum type="arabicPeriod"/>
            </a:pPr>
            <a:r>
              <a:rPr lang="en-GB" b="1" dirty="0" smtClean="0"/>
              <a:t>Marathon runners often run in high temperatures or humid conditions.</a:t>
            </a:r>
            <a:br>
              <a:rPr lang="en-GB" b="1" dirty="0" smtClean="0"/>
            </a:br>
            <a:r>
              <a:rPr lang="en-GB" b="1" dirty="0" smtClean="0"/>
              <a:t>a)	What problems in terms of temperature regulation will this bring? (2)</a:t>
            </a:r>
            <a:r>
              <a:rPr lang="en-GB" dirty="0" smtClean="0"/>
              <a:t/>
            </a:r>
            <a:br>
              <a:rPr lang="en-GB" dirty="0" smtClean="0"/>
            </a:br>
            <a:endParaRPr lang="en-GB" dirty="0" smtClean="0"/>
          </a:p>
          <a:p>
            <a:r>
              <a:rPr lang="en-GB" dirty="0" smtClean="0"/>
              <a:t>• High temperature causes increased water loss through increased sweating. The resultant increase in viscosity of blood and reduction in blood volume reduces flow to the skin (a key method for heat loss).</a:t>
            </a:r>
          </a:p>
          <a:p>
            <a:r>
              <a:rPr lang="en-GB" dirty="0" smtClean="0"/>
              <a:t>• In high humidity sweat cannot evaporate and the body therefore cannot cool itself.</a:t>
            </a:r>
          </a:p>
          <a:p>
            <a:endParaRPr lang="en-GB" dirty="0"/>
          </a:p>
          <a:p>
            <a:r>
              <a:rPr lang="en-GB" b="1" dirty="0" smtClean="0"/>
              <a:t>b) State two problems that a dehydrated marathon runner might suffer from (2)</a:t>
            </a:r>
          </a:p>
          <a:p>
            <a:r>
              <a:rPr lang="en-GB" dirty="0" smtClean="0"/>
              <a:t>• Blood viscosity increases reducing the bodies ability to cool itself through vasodilation.</a:t>
            </a:r>
          </a:p>
          <a:p>
            <a:r>
              <a:rPr lang="en-GB" dirty="0" smtClean="0"/>
              <a:t>• Increased blood viscosity reduces blood flow meaning cardiac activity must increase to maintain blood flow to organs and muscles (rapidly causes fatigue).</a:t>
            </a:r>
          </a:p>
          <a:p>
            <a:r>
              <a:rPr lang="en-GB" dirty="0" smtClean="0"/>
              <a:t>• Resultant rises in body temperature can lead to heat stress, collapse or death.</a:t>
            </a:r>
          </a:p>
          <a:p>
            <a:r>
              <a:rPr lang="en-GB" dirty="0" smtClean="0"/>
              <a:t>• Loss of electrolytes (through water loss) can cause drowsiness, muscle weakness,  fatigue and cramps.</a:t>
            </a:r>
          </a:p>
          <a:p>
            <a:endParaRPr lang="en-GB" dirty="0" smtClean="0"/>
          </a:p>
          <a:p>
            <a:r>
              <a:rPr lang="en-GB" b="1" dirty="0" smtClean="0"/>
              <a:t>c) How can the athlete overcome these problems? (3)</a:t>
            </a:r>
          </a:p>
          <a:p>
            <a:r>
              <a:rPr lang="en-GB" dirty="0" smtClean="0"/>
              <a:t>• Hydrating prior to the event by drinking 400-600ml of fluid 2-3 hours before the race and then 250ml 15mins before. </a:t>
            </a:r>
          </a:p>
          <a:p>
            <a:r>
              <a:rPr lang="en-GB" dirty="0" smtClean="0"/>
              <a:t>• Taking on fluid as often as possible during the event to avoid dehydration.</a:t>
            </a:r>
          </a:p>
          <a:p>
            <a:r>
              <a:rPr lang="en-GB" dirty="0" smtClean="0"/>
              <a:t>• Drinking an isotonic drink to ensure no loss of electrolytes (which are lost through sweat).</a:t>
            </a:r>
          </a:p>
          <a:p>
            <a:endParaRPr lang="en-GB" dirty="0" smtClean="0"/>
          </a:p>
          <a:p>
            <a:endParaRPr lang="en-GB" dirty="0" smtClean="0"/>
          </a:p>
          <a:p>
            <a:pPr marL="342900" indent="-342900">
              <a:buAutoNum type="arabicPeriod"/>
            </a:pPr>
            <a:endParaRPr lang="en-GB" dirty="0"/>
          </a:p>
        </p:txBody>
      </p:sp>
    </p:spTree>
    <p:extLst>
      <p:ext uri="{BB962C8B-B14F-4D97-AF65-F5344CB8AC3E}">
        <p14:creationId xmlns:p14="http://schemas.microsoft.com/office/powerpoint/2010/main" val="17198052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Effect transition="in" filter="fade">
                                      <p:cBhvr>
                                        <p:cTn id="49" dur="1000"/>
                                        <p:tgtEl>
                                          <p:spTgt spid="2">
                                            <p:txEl>
                                              <p:pRg st="10" end="10"/>
                                            </p:txEl>
                                          </p:spTgt>
                                        </p:tgtEl>
                                      </p:cBhvr>
                                    </p:animEffect>
                                    <p:anim calcmode="lin" valueType="num">
                                      <p:cBhvr>
                                        <p:cTn id="50"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 calcmode="lin" valueType="num">
                                      <p:cBhvr additive="base">
                                        <p:cTn id="56"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2">
                                            <p:txEl>
                                              <p:pRg st="12" end="12"/>
                                            </p:txEl>
                                          </p:spTgt>
                                        </p:tgtEl>
                                        <p:attrNameLst>
                                          <p:attrName>style.visibility</p:attrName>
                                        </p:attrNameLst>
                                      </p:cBhvr>
                                      <p:to>
                                        <p:strVal val="visible"/>
                                      </p:to>
                                    </p:set>
                                    <p:anim calcmode="lin" valueType="num">
                                      <p:cBhvr additive="base">
                                        <p:cTn id="60"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2">
                                            <p:txEl>
                                              <p:pRg st="13" end="13"/>
                                            </p:txEl>
                                          </p:spTgt>
                                        </p:tgtEl>
                                        <p:attrNameLst>
                                          <p:attrName>style.visibility</p:attrName>
                                        </p:attrNameLst>
                                      </p:cBhvr>
                                      <p:to>
                                        <p:strVal val="visible"/>
                                      </p:to>
                                    </p:set>
                                    <p:anim calcmode="lin" valueType="num">
                                      <p:cBhvr additive="base">
                                        <p:cTn id="64"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02359"/>
            <a:ext cx="8208912" cy="6555641"/>
          </a:xfrm>
          <a:prstGeom prst="rect">
            <a:avLst/>
          </a:prstGeom>
        </p:spPr>
        <p:txBody>
          <a:bodyPr wrap="square">
            <a:spAutoFit/>
          </a:bodyPr>
          <a:lstStyle/>
          <a:p>
            <a:r>
              <a:rPr lang="en-GB" sz="2000" b="1" dirty="0" smtClean="0"/>
              <a:t>2. </a:t>
            </a:r>
            <a:r>
              <a:rPr lang="en-GB" sz="2000" b="1" dirty="0" err="1" smtClean="0"/>
              <a:t>Creatine</a:t>
            </a:r>
            <a:r>
              <a:rPr lang="en-GB" sz="2000" b="1" dirty="0" smtClean="0"/>
              <a:t> supplements have become popular with performers trying to improve their performance.</a:t>
            </a:r>
          </a:p>
          <a:p>
            <a:r>
              <a:rPr lang="en-GB" sz="2000" b="1" dirty="0" smtClean="0"/>
              <a:t>a)	What performance improvements do they expect to receive? (2)</a:t>
            </a:r>
          </a:p>
          <a:p>
            <a:r>
              <a:rPr lang="en-GB" sz="2000" dirty="0" smtClean="0"/>
              <a:t>• Possible improvements for rapid muscle contractions.</a:t>
            </a:r>
          </a:p>
          <a:p>
            <a:r>
              <a:rPr lang="en-GB" sz="2000" dirty="0" smtClean="0"/>
              <a:t>• Possible improvements for maximal work over a short period.</a:t>
            </a:r>
          </a:p>
          <a:p>
            <a:r>
              <a:rPr lang="en-GB" sz="2000" dirty="0" smtClean="0"/>
              <a:t>• Research shows mixed results with some research actually showing a negative impact on performance.</a:t>
            </a:r>
          </a:p>
          <a:p>
            <a:endParaRPr lang="en-GB" sz="2000" dirty="0" smtClean="0"/>
          </a:p>
          <a:p>
            <a:r>
              <a:rPr lang="en-GB" sz="2000" b="1" dirty="0" smtClean="0"/>
              <a:t>b) How does this relate to the role of </a:t>
            </a:r>
            <a:r>
              <a:rPr lang="en-GB" sz="2000" b="1" dirty="0" err="1" smtClean="0"/>
              <a:t>creatine</a:t>
            </a:r>
            <a:r>
              <a:rPr lang="en-GB" sz="2000" b="1" dirty="0" smtClean="0"/>
              <a:t> phosphate as an energy system? (3)</a:t>
            </a:r>
          </a:p>
          <a:p>
            <a:r>
              <a:rPr lang="en-GB" sz="2000" dirty="0" smtClean="0"/>
              <a:t>• When </a:t>
            </a:r>
            <a:r>
              <a:rPr lang="en-GB" sz="2000" dirty="0" err="1" smtClean="0"/>
              <a:t>creatine</a:t>
            </a:r>
            <a:r>
              <a:rPr lang="en-GB" sz="2000" dirty="0" smtClean="0"/>
              <a:t> phosphate is broken down energy is released to </a:t>
            </a:r>
            <a:r>
              <a:rPr lang="en-GB" sz="2000" dirty="0" err="1" smtClean="0"/>
              <a:t>resynthesise</a:t>
            </a:r>
            <a:r>
              <a:rPr lang="en-GB" sz="2000" dirty="0" smtClean="0"/>
              <a:t> ATP.</a:t>
            </a:r>
          </a:p>
          <a:p>
            <a:r>
              <a:rPr lang="en-GB" sz="2000" dirty="0" smtClean="0"/>
              <a:t>• ATP is </a:t>
            </a:r>
            <a:r>
              <a:rPr lang="en-GB" sz="2000" dirty="0" err="1" smtClean="0"/>
              <a:t>resynthesised</a:t>
            </a:r>
            <a:r>
              <a:rPr lang="en-GB" sz="2000" dirty="0" smtClean="0"/>
              <a:t> rapidly benefitting short bursts of maximal work.</a:t>
            </a:r>
          </a:p>
          <a:p>
            <a:r>
              <a:rPr lang="en-GB" sz="2000" dirty="0" smtClean="0"/>
              <a:t>• Muscle stores of </a:t>
            </a:r>
            <a:r>
              <a:rPr lang="en-GB" sz="2000" dirty="0" err="1" smtClean="0"/>
              <a:t>creatine</a:t>
            </a:r>
            <a:r>
              <a:rPr lang="en-GB" sz="2000" dirty="0" smtClean="0"/>
              <a:t> phosphate are limited so a </a:t>
            </a:r>
            <a:r>
              <a:rPr lang="en-GB" sz="2000" dirty="0" err="1" smtClean="0"/>
              <a:t>creatine</a:t>
            </a:r>
            <a:r>
              <a:rPr lang="en-GB" sz="2000" dirty="0" smtClean="0"/>
              <a:t> supplement could enable a performer to maintain maximal work for longer.</a:t>
            </a:r>
          </a:p>
          <a:p>
            <a:endParaRPr lang="en-GB" sz="2000" dirty="0" smtClean="0"/>
          </a:p>
          <a:p>
            <a:r>
              <a:rPr lang="en-GB" sz="2000" b="1" dirty="0" smtClean="0"/>
              <a:t>c) What side effects might a regular user of a </a:t>
            </a:r>
            <a:r>
              <a:rPr lang="en-GB" sz="2000" b="1" dirty="0" err="1" smtClean="0"/>
              <a:t>creatine</a:t>
            </a:r>
            <a:r>
              <a:rPr lang="en-GB" sz="2000" b="1" dirty="0" smtClean="0"/>
              <a:t> supplement experience? (2)</a:t>
            </a:r>
          </a:p>
          <a:p>
            <a:r>
              <a:rPr lang="en-GB" sz="2000" dirty="0" smtClean="0"/>
              <a:t>• Muscle cramping.</a:t>
            </a:r>
          </a:p>
          <a:p>
            <a:r>
              <a:rPr lang="en-GB" sz="2000" dirty="0" smtClean="0"/>
              <a:t>• Diarrhoea.</a:t>
            </a:r>
          </a:p>
          <a:p>
            <a:r>
              <a:rPr lang="en-GB" sz="2000" dirty="0" smtClean="0"/>
              <a:t>• Possible effects on the kidneys (research inconclusive).</a:t>
            </a:r>
            <a:endParaRPr lang="en-GB" sz="2000" dirty="0"/>
          </a:p>
        </p:txBody>
      </p:sp>
    </p:spTree>
    <p:extLst>
      <p:ext uri="{BB962C8B-B14F-4D97-AF65-F5344CB8AC3E}">
        <p14:creationId xmlns:p14="http://schemas.microsoft.com/office/powerpoint/2010/main" val="28283887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 calcmode="lin" valueType="num">
                                      <p:cBhvr additive="base">
                                        <p:cTn id="44"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 calcmode="lin" valueType="num">
                                      <p:cBhvr additive="base">
                                        <p:cTn id="48"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11" end="11"/>
                                            </p:txEl>
                                          </p:spTgt>
                                        </p:tgtEl>
                                        <p:attrNameLst>
                                          <p:attrName>style.visibility</p:attrName>
                                        </p:attrNameLst>
                                      </p:cBhvr>
                                      <p:to>
                                        <p:strVal val="visible"/>
                                      </p:to>
                                    </p:set>
                                    <p:animEffect transition="in" filter="fade">
                                      <p:cBhvr>
                                        <p:cTn id="54" dur="1000"/>
                                        <p:tgtEl>
                                          <p:spTgt spid="2">
                                            <p:txEl>
                                              <p:pRg st="11" end="11"/>
                                            </p:txEl>
                                          </p:spTgt>
                                        </p:tgtEl>
                                      </p:cBhvr>
                                    </p:animEffect>
                                    <p:anim calcmode="lin" valueType="num">
                                      <p:cBhvr>
                                        <p:cTn id="5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
                                            <p:txEl>
                                              <p:pRg st="13" end="13"/>
                                            </p:txEl>
                                          </p:spTgt>
                                        </p:tgtEl>
                                        <p:attrNameLst>
                                          <p:attrName>style.visibility</p:attrName>
                                        </p:attrNameLst>
                                      </p:cBhvr>
                                      <p:to>
                                        <p:strVal val="visible"/>
                                      </p:to>
                                    </p:set>
                                    <p:anim calcmode="lin" valueType="num">
                                      <p:cBhvr additive="base">
                                        <p:cTn id="6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
                                            <p:txEl>
                                              <p:pRg st="14" end="14"/>
                                            </p:txEl>
                                          </p:spTgt>
                                        </p:tgtEl>
                                        <p:attrNameLst>
                                          <p:attrName>style.visibility</p:attrName>
                                        </p:attrNameLst>
                                      </p:cBhvr>
                                      <p:to>
                                        <p:strVal val="visible"/>
                                      </p:to>
                                    </p:set>
                                    <p:anim calcmode="lin" valueType="num">
                                      <p:cBhvr additive="base">
                                        <p:cTn id="6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24566"/>
            <a:ext cx="8568952" cy="6555641"/>
          </a:xfrm>
          <a:prstGeom prst="rect">
            <a:avLst/>
          </a:prstGeom>
        </p:spPr>
        <p:txBody>
          <a:bodyPr wrap="square">
            <a:spAutoFit/>
          </a:bodyPr>
          <a:lstStyle/>
          <a:p>
            <a:r>
              <a:rPr lang="en-GB" sz="2800" b="1" dirty="0" smtClean="0"/>
              <a:t>3. Describe the dietary preparations that you would make in the run-up to an extended sport competition – a football or tennis tournament. You should consider a time period from one month before the morning of the first match. (4)</a:t>
            </a:r>
          </a:p>
          <a:p>
            <a:endParaRPr lang="en-GB" sz="2800" b="1" dirty="0" smtClean="0"/>
          </a:p>
          <a:p>
            <a:r>
              <a:rPr lang="en-GB" sz="2800" dirty="0" smtClean="0"/>
              <a:t>• One month prior follow a healthy balanced diet comprising of whole, unprocessed foods.</a:t>
            </a:r>
          </a:p>
          <a:p>
            <a:r>
              <a:rPr lang="en-GB" sz="2800" dirty="0" smtClean="0"/>
              <a:t>• Ensure that sufficient levels of carbohydrate are included in the diet to allow for training.</a:t>
            </a:r>
          </a:p>
          <a:p>
            <a:r>
              <a:rPr lang="en-GB" sz="2800" dirty="0" smtClean="0"/>
              <a:t>• On morning of first match eat a high carbohydrate snack 2-4 hours before the match.</a:t>
            </a:r>
          </a:p>
          <a:p>
            <a:r>
              <a:rPr lang="en-GB" sz="2800" dirty="0" smtClean="0"/>
              <a:t>Eat food with a range of glycaemic scores to ensure a steady release of energy.</a:t>
            </a:r>
          </a:p>
          <a:p>
            <a:r>
              <a:rPr lang="en-GB" sz="2800" dirty="0" smtClean="0"/>
              <a:t>• Drink 500ml of fluid 2-3 hours before the match.</a:t>
            </a:r>
            <a:endParaRPr lang="en-GB" sz="2800" dirty="0"/>
          </a:p>
        </p:txBody>
      </p:sp>
    </p:spTree>
    <p:extLst>
      <p:ext uri="{BB962C8B-B14F-4D97-AF65-F5344CB8AC3E}">
        <p14:creationId xmlns:p14="http://schemas.microsoft.com/office/powerpoint/2010/main" val="34731724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additive="base">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 calcmode="lin" valueType="num">
                                      <p:cBhvr additive="base">
                                        <p:cTn id="3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790" y="117693"/>
            <a:ext cx="8352928" cy="6740307"/>
          </a:xfrm>
          <a:prstGeom prst="rect">
            <a:avLst/>
          </a:prstGeom>
        </p:spPr>
        <p:txBody>
          <a:bodyPr wrap="square">
            <a:spAutoFit/>
          </a:bodyPr>
          <a:lstStyle/>
          <a:p>
            <a:r>
              <a:rPr lang="en-GB" sz="2400" b="1" dirty="0" smtClean="0"/>
              <a:t>4. EPO is a drug taken by some endurance athletes.</a:t>
            </a:r>
          </a:p>
          <a:p>
            <a:r>
              <a:rPr lang="en-GB" sz="2400" b="1" dirty="0" smtClean="0"/>
              <a:t>a) What is EPO? (2)</a:t>
            </a:r>
          </a:p>
          <a:p>
            <a:r>
              <a:rPr lang="en-GB" sz="2400" dirty="0" smtClean="0"/>
              <a:t>• Erythropoietin.</a:t>
            </a:r>
          </a:p>
          <a:p>
            <a:r>
              <a:rPr lang="en-GB" sz="2400" dirty="0" smtClean="0"/>
              <a:t>• A naturally occurring hormone that controls red blood cell production.</a:t>
            </a:r>
          </a:p>
          <a:p>
            <a:endParaRPr lang="en-GB" sz="2400" dirty="0" smtClean="0"/>
          </a:p>
          <a:p>
            <a:r>
              <a:rPr lang="en-GB" sz="2400" b="1" dirty="0" smtClean="0"/>
              <a:t>b) How does it benefit an endurance athlete? (3)</a:t>
            </a:r>
          </a:p>
          <a:p>
            <a:r>
              <a:rPr lang="en-GB" sz="2400" dirty="0" smtClean="0"/>
              <a:t>• Increases amount of red blood cells to carry more oxygen around the body.</a:t>
            </a:r>
          </a:p>
          <a:p>
            <a:r>
              <a:rPr lang="en-GB" sz="2400" dirty="0" smtClean="0"/>
              <a:t>• This increases VO2 max.</a:t>
            </a:r>
          </a:p>
          <a:p>
            <a:r>
              <a:rPr lang="en-GB" sz="2400" dirty="0" smtClean="0"/>
              <a:t>• Increases aerobic performance.</a:t>
            </a:r>
          </a:p>
          <a:p>
            <a:endParaRPr lang="en-GB" sz="2400" dirty="0" smtClean="0"/>
          </a:p>
          <a:p>
            <a:r>
              <a:rPr lang="en-GB" sz="2400" b="1" dirty="0" smtClean="0"/>
              <a:t>c)What dangers might there be in making use of the gene that regulates natural erythropoietin? (2)</a:t>
            </a:r>
          </a:p>
          <a:p>
            <a:r>
              <a:rPr lang="en-GB" sz="2400" dirty="0" smtClean="0"/>
              <a:t>• The increase in the proportion of red blood cells makes blood more viscous.</a:t>
            </a:r>
          </a:p>
          <a:p>
            <a:r>
              <a:rPr lang="en-GB" sz="2400" dirty="0" smtClean="0"/>
              <a:t>• This puts greater pressure on the heart and can lead to heart failure.</a:t>
            </a:r>
            <a:endParaRPr lang="en-GB" sz="2400" dirty="0"/>
          </a:p>
        </p:txBody>
      </p:sp>
    </p:spTree>
    <p:extLst>
      <p:ext uri="{BB962C8B-B14F-4D97-AF65-F5344CB8AC3E}">
        <p14:creationId xmlns:p14="http://schemas.microsoft.com/office/powerpoint/2010/main" val="12772735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additive="base">
                                        <p:cTn id="3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 calcmode="lin" valueType="num">
                                      <p:cBhvr additive="base">
                                        <p:cTn id="44"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
                                            <p:txEl>
                                              <p:pRg st="10" end="10"/>
                                            </p:txEl>
                                          </p:spTgt>
                                        </p:tgtEl>
                                        <p:attrNameLst>
                                          <p:attrName>style.visibility</p:attrName>
                                        </p:attrNameLst>
                                      </p:cBhvr>
                                      <p:to>
                                        <p:strVal val="visible"/>
                                      </p:to>
                                    </p:set>
                                    <p:animEffect transition="in" filter="fade">
                                      <p:cBhvr>
                                        <p:cTn id="50" dur="1000"/>
                                        <p:tgtEl>
                                          <p:spTgt spid="2">
                                            <p:txEl>
                                              <p:pRg st="10" end="10"/>
                                            </p:txEl>
                                          </p:spTgt>
                                        </p:tgtEl>
                                      </p:cBhvr>
                                    </p:animEffect>
                                    <p:anim calcmode="lin" valueType="num">
                                      <p:cBhvr>
                                        <p:cTn id="5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 calcmode="lin" valueType="num">
                                      <p:cBhvr additive="base">
                                        <p:cTn id="5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
        <p:nvSpPr>
          <p:cNvPr id="3" name="Content Placeholder 2"/>
          <p:cNvSpPr>
            <a:spLocks noGrp="1"/>
          </p:cNvSpPr>
          <p:nvPr>
            <p:ph idx="1"/>
          </p:nvPr>
        </p:nvSpPr>
        <p:spPr>
          <a:xfrm>
            <a:off x="251520" y="332656"/>
            <a:ext cx="8640960" cy="6264696"/>
          </a:xfrm>
        </p:spPr>
        <p:txBody>
          <a:bodyPr>
            <a:normAutofit fontScale="55000" lnSpcReduction="20000"/>
          </a:bodyPr>
          <a:lstStyle/>
          <a:p>
            <a:pPr marL="0" indent="0">
              <a:buNone/>
            </a:pPr>
            <a:r>
              <a:rPr lang="en-GB" sz="3800" dirty="0"/>
              <a:t>5.</a:t>
            </a:r>
            <a:br>
              <a:rPr lang="en-GB" sz="3800" dirty="0"/>
            </a:br>
            <a:r>
              <a:rPr lang="en-GB" sz="3800" b="1" dirty="0"/>
              <a:t>a) What are anabolic steroids</a:t>
            </a:r>
            <a:r>
              <a:rPr lang="en-GB" sz="3800" b="1" dirty="0" smtClean="0"/>
              <a:t>? (1)</a:t>
            </a:r>
          </a:p>
          <a:p>
            <a:pPr marL="0" indent="0">
              <a:buNone/>
            </a:pPr>
            <a:r>
              <a:rPr lang="en-GB" sz="3800" dirty="0"/>
              <a:t/>
            </a:r>
            <a:br>
              <a:rPr lang="en-GB" sz="3800" dirty="0"/>
            </a:br>
            <a:r>
              <a:rPr lang="en-GB" sz="3800" dirty="0"/>
              <a:t>A hormone that increases protein use and muscle cell production.</a:t>
            </a:r>
            <a:br>
              <a:rPr lang="en-GB" sz="3800" dirty="0"/>
            </a:br>
            <a:r>
              <a:rPr lang="en-GB" sz="3800" dirty="0"/>
              <a:t>E.g. Testosterone</a:t>
            </a:r>
            <a:r>
              <a:rPr lang="en-GB" sz="3800" dirty="0" smtClean="0"/>
              <a:t>.</a:t>
            </a:r>
          </a:p>
          <a:p>
            <a:pPr marL="0" indent="0">
              <a:buNone/>
            </a:pPr>
            <a:r>
              <a:rPr lang="en-GB" sz="3800" dirty="0"/>
              <a:t/>
            </a:r>
            <a:br>
              <a:rPr lang="en-GB" sz="3800" dirty="0"/>
            </a:br>
            <a:r>
              <a:rPr lang="en-GB" sz="3800" b="1" dirty="0"/>
              <a:t>b) How do anabolic steroids benefit sportspeople</a:t>
            </a:r>
            <a:r>
              <a:rPr lang="en-GB" sz="3800" b="1" dirty="0" smtClean="0"/>
              <a:t>? (3)</a:t>
            </a:r>
          </a:p>
          <a:p>
            <a:pPr marL="0" indent="0">
              <a:buNone/>
            </a:pPr>
            <a:r>
              <a:rPr lang="en-GB" sz="3800" dirty="0"/>
              <a:t/>
            </a:r>
            <a:br>
              <a:rPr lang="en-GB" sz="3800" dirty="0"/>
            </a:br>
            <a:r>
              <a:rPr lang="en-GB" sz="3800" dirty="0" smtClean="0"/>
              <a:t>Increases </a:t>
            </a:r>
            <a:r>
              <a:rPr lang="en-GB" sz="3800" dirty="0"/>
              <a:t>the synthesis of protein within cells, particularly muscle cells, resulting in a build up of muscle tissue. </a:t>
            </a:r>
            <a:endParaRPr lang="en-GB" sz="3800" dirty="0" smtClean="0"/>
          </a:p>
          <a:p>
            <a:pPr marL="0" indent="0">
              <a:buNone/>
            </a:pPr>
            <a:r>
              <a:rPr lang="en-GB" sz="3800" dirty="0" smtClean="0"/>
              <a:t>Reduce </a:t>
            </a:r>
            <a:r>
              <a:rPr lang="en-GB" sz="3800" dirty="0"/>
              <a:t>recovery time by inhibiting the action of other hormones which breakdown muscles. </a:t>
            </a:r>
            <a:br>
              <a:rPr lang="en-GB" sz="3800" dirty="0"/>
            </a:br>
            <a:r>
              <a:rPr lang="en-GB" sz="3800" dirty="0"/>
              <a:t>Increases strength and allows for longer and more frequent training sessions</a:t>
            </a:r>
            <a:r>
              <a:rPr lang="en-GB" sz="3800" dirty="0" smtClean="0"/>
              <a:t>.</a:t>
            </a:r>
          </a:p>
          <a:p>
            <a:pPr marL="0" indent="0">
              <a:buNone/>
            </a:pPr>
            <a:r>
              <a:rPr lang="en-GB" sz="3800" dirty="0"/>
              <a:t/>
            </a:r>
            <a:br>
              <a:rPr lang="en-GB" sz="3800" dirty="0"/>
            </a:br>
            <a:r>
              <a:rPr lang="en-GB" sz="3800" b="1" dirty="0"/>
              <a:t>c) </a:t>
            </a:r>
            <a:r>
              <a:rPr lang="en-GB" sz="3800" b="1" dirty="0" smtClean="0"/>
              <a:t>What are the risks associated with using anabolic steroids? (3)</a:t>
            </a:r>
          </a:p>
          <a:p>
            <a:pPr marL="0" indent="0">
              <a:buNone/>
            </a:pPr>
            <a:endParaRPr lang="en-GB" sz="3800" dirty="0" smtClean="0"/>
          </a:p>
          <a:p>
            <a:pPr marL="0" indent="0">
              <a:buNone/>
            </a:pPr>
            <a:r>
              <a:rPr lang="en-GB" sz="3800" dirty="0" smtClean="0"/>
              <a:t>Can </a:t>
            </a:r>
            <a:r>
              <a:rPr lang="en-GB" sz="3800" dirty="0"/>
              <a:t>lead to a number of side effects including: liver and kidney tumours, jaundice, fluid retention, high blood pressure, increased cholesterol, greater danger of blood clots, risk of tendon injuries and </a:t>
            </a:r>
            <a:r>
              <a:rPr lang="en-GB" sz="3800" dirty="0" smtClean="0"/>
              <a:t>severe </a:t>
            </a:r>
            <a:r>
              <a:rPr lang="en-GB" sz="3800" dirty="0"/>
              <a:t>acne. In females adverse effects include: menstrual abnormalities, deepening of voice, baldness and body hair. Young users risk permanently halting growth.</a:t>
            </a:r>
            <a:r>
              <a:rPr lang="en-GB" dirty="0"/>
              <a:t> </a:t>
            </a:r>
          </a:p>
        </p:txBody>
      </p:sp>
    </p:spTree>
    <p:extLst>
      <p:ext uri="{BB962C8B-B14F-4D97-AF65-F5344CB8AC3E}">
        <p14:creationId xmlns:p14="http://schemas.microsoft.com/office/powerpoint/2010/main" val="379845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GB" dirty="0"/>
          </a:p>
        </p:txBody>
      </p:sp>
      <p:sp>
        <p:nvSpPr>
          <p:cNvPr id="3" name="Content Placeholder 2"/>
          <p:cNvSpPr>
            <a:spLocks noGrp="1"/>
          </p:cNvSpPr>
          <p:nvPr>
            <p:ph idx="1"/>
          </p:nvPr>
        </p:nvSpPr>
        <p:spPr>
          <a:xfrm>
            <a:off x="457200" y="188640"/>
            <a:ext cx="8229600" cy="5937523"/>
          </a:xfrm>
        </p:spPr>
        <p:txBody>
          <a:bodyPr>
            <a:normAutofit fontScale="70000" lnSpcReduction="20000"/>
          </a:bodyPr>
          <a:lstStyle/>
          <a:p>
            <a:pPr marL="0" indent="0">
              <a:buNone/>
            </a:pPr>
            <a:r>
              <a:rPr lang="en-GB" dirty="0" smtClean="0"/>
              <a:t>6.</a:t>
            </a:r>
            <a:r>
              <a:rPr lang="en-GB" dirty="0"/>
              <a:t/>
            </a:r>
            <a:br>
              <a:rPr lang="en-GB" dirty="0"/>
            </a:br>
            <a:r>
              <a:rPr lang="en-GB" b="1" dirty="0"/>
              <a:t>a) What </a:t>
            </a:r>
            <a:r>
              <a:rPr lang="en-GB" b="1" dirty="0" smtClean="0"/>
              <a:t>is HGH? (2)</a:t>
            </a:r>
            <a:endParaRPr lang="en-GB" b="1" dirty="0"/>
          </a:p>
          <a:p>
            <a:pPr marL="0" indent="0">
              <a:buNone/>
            </a:pPr>
            <a:r>
              <a:rPr lang="en-GB" dirty="0"/>
              <a:t/>
            </a:r>
            <a:br>
              <a:rPr lang="en-GB" dirty="0"/>
            </a:br>
            <a:r>
              <a:rPr lang="en-GB" dirty="0" smtClean="0"/>
              <a:t>Human growth hormone.</a:t>
            </a:r>
          </a:p>
          <a:p>
            <a:pPr marL="0" indent="0">
              <a:buNone/>
            </a:pPr>
            <a:r>
              <a:rPr lang="en-GB" dirty="0" smtClean="0"/>
              <a:t>Naturally </a:t>
            </a:r>
            <a:r>
              <a:rPr lang="en-GB" dirty="0"/>
              <a:t>occurring hormone that regulates growth and also the turnover of muscle, bone, and the regulation of fat </a:t>
            </a:r>
            <a:r>
              <a:rPr lang="en-GB" dirty="0" smtClean="0"/>
              <a:t>metabolism.</a:t>
            </a:r>
            <a:endParaRPr lang="en-GB" dirty="0"/>
          </a:p>
          <a:p>
            <a:pPr marL="0" indent="0">
              <a:buNone/>
            </a:pPr>
            <a:r>
              <a:rPr lang="en-GB" b="1" dirty="0"/>
              <a:t/>
            </a:r>
            <a:br>
              <a:rPr lang="en-GB" b="1" dirty="0"/>
            </a:br>
            <a:r>
              <a:rPr lang="en-GB" b="1" dirty="0"/>
              <a:t>b) How </a:t>
            </a:r>
            <a:r>
              <a:rPr lang="en-GB" b="1" dirty="0" smtClean="0"/>
              <a:t>does HGH </a:t>
            </a:r>
            <a:r>
              <a:rPr lang="en-GB" b="1" dirty="0"/>
              <a:t>benefit sportspeople</a:t>
            </a:r>
            <a:r>
              <a:rPr lang="en-GB" b="1" dirty="0" smtClean="0"/>
              <a:t>? (3)</a:t>
            </a:r>
            <a:endParaRPr lang="en-GB" b="1" dirty="0"/>
          </a:p>
          <a:p>
            <a:pPr marL="0" indent="0">
              <a:buNone/>
            </a:pPr>
            <a:r>
              <a:rPr lang="en-GB" dirty="0"/>
              <a:t/>
            </a:r>
            <a:br>
              <a:rPr lang="en-GB" dirty="0"/>
            </a:br>
            <a:r>
              <a:rPr lang="en-GB" dirty="0"/>
              <a:t>Increases muscle </a:t>
            </a:r>
            <a:r>
              <a:rPr lang="en-GB" dirty="0" smtClean="0"/>
              <a:t>mass.</a:t>
            </a:r>
          </a:p>
          <a:p>
            <a:pPr marL="0" indent="0">
              <a:buNone/>
            </a:pPr>
            <a:r>
              <a:rPr lang="en-GB" dirty="0" smtClean="0"/>
              <a:t>Aids </a:t>
            </a:r>
            <a:r>
              <a:rPr lang="en-GB" dirty="0"/>
              <a:t>the repair of bones, ligaments and </a:t>
            </a:r>
            <a:r>
              <a:rPr lang="en-GB" dirty="0" smtClean="0"/>
              <a:t>tendons.</a:t>
            </a:r>
          </a:p>
          <a:p>
            <a:pPr marL="0" indent="0">
              <a:buNone/>
            </a:pPr>
            <a:r>
              <a:rPr lang="en-GB" dirty="0" smtClean="0"/>
              <a:t>Leads </a:t>
            </a:r>
            <a:r>
              <a:rPr lang="en-GB" dirty="0"/>
              <a:t>to enhanced performance in sprinting and other explosive activities.</a:t>
            </a:r>
          </a:p>
          <a:p>
            <a:pPr marL="0" indent="0">
              <a:buNone/>
            </a:pPr>
            <a:r>
              <a:rPr lang="en-GB" b="1" dirty="0"/>
              <a:t/>
            </a:r>
            <a:br>
              <a:rPr lang="en-GB" b="1" dirty="0"/>
            </a:br>
            <a:r>
              <a:rPr lang="en-GB" b="1" dirty="0"/>
              <a:t>c) What are the risks associated with using </a:t>
            </a:r>
            <a:r>
              <a:rPr lang="en-GB" b="1" dirty="0" smtClean="0"/>
              <a:t>HGH? (2)</a:t>
            </a:r>
            <a:endParaRPr lang="en-GB" b="1" dirty="0"/>
          </a:p>
          <a:p>
            <a:pPr marL="0" indent="0">
              <a:buNone/>
            </a:pPr>
            <a:endParaRPr lang="en-GB" dirty="0"/>
          </a:p>
          <a:p>
            <a:pPr marL="0" indent="0">
              <a:buNone/>
            </a:pPr>
            <a:r>
              <a:rPr lang="en-GB" dirty="0"/>
              <a:t>Side effects include minor to chronic joint pain, joint swelling, fluid retention, high blood pressure, abnormal bone and cartilage growth, irregular heart rhythms, and increased risk of diabetes.</a:t>
            </a:r>
          </a:p>
          <a:p>
            <a:pPr marL="0" indent="0">
              <a:buNone/>
            </a:pPr>
            <a:endParaRPr lang="en-GB" dirty="0"/>
          </a:p>
        </p:txBody>
      </p:sp>
    </p:spTree>
    <p:extLst>
      <p:ext uri="{BB962C8B-B14F-4D97-AF65-F5344CB8AC3E}">
        <p14:creationId xmlns:p14="http://schemas.microsoft.com/office/powerpoint/2010/main" val="127237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548680"/>
            <a:ext cx="8229600" cy="5577483"/>
          </a:xfrm>
        </p:spPr>
        <p:txBody>
          <a:bodyPr>
            <a:normAutofit fontScale="62500" lnSpcReduction="20000"/>
          </a:bodyPr>
          <a:lstStyle/>
          <a:p>
            <a:pPr marL="0" indent="0">
              <a:buNone/>
            </a:pPr>
            <a:r>
              <a:rPr lang="en-GB" dirty="0" smtClean="0"/>
              <a:t>7.</a:t>
            </a:r>
            <a:r>
              <a:rPr lang="en-GB" dirty="0"/>
              <a:t/>
            </a:r>
            <a:br>
              <a:rPr lang="en-GB" dirty="0"/>
            </a:br>
            <a:r>
              <a:rPr lang="en-GB" b="1" dirty="0"/>
              <a:t>a) What </a:t>
            </a:r>
            <a:r>
              <a:rPr lang="en-GB" b="1" dirty="0" smtClean="0"/>
              <a:t>are beta blockers? (2)</a:t>
            </a:r>
            <a:endParaRPr lang="en-GB" b="1" dirty="0"/>
          </a:p>
          <a:p>
            <a:pPr marL="0" indent="0">
              <a:buNone/>
            </a:pPr>
            <a:r>
              <a:rPr lang="en-GB" dirty="0"/>
              <a:t/>
            </a:r>
            <a:br>
              <a:rPr lang="en-GB" dirty="0"/>
            </a:br>
            <a:r>
              <a:rPr lang="en-GB" dirty="0"/>
              <a:t>A drug that blocks the release of chemicals, such as adrenaline, thereby causing the heart rate to stay low and helping the performer stay </a:t>
            </a:r>
            <a:r>
              <a:rPr lang="en-GB" dirty="0" smtClean="0"/>
              <a:t>calm.</a:t>
            </a:r>
            <a:endParaRPr lang="en-GB" dirty="0"/>
          </a:p>
          <a:p>
            <a:pPr marL="0" indent="0">
              <a:buNone/>
            </a:pPr>
            <a:r>
              <a:rPr lang="en-GB" dirty="0"/>
              <a:t/>
            </a:r>
            <a:br>
              <a:rPr lang="en-GB" dirty="0"/>
            </a:br>
            <a:r>
              <a:rPr lang="en-GB" b="1" dirty="0"/>
              <a:t>b) How </a:t>
            </a:r>
            <a:r>
              <a:rPr lang="en-GB" b="1" dirty="0" smtClean="0"/>
              <a:t>do beta blockers </a:t>
            </a:r>
            <a:r>
              <a:rPr lang="en-GB" b="1" dirty="0"/>
              <a:t>benefit sportspeople</a:t>
            </a:r>
            <a:r>
              <a:rPr lang="en-GB" b="1" dirty="0" smtClean="0"/>
              <a:t>? (3)</a:t>
            </a:r>
            <a:endParaRPr lang="en-GB" b="1" dirty="0"/>
          </a:p>
          <a:p>
            <a:pPr marL="0" indent="0">
              <a:buNone/>
            </a:pPr>
            <a:r>
              <a:rPr lang="en-GB" dirty="0"/>
              <a:t/>
            </a:r>
            <a:br>
              <a:rPr lang="en-GB" dirty="0"/>
            </a:br>
            <a:r>
              <a:rPr lang="en-GB" dirty="0"/>
              <a:t>Block the action of adrenaline and noradrenaline. </a:t>
            </a:r>
            <a:endParaRPr lang="en-GB" dirty="0" smtClean="0"/>
          </a:p>
          <a:p>
            <a:pPr marL="0" indent="0">
              <a:buNone/>
            </a:pPr>
            <a:r>
              <a:rPr lang="en-GB" dirty="0" smtClean="0"/>
              <a:t>Cause </a:t>
            </a:r>
            <a:r>
              <a:rPr lang="en-GB" dirty="0"/>
              <a:t>arteries to </a:t>
            </a:r>
            <a:r>
              <a:rPr lang="en-GB" dirty="0" smtClean="0"/>
              <a:t>widen.</a:t>
            </a:r>
          </a:p>
          <a:p>
            <a:pPr marL="0" indent="0">
              <a:buNone/>
            </a:pPr>
            <a:r>
              <a:rPr lang="en-GB" dirty="0" smtClean="0"/>
              <a:t>Lower </a:t>
            </a:r>
            <a:r>
              <a:rPr lang="en-GB" dirty="0"/>
              <a:t>blood </a:t>
            </a:r>
            <a:r>
              <a:rPr lang="en-GB" dirty="0" smtClean="0"/>
              <a:t>pressure.</a:t>
            </a:r>
          </a:p>
          <a:p>
            <a:pPr marL="0" indent="0">
              <a:buNone/>
            </a:pPr>
            <a:r>
              <a:rPr lang="en-GB" dirty="0"/>
              <a:t>R</a:t>
            </a:r>
            <a:r>
              <a:rPr lang="en-GB" dirty="0" smtClean="0"/>
              <a:t>educe </a:t>
            </a:r>
            <a:r>
              <a:rPr lang="en-GB" dirty="0"/>
              <a:t>tension and have an overall calming effect</a:t>
            </a:r>
            <a:r>
              <a:rPr lang="en-GB" dirty="0" smtClean="0"/>
              <a:t>.</a:t>
            </a:r>
          </a:p>
          <a:p>
            <a:pPr marL="0" indent="0">
              <a:buNone/>
            </a:pPr>
            <a:r>
              <a:rPr lang="en-GB" dirty="0" smtClean="0"/>
              <a:t>Benefit sportspeople such as archers, pistol shooters and snooker players.</a:t>
            </a:r>
            <a:endParaRPr lang="en-GB" dirty="0"/>
          </a:p>
          <a:p>
            <a:pPr marL="0" indent="0">
              <a:buNone/>
            </a:pPr>
            <a:r>
              <a:rPr lang="en-GB" dirty="0"/>
              <a:t/>
            </a:r>
            <a:br>
              <a:rPr lang="en-GB" dirty="0"/>
            </a:br>
            <a:r>
              <a:rPr lang="en-GB" b="1" dirty="0"/>
              <a:t>c) What are the risks associated with using </a:t>
            </a:r>
            <a:r>
              <a:rPr lang="en-GB" b="1" dirty="0" smtClean="0"/>
              <a:t>beta blockers? (2)</a:t>
            </a:r>
            <a:endParaRPr lang="en-GB" b="1" dirty="0"/>
          </a:p>
          <a:p>
            <a:pPr marL="0" indent="0">
              <a:buNone/>
            </a:pPr>
            <a:endParaRPr lang="en-GB" dirty="0"/>
          </a:p>
          <a:p>
            <a:pPr marL="0" indent="0">
              <a:buNone/>
            </a:pPr>
            <a:r>
              <a:rPr lang="en-GB" dirty="0"/>
              <a:t>Side effects include cold hands and feet, tiredness and sleep disturbance.</a:t>
            </a:r>
          </a:p>
          <a:p>
            <a:pPr marL="0" indent="0">
              <a:buNone/>
            </a:pPr>
            <a:endParaRPr lang="en-GB" dirty="0"/>
          </a:p>
        </p:txBody>
      </p:sp>
    </p:spTree>
    <p:extLst>
      <p:ext uri="{BB962C8B-B14F-4D97-AF65-F5344CB8AC3E}">
        <p14:creationId xmlns:p14="http://schemas.microsoft.com/office/powerpoint/2010/main" val="40100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ipe(down)">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
        <p:nvSpPr>
          <p:cNvPr id="3" name="Content Placeholder 2"/>
          <p:cNvSpPr>
            <a:spLocks noGrp="1"/>
          </p:cNvSpPr>
          <p:nvPr>
            <p:ph idx="1"/>
          </p:nvPr>
        </p:nvSpPr>
        <p:spPr>
          <a:xfrm>
            <a:off x="457200" y="476672"/>
            <a:ext cx="8229600" cy="6048672"/>
          </a:xfrm>
        </p:spPr>
        <p:txBody>
          <a:bodyPr>
            <a:normAutofit fontScale="77500" lnSpcReduction="20000"/>
          </a:bodyPr>
          <a:lstStyle/>
          <a:p>
            <a:pPr marL="0" indent="0">
              <a:buNone/>
            </a:pPr>
            <a:r>
              <a:rPr lang="en-GB" dirty="0" smtClean="0"/>
              <a:t>8.</a:t>
            </a:r>
            <a:r>
              <a:rPr lang="en-GB" dirty="0"/>
              <a:t/>
            </a:r>
            <a:br>
              <a:rPr lang="en-GB" dirty="0"/>
            </a:br>
            <a:r>
              <a:rPr lang="en-GB" b="1" dirty="0"/>
              <a:t>a) What are </a:t>
            </a:r>
            <a:r>
              <a:rPr lang="en-GB" b="1" dirty="0" smtClean="0"/>
              <a:t>diuretics? (1)</a:t>
            </a:r>
            <a:endParaRPr lang="en-GB" b="1" dirty="0"/>
          </a:p>
          <a:p>
            <a:pPr marL="0" indent="0">
              <a:buNone/>
            </a:pPr>
            <a:r>
              <a:rPr lang="en-GB" dirty="0"/>
              <a:t/>
            </a:r>
            <a:br>
              <a:rPr lang="en-GB" dirty="0"/>
            </a:br>
            <a:r>
              <a:rPr lang="en-GB" dirty="0"/>
              <a:t>A drug which increases urine production and output</a:t>
            </a:r>
          </a:p>
          <a:p>
            <a:pPr marL="0" indent="0">
              <a:buNone/>
            </a:pPr>
            <a:r>
              <a:rPr lang="en-GB" dirty="0"/>
              <a:t/>
            </a:r>
            <a:br>
              <a:rPr lang="en-GB" dirty="0"/>
            </a:br>
            <a:r>
              <a:rPr lang="en-GB" b="1" dirty="0"/>
              <a:t>b) How do </a:t>
            </a:r>
            <a:r>
              <a:rPr lang="en-GB" b="1" dirty="0" smtClean="0"/>
              <a:t>diuretics benefit </a:t>
            </a:r>
            <a:r>
              <a:rPr lang="en-GB" b="1" dirty="0"/>
              <a:t>sportspeople</a:t>
            </a:r>
            <a:r>
              <a:rPr lang="en-GB" b="1" dirty="0" smtClean="0"/>
              <a:t>? (2)</a:t>
            </a:r>
            <a:endParaRPr lang="en-GB" b="1" dirty="0"/>
          </a:p>
          <a:p>
            <a:pPr marL="0" indent="0">
              <a:buNone/>
            </a:pPr>
            <a:r>
              <a:rPr lang="en-GB" dirty="0"/>
              <a:t/>
            </a:r>
            <a:br>
              <a:rPr lang="en-GB" dirty="0"/>
            </a:br>
            <a:r>
              <a:rPr lang="en-GB" dirty="0"/>
              <a:t>Increase urine output allowing an athlete to compete at a lower weight </a:t>
            </a:r>
            <a:r>
              <a:rPr lang="en-GB" dirty="0" smtClean="0"/>
              <a:t>class.</a:t>
            </a:r>
          </a:p>
          <a:p>
            <a:pPr marL="0" indent="0">
              <a:buNone/>
            </a:pPr>
            <a:r>
              <a:rPr lang="en-GB" dirty="0" smtClean="0"/>
              <a:t>Also </a:t>
            </a:r>
            <a:r>
              <a:rPr lang="en-GB" dirty="0"/>
              <a:t>‘</a:t>
            </a:r>
            <a:r>
              <a:rPr lang="en-GB" dirty="0" smtClean="0"/>
              <a:t>masks’ </a:t>
            </a:r>
            <a:r>
              <a:rPr lang="en-GB" dirty="0"/>
              <a:t>the appearance of other illegal drugs.</a:t>
            </a:r>
          </a:p>
          <a:p>
            <a:pPr marL="0" indent="0">
              <a:buNone/>
            </a:pPr>
            <a:r>
              <a:rPr lang="en-GB" dirty="0"/>
              <a:t/>
            </a:r>
            <a:br>
              <a:rPr lang="en-GB" dirty="0"/>
            </a:br>
            <a:r>
              <a:rPr lang="en-GB" b="1" dirty="0"/>
              <a:t>c) What are the risks associated with using </a:t>
            </a:r>
            <a:r>
              <a:rPr lang="en-GB" b="1" dirty="0" smtClean="0"/>
              <a:t>diuretics? (3)</a:t>
            </a:r>
            <a:endParaRPr lang="en-GB" b="1" dirty="0"/>
          </a:p>
          <a:p>
            <a:pPr marL="0" indent="0">
              <a:buNone/>
            </a:pPr>
            <a:endParaRPr lang="en-GB" dirty="0"/>
          </a:p>
          <a:p>
            <a:pPr marL="0" indent="0">
              <a:buNone/>
            </a:pPr>
            <a:r>
              <a:rPr lang="en-GB" dirty="0"/>
              <a:t>Adverse side effects </a:t>
            </a:r>
            <a:r>
              <a:rPr lang="en-GB" dirty="0" smtClean="0"/>
              <a:t>include: </a:t>
            </a:r>
            <a:r>
              <a:rPr lang="en-GB" dirty="0"/>
              <a:t>dehydration, decreased ability to regulate body temperature, potassium deficiency, heart arrhythmias, muscle cramps and exhaustion.</a:t>
            </a:r>
          </a:p>
          <a:p>
            <a:pPr marL="0" indent="0">
              <a:buNone/>
            </a:pPr>
            <a:endParaRPr lang="en-GB" dirty="0"/>
          </a:p>
        </p:txBody>
      </p:sp>
    </p:spTree>
    <p:extLst>
      <p:ext uri="{BB962C8B-B14F-4D97-AF65-F5344CB8AC3E}">
        <p14:creationId xmlns:p14="http://schemas.microsoft.com/office/powerpoint/2010/main" val="262352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864</Words>
  <Application>Microsoft Office PowerPoint</Application>
  <PresentationFormat>On-screen Show (4:3)</PresentationFormat>
  <Paragraphs>144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Elite Performer Exam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John's School, Marlborough.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Elite Performer Exam Questions</dc:title>
  <dc:creator>jamie</dc:creator>
  <cp:lastModifiedBy>jamie</cp:lastModifiedBy>
  <cp:revision>15</cp:revision>
  <dcterms:created xsi:type="dcterms:W3CDTF">2013-01-29T20:41:21Z</dcterms:created>
  <dcterms:modified xsi:type="dcterms:W3CDTF">2013-03-25T10:28:14Z</dcterms:modified>
</cp:coreProperties>
</file>