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4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4908" y="1970733"/>
            <a:ext cx="7197726" cy="977513"/>
          </a:xfrm>
        </p:spPr>
        <p:txBody>
          <a:bodyPr>
            <a:noAutofit/>
          </a:bodyPr>
          <a:lstStyle/>
          <a:p>
            <a:pPr algn="l"/>
            <a:r>
              <a:rPr lang="en-GB" sz="6600" b="1" dirty="0" smtClean="0"/>
              <a:t>Exam Feedback </a:t>
            </a:r>
            <a:endParaRPr lang="en-GB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94908" y="2948246"/>
            <a:ext cx="7197726" cy="1405467"/>
          </a:xfrm>
        </p:spPr>
        <p:txBody>
          <a:bodyPr/>
          <a:lstStyle/>
          <a:p>
            <a:pPr algn="l"/>
            <a:r>
              <a:rPr lang="en-GB" sz="2400" dirty="0" smtClean="0"/>
              <a:t>Class Range – 36%-85%</a:t>
            </a:r>
          </a:p>
          <a:p>
            <a:pPr algn="l"/>
            <a:r>
              <a:rPr lang="en-GB" sz="2400" dirty="0" smtClean="0"/>
              <a:t>Class Average- 65%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01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998627"/>
              </p:ext>
            </p:extLst>
          </p:nvPr>
        </p:nvGraphicFramePr>
        <p:xfrm>
          <a:off x="365759" y="299258"/>
          <a:ext cx="11388436" cy="6315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4218"/>
                <a:gridCol w="5694218"/>
              </a:tblGrid>
              <a:tr h="737219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Social factors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Support programmes </a:t>
                      </a:r>
                      <a:endParaRPr lang="en-GB" sz="2400" dirty="0"/>
                    </a:p>
                  </a:txBody>
                  <a:tcPr/>
                </a:tc>
              </a:tr>
              <a:tr h="54142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Parental /</a:t>
                      </a:r>
                      <a:r>
                        <a:rPr lang="en-GB" sz="2400" baseline="0" dirty="0" smtClean="0"/>
                        <a:t> peer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aseline="0" dirty="0" smtClean="0"/>
                        <a:t>Equal opportunities / anti – discrimination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aseline="0" dirty="0" smtClean="0"/>
                        <a:t>Socio-economic status of sport / social class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aseline="0" dirty="0" smtClean="0"/>
                        <a:t>Funding- private or scholarships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aseline="0" dirty="0" smtClean="0"/>
                        <a:t>Access to clubs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aseline="0" dirty="0" smtClean="0"/>
                        <a:t>School/ university experience </a:t>
                      </a:r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National lottery- funding</a:t>
                      </a:r>
                      <a:r>
                        <a:rPr lang="en-GB" sz="2400" baseline="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aseline="0" dirty="0" smtClean="0"/>
                        <a:t>Co-ordinated approach of NGBs/ Sport England / Sports Aid/ BOA / Sports Coach UK/ Institutes of sport)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aseline="0" dirty="0" smtClean="0"/>
                        <a:t>High quality facilities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aseline="0" dirty="0" smtClean="0"/>
                        <a:t>High quality coaching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aseline="0" dirty="0" smtClean="0"/>
                        <a:t>Talent identification programmes / Examples of TIP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aseline="0" dirty="0" smtClean="0"/>
                        <a:t>Structured competition – layered/county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aseline="0" dirty="0" smtClean="0"/>
                        <a:t>Sports medicine/physiotherapy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aseline="0" dirty="0" smtClean="0"/>
                        <a:t>World class performance pathway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aseline="0" dirty="0" smtClean="0"/>
                        <a:t>Performance Lifestyle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2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aseline="0" dirty="0" smtClean="0"/>
                        <a:t>Talented Athlete Scholarship Scheme - TASS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98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187" y="2322022"/>
            <a:ext cx="10131425" cy="1456267"/>
          </a:xfrm>
        </p:spPr>
        <p:txBody>
          <a:bodyPr>
            <a:noAutofit/>
          </a:bodyPr>
          <a:lstStyle/>
          <a:p>
            <a:r>
              <a:rPr lang="en-GB" sz="4400" dirty="0" smtClean="0"/>
              <a:t>Suggest reasons why the international Olympic committee has allowed professional persons to compete at the Olympic games in recent years  (3)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02681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59" y="795405"/>
            <a:ext cx="11434155" cy="5223009"/>
          </a:xfrm>
        </p:spPr>
        <p:txBody>
          <a:bodyPr>
            <a:noAutofit/>
          </a:bodyPr>
          <a:lstStyle/>
          <a:p>
            <a:r>
              <a:rPr lang="en-GB" sz="2800" dirty="0" smtClean="0"/>
              <a:t>Many traditional amateur sports are now professional </a:t>
            </a:r>
          </a:p>
          <a:p>
            <a:r>
              <a:rPr lang="en-GB" sz="2800" dirty="0" smtClean="0"/>
              <a:t>Blurring of amateur and professional status in many sport/ difficult to differentiate between the two </a:t>
            </a:r>
          </a:p>
          <a:p>
            <a:r>
              <a:rPr lang="en-GB" sz="2800" dirty="0" smtClean="0"/>
              <a:t>Olympic ideal maintained / still playing by correct ethics </a:t>
            </a:r>
          </a:p>
          <a:p>
            <a:r>
              <a:rPr lang="en-GB" sz="2800" dirty="0" smtClean="0"/>
              <a:t>No prize or appearance money awarded by the Olympic committee </a:t>
            </a:r>
          </a:p>
          <a:p>
            <a:r>
              <a:rPr lang="en-GB" sz="2800" dirty="0" smtClean="0"/>
              <a:t>Higher standard competition </a:t>
            </a:r>
          </a:p>
          <a:p>
            <a:r>
              <a:rPr lang="en-GB" sz="2800" dirty="0" smtClean="0"/>
              <a:t>More spectators / media interest </a:t>
            </a:r>
          </a:p>
          <a:p>
            <a:r>
              <a:rPr lang="en-GB" sz="2800" dirty="0" smtClean="0"/>
              <a:t>Higher levels of income/ media rights / ticket prices </a:t>
            </a:r>
          </a:p>
          <a:p>
            <a:r>
              <a:rPr lang="en-GB" sz="2800" dirty="0" smtClean="0"/>
              <a:t>Increase role models therefore increase participation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715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180" y="1014153"/>
            <a:ext cx="10131425" cy="4488873"/>
          </a:xfrm>
        </p:spPr>
        <p:txBody>
          <a:bodyPr>
            <a:normAutofit/>
          </a:bodyPr>
          <a:lstStyle/>
          <a:p>
            <a:r>
              <a:rPr lang="en-GB" dirty="0" smtClean="0"/>
              <a:t>Explain the impact of each of the following social and cultural factors in the development and spread of </a:t>
            </a:r>
            <a:r>
              <a:rPr lang="en-GB" dirty="0" smtClean="0">
                <a:solidFill>
                  <a:srgbClr val="FF0000"/>
                </a:solidFill>
              </a:rPr>
              <a:t>rational recreation </a:t>
            </a:r>
            <a:r>
              <a:rPr lang="en-GB" dirty="0" smtClean="0"/>
              <a:t>during the 19</a:t>
            </a:r>
            <a:r>
              <a:rPr lang="en-GB" baseline="30000" dirty="0" smtClean="0"/>
              <a:t>th</a:t>
            </a:r>
            <a:r>
              <a:rPr lang="en-GB" dirty="0" smtClean="0"/>
              <a:t> century.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Urbanisation </a:t>
            </a:r>
            <a:br>
              <a:rPr lang="en-GB" dirty="0" smtClean="0"/>
            </a:br>
            <a:r>
              <a:rPr lang="en-GB" dirty="0" smtClean="0"/>
              <a:t>Public Provisions </a:t>
            </a:r>
            <a:br>
              <a:rPr lang="en-GB" dirty="0" smtClean="0"/>
            </a:br>
            <a:r>
              <a:rPr lang="en-GB" dirty="0" smtClean="0"/>
              <a:t>Communications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212975" y="5336771"/>
            <a:ext cx="2344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7 Marks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4637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532015"/>
            <a:ext cx="11039301" cy="6001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/>
              <a:t>Define Key Words in the question </a:t>
            </a:r>
          </a:p>
          <a:p>
            <a:r>
              <a:rPr lang="en-GB" sz="2400" dirty="0" smtClean="0"/>
              <a:t>Rational Recreation- any description of rational recreation would get you a mark e.g. codified/written down rules/ spectator based/ began with middle classes/opposite of popular recreation 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Urbanisation </a:t>
            </a:r>
          </a:p>
          <a:p>
            <a:r>
              <a:rPr lang="en-GB" sz="2400" dirty="0" smtClean="0"/>
              <a:t>Lack of space = limited mob games due to lack of space therefore new sports developed </a:t>
            </a:r>
          </a:p>
          <a:p>
            <a:r>
              <a:rPr lang="en-GB" sz="2400" dirty="0" smtClean="0"/>
              <a:t>Need for masses to be occupied / social control / more free time (Saturday half day) and money = spectator sport / increase in spectators </a:t>
            </a:r>
          </a:p>
          <a:p>
            <a:r>
              <a:rPr lang="en-GB" sz="2400" dirty="0" smtClean="0"/>
              <a:t>Factory teams led to more regular completion / leagues set up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88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543" y="931026"/>
            <a:ext cx="11334402" cy="529243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100" dirty="0"/>
              <a:t>Public Provision </a:t>
            </a:r>
          </a:p>
          <a:p>
            <a:r>
              <a:rPr lang="en-GB" sz="3100" dirty="0"/>
              <a:t>Government Acts  / local authority provision = provision of baths and parks </a:t>
            </a:r>
          </a:p>
          <a:p>
            <a:r>
              <a:rPr lang="en-GB" sz="3100" dirty="0"/>
              <a:t>Baths and Parks = improved health and hygiene of working class </a:t>
            </a:r>
          </a:p>
          <a:p>
            <a:r>
              <a:rPr lang="en-GB" sz="3100" dirty="0"/>
              <a:t>Middle class banned mob games and approved developed certain games to get social control </a:t>
            </a:r>
          </a:p>
          <a:p>
            <a:pPr marL="0" indent="0">
              <a:buNone/>
            </a:pPr>
            <a:endParaRPr lang="en-GB" sz="3100" dirty="0"/>
          </a:p>
          <a:p>
            <a:pPr marL="0" indent="0">
              <a:buNone/>
            </a:pPr>
            <a:r>
              <a:rPr lang="en-GB" sz="3100" dirty="0"/>
              <a:t>Communications </a:t>
            </a:r>
          </a:p>
          <a:p>
            <a:r>
              <a:rPr lang="en-GB" sz="3100" dirty="0"/>
              <a:t>Media/Newspapers- raised awareness of sport therefore increasing participation and spectatorship / role models </a:t>
            </a:r>
          </a:p>
          <a:p>
            <a:r>
              <a:rPr lang="en-GB" sz="3100" dirty="0"/>
              <a:t>Railways/transport – could travel to away fixtures / spectators could travel with team / spread of ideals nationally and globally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58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812" y="2305396"/>
            <a:ext cx="10131425" cy="2682240"/>
          </a:xfrm>
        </p:spPr>
        <p:txBody>
          <a:bodyPr>
            <a:normAutofit fontScale="90000"/>
          </a:bodyPr>
          <a:lstStyle/>
          <a:p>
            <a:r>
              <a:rPr lang="en-GB" sz="4400" dirty="0" smtClean="0"/>
              <a:t>Explain why elite performers should consider the nature of a sponsor and their products before accepting a sponsorship deal  		</a:t>
            </a:r>
            <a:br>
              <a:rPr lang="en-GB" sz="4400" dirty="0" smtClean="0"/>
            </a:br>
            <a:r>
              <a:rPr lang="en-GB" sz="4400" dirty="0"/>
              <a:t>	</a:t>
            </a:r>
            <a:r>
              <a:rPr lang="en-GB" sz="4400" dirty="0" smtClean="0"/>
              <a:t>																(3 marks)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17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81645"/>
            <a:ext cx="10985268" cy="5868784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The performer is a role model to others </a:t>
            </a:r>
          </a:p>
          <a:p>
            <a:r>
              <a:rPr lang="en-GB" sz="2800" dirty="0" smtClean="0"/>
              <a:t>Therefore have a social duty to others / human rights / unethical manufacturing of goods </a:t>
            </a:r>
          </a:p>
          <a:p>
            <a:r>
              <a:rPr lang="en-GB" sz="2800" dirty="0" smtClean="0"/>
              <a:t>Example – if sponsored by unhealthy product e.g. alcohol/cigarette/fast food company this could influence children </a:t>
            </a:r>
          </a:p>
          <a:p>
            <a:r>
              <a:rPr lang="en-GB" sz="2800" dirty="0" smtClean="0"/>
              <a:t>May endanger future commercial support </a:t>
            </a:r>
          </a:p>
          <a:p>
            <a:r>
              <a:rPr lang="en-GB" sz="2800" dirty="0" smtClean="0"/>
              <a:t>Bring criticism to performer </a:t>
            </a:r>
          </a:p>
          <a:p>
            <a:r>
              <a:rPr lang="en-GB" sz="2800" dirty="0" smtClean="0"/>
              <a:t>Getting sponsor with the best benefits- one offer may be better than another </a:t>
            </a:r>
          </a:p>
          <a:p>
            <a:r>
              <a:rPr lang="en-GB" sz="2800" dirty="0" smtClean="0"/>
              <a:t>Sponsor has a high level of control over the athlete / commitment /expectations e.g. public appearances </a:t>
            </a:r>
          </a:p>
          <a:p>
            <a:r>
              <a:rPr lang="en-GB" sz="2800" dirty="0" smtClean="0"/>
              <a:t>Make sure it won’t hinder performance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24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928" y="393469"/>
            <a:ext cx="10918767" cy="1456267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Explain how the middle classes supported the developments in sport during the 19</a:t>
            </a:r>
            <a:r>
              <a:rPr lang="en-GB" b="1" baseline="30000" dirty="0" smtClean="0"/>
              <a:t>th</a:t>
            </a:r>
            <a:r>
              <a:rPr lang="en-GB" b="1" dirty="0" smtClean="0"/>
              <a:t> century </a:t>
            </a:r>
            <a:br>
              <a:rPr lang="en-GB" b="1" dirty="0" smtClean="0"/>
            </a:br>
            <a:r>
              <a:rPr lang="en-GB" b="1" dirty="0"/>
              <a:t>	</a:t>
            </a:r>
            <a:r>
              <a:rPr lang="en-GB" b="1" dirty="0" smtClean="0"/>
              <a:t>													(3 marks)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253" y="2416387"/>
            <a:ext cx="11711449" cy="4441613"/>
          </a:xfrm>
        </p:spPr>
        <p:txBody>
          <a:bodyPr>
            <a:normAutofit fontScale="92500"/>
          </a:bodyPr>
          <a:lstStyle/>
          <a:p>
            <a:r>
              <a:rPr lang="en-GB" sz="2200" dirty="0" smtClean="0"/>
              <a:t>Development of rules / rational recreation / codification 	Via  		Public schools/universities/NGBs</a:t>
            </a:r>
          </a:p>
          <a:p>
            <a:r>
              <a:rPr lang="en-GB" sz="2200" dirty="0" smtClean="0"/>
              <a:t>Development of leagues/ competitions 	via 	public schools/ universities/ NGBs/ Factory Teams /teams</a:t>
            </a:r>
          </a:p>
          <a:p>
            <a:r>
              <a:rPr lang="en-GB" sz="2200" dirty="0" smtClean="0"/>
              <a:t>Development of facilities /parks/ public baths /  	via 	factory owners / church/ public schools/ Government / Government acts  </a:t>
            </a:r>
          </a:p>
          <a:p>
            <a:r>
              <a:rPr lang="en-GB" sz="2200" dirty="0" smtClean="0"/>
              <a:t>Controlled sport 	Via 		clubs/NGBs/Leadership roles</a:t>
            </a:r>
          </a:p>
          <a:p>
            <a:r>
              <a:rPr lang="en-GB" sz="2200" dirty="0" smtClean="0"/>
              <a:t>Development of morals/values through muscular Christianity / Sportsmanship </a:t>
            </a:r>
          </a:p>
          <a:p>
            <a:r>
              <a:rPr lang="en-GB" sz="2200" dirty="0" smtClean="0"/>
              <a:t>Provided more leisure time / Saturday half day </a:t>
            </a:r>
          </a:p>
          <a:p>
            <a:r>
              <a:rPr lang="en-GB" sz="2200" dirty="0" smtClean="0"/>
              <a:t>Provided better income </a:t>
            </a:r>
          </a:p>
          <a:p>
            <a:r>
              <a:rPr lang="en-GB" sz="2200" dirty="0" smtClean="0"/>
              <a:t>New sports created at universities </a:t>
            </a:r>
          </a:p>
          <a:p>
            <a:r>
              <a:rPr lang="en-GB" sz="2200" dirty="0" smtClean="0"/>
              <a:t>Amateur and gentleman amateur due to having time/money to play for the love of the sport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46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427" y="326967"/>
            <a:ext cx="10131425" cy="145626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Discuss the suggestion that funding should be equal for all sports and not based on performance at major championships 					(4 marks)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272448"/>
              </p:ext>
            </p:extLst>
          </p:nvPr>
        </p:nvGraphicFramePr>
        <p:xfrm>
          <a:off x="453044" y="2066327"/>
          <a:ext cx="11134898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6454"/>
                <a:gridCol w="561844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Agree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Disagree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Equal so all sports can develop</a:t>
                      </a:r>
                      <a:r>
                        <a:rPr lang="en-GB" sz="2400" baseline="0" dirty="0" smtClean="0"/>
                        <a:t>/increase chance of success/make it fair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aseline="0" dirty="0" smtClean="0"/>
                        <a:t>Promotes less popular sport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aseline="0" dirty="0" smtClean="0"/>
                        <a:t>Widens participation/foundation levels of pyramid / increase grass roots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aseline="0" dirty="0" smtClean="0"/>
                        <a:t>Provides alternative options for sports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aseline="0" dirty="0" smtClean="0"/>
                        <a:t>Everyone has the right to have the opportunity to improve in their sport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aseline="0" dirty="0" smtClean="0"/>
                        <a:t>London Olympic Legacy should be encouraged across all sports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Limited</a:t>
                      </a:r>
                      <a:r>
                        <a:rPr lang="en-GB" sz="2400" baseline="0" dirty="0" smtClean="0"/>
                        <a:t> funds so needs to be used effectively- not enough for everyone to get the amount they need </a:t>
                      </a:r>
                    </a:p>
                    <a:p>
                      <a:r>
                        <a:rPr lang="en-GB" sz="2400" baseline="0" dirty="0" smtClean="0"/>
                        <a:t>Better to increase chances of winning medals in target sports/tax payers get value for money / reward for successful sports </a:t>
                      </a:r>
                    </a:p>
                    <a:p>
                      <a:r>
                        <a:rPr lang="en-GB" sz="2400" baseline="0" dirty="0" smtClean="0"/>
                        <a:t>Encourages sports to invest money correctly </a:t>
                      </a:r>
                    </a:p>
                    <a:p>
                      <a:r>
                        <a:rPr lang="en-GB" sz="2400" baseline="0" dirty="0" smtClean="0"/>
                        <a:t>Encourages sporting organisations to work together and share resources </a:t>
                      </a:r>
                    </a:p>
                    <a:p>
                      <a:r>
                        <a:rPr lang="en-GB" sz="2400" baseline="0" dirty="0" smtClean="0"/>
                        <a:t>Funding is a privilege not a right 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87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815" y="2538153"/>
            <a:ext cx="10131425" cy="1456267"/>
          </a:xfrm>
        </p:spPr>
        <p:txBody>
          <a:bodyPr>
            <a:noAutofit/>
          </a:bodyPr>
          <a:lstStyle/>
          <a:p>
            <a:r>
              <a:rPr lang="en-GB" sz="4000" dirty="0" smtClean="0"/>
              <a:t>Explain the </a:t>
            </a:r>
            <a:r>
              <a:rPr lang="en-GB" sz="4000" u="sng" dirty="0" smtClean="0">
                <a:solidFill>
                  <a:srgbClr val="FF0000"/>
                </a:solidFill>
              </a:rPr>
              <a:t>social Factors </a:t>
            </a:r>
            <a:r>
              <a:rPr lang="en-GB" sz="4000" dirty="0" smtClean="0"/>
              <a:t>and the </a:t>
            </a:r>
            <a:r>
              <a:rPr lang="en-GB" sz="4000" dirty="0" smtClean="0">
                <a:solidFill>
                  <a:srgbClr val="FF0000"/>
                </a:solidFill>
              </a:rPr>
              <a:t>support programmes </a:t>
            </a:r>
            <a:r>
              <a:rPr lang="en-GB" sz="4000" dirty="0" smtClean="0"/>
              <a:t>in the UK that encourage the development of elite athletes and increase the chance of winning medals 				(6 marks)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47418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67</TotalTime>
  <Words>661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Celestial</vt:lpstr>
      <vt:lpstr>Exam Feedback </vt:lpstr>
      <vt:lpstr>Explain the impact of each of the following social and cultural factors in the development and spread of rational recreation during the 19th century.   Urbanisation  Public Provisions  Communications </vt:lpstr>
      <vt:lpstr>PowerPoint Presentation</vt:lpstr>
      <vt:lpstr>PowerPoint Presentation</vt:lpstr>
      <vt:lpstr>Explain why elite performers should consider the nature of a sponsor and their products before accepting a sponsorship deal                      (3 marks)  </vt:lpstr>
      <vt:lpstr>PowerPoint Presentation</vt:lpstr>
      <vt:lpstr>Explain how the middle classes supported the developments in sport during the 19th century                (3 marks) </vt:lpstr>
      <vt:lpstr>Discuss the suggestion that funding should be equal for all sports and not based on performance at major championships      (4 marks) </vt:lpstr>
      <vt:lpstr>Explain the social Factors and the support programmes in the UK that encourage the development of elite athletes and increase the chance of winning medals     (6 marks) </vt:lpstr>
      <vt:lpstr>PowerPoint Presentation</vt:lpstr>
      <vt:lpstr>Suggest reasons why the international Olympic committee has allowed professional persons to compete at the Olympic games in recent years  (3) 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Feedback</dc:title>
  <dc:creator>CDillon</dc:creator>
  <cp:lastModifiedBy>CDillon</cp:lastModifiedBy>
  <cp:revision>8</cp:revision>
  <dcterms:created xsi:type="dcterms:W3CDTF">2017-01-13T09:55:33Z</dcterms:created>
  <dcterms:modified xsi:type="dcterms:W3CDTF">2017-01-13T11:03:02Z</dcterms:modified>
</cp:coreProperties>
</file>