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7" r:id="rId2"/>
    <p:sldMasterId id="2147483769" r:id="rId3"/>
    <p:sldMasterId id="2147483781" r:id="rId4"/>
    <p:sldMasterId id="2147483793" r:id="rId5"/>
    <p:sldMasterId id="2147483805" r:id="rId6"/>
    <p:sldMasterId id="2147483817" r:id="rId7"/>
    <p:sldMasterId id="2147483829" r:id="rId8"/>
  </p:sldMasterIdLst>
  <p:sldIdLst>
    <p:sldId id="275" r:id="rId9"/>
    <p:sldId id="276" r:id="rId10"/>
    <p:sldId id="277" r:id="rId11"/>
    <p:sldId id="278" r:id="rId12"/>
    <p:sldId id="279" r:id="rId13"/>
    <p:sldId id="319" r:id="rId14"/>
    <p:sldId id="320" r:id="rId15"/>
    <p:sldId id="327" r:id="rId16"/>
    <p:sldId id="329" r:id="rId17"/>
    <p:sldId id="280" r:id="rId18"/>
    <p:sldId id="281" r:id="rId19"/>
    <p:sldId id="282" r:id="rId20"/>
    <p:sldId id="317" r:id="rId21"/>
    <p:sldId id="283" r:id="rId22"/>
    <p:sldId id="318" r:id="rId23"/>
    <p:sldId id="323" r:id="rId24"/>
    <p:sldId id="328" r:id="rId25"/>
    <p:sldId id="321" r:id="rId26"/>
    <p:sldId id="322" r:id="rId27"/>
    <p:sldId id="324" r:id="rId28"/>
    <p:sldId id="325" r:id="rId29"/>
    <p:sldId id="326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261-99E9-4D48-92ED-26FEF2EEC601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EB12-0511-4C79-B957-C30DD13AAB63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261-99E9-4D48-92ED-26FEF2EEC601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EB12-0511-4C79-B957-C30DD13AA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261-99E9-4D48-92ED-26FEF2EEC601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EB12-0511-4C79-B957-C30DD13AA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13"/>
            <a:ext cx="8243888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4013" y="765175"/>
            <a:ext cx="4141787" cy="5545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5175"/>
            <a:ext cx="4141788" cy="5545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27988" y="6557963"/>
            <a:ext cx="1081087" cy="2984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46313" y="6557963"/>
            <a:ext cx="4651375" cy="2889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57963"/>
            <a:ext cx="604838" cy="300037"/>
          </a:xfrm>
        </p:spPr>
        <p:txBody>
          <a:bodyPr/>
          <a:lstStyle>
            <a:lvl1pPr>
              <a:defRPr/>
            </a:lvl1pPr>
          </a:lstStyle>
          <a:p>
            <a:fld id="{5893CBAE-AA05-480B-A4D3-6C743DFB8A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4172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47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03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57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4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44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68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8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261-99E9-4D48-92ED-26FEF2EEC601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EB12-0511-4C79-B957-C30DD13AA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241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85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16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65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60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80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89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38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82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1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261-99E9-4D48-92ED-26FEF2EEC601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EB12-0511-4C79-B957-C30DD13AAB6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64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24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543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378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129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47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526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62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103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6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261-99E9-4D48-92ED-26FEF2EEC601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EB12-0511-4C79-B957-C30DD13AA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551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164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007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647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464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08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013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543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905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1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261-99E9-4D48-92ED-26FEF2EEC601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EB12-0511-4C79-B957-C30DD13AA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634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685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941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531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101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155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02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3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329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9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261-99E9-4D48-92ED-26FEF2EEC601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EB12-0511-4C79-B957-C30DD13AA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636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918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295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609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275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232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499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909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445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6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261-99E9-4D48-92ED-26FEF2EEC601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EB12-0511-4C79-B957-C30DD13AA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195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2869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347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794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320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109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409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01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05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6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261-99E9-4D48-92ED-26FEF2EEC601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EB12-0511-4C79-B957-C30DD13AAB63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32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4542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680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405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308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033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215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753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644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2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6261-99E9-4D48-92ED-26FEF2EEC601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EB12-0511-4C79-B957-C30DD13AAB63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2DB6261-99E9-4D48-92ED-26FEF2EEC601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07EEB12-0511-4C79-B957-C30DD13AAB6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6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3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85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6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2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7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47C8F-5263-4484-BB68-E2CF2E5358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CA0C4-918B-4D38-8DF1-AA4503E715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0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xwh2IIg_Z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4" y="2132856"/>
            <a:ext cx="4778270" cy="2736304"/>
          </a:xfrm>
        </p:spPr>
        <p:txBody>
          <a:bodyPr>
            <a:normAutofit/>
          </a:bodyPr>
          <a:lstStyle/>
          <a:p>
            <a:pPr marL="514350" indent="-514350" algn="l"/>
            <a:r>
              <a:rPr lang="en-GB" dirty="0" smtClean="0"/>
              <a:t>Learning Objectives: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dirty="0" smtClean="0"/>
              <a:t>To know the structural and functional differences between fibre types.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dirty="0" smtClean="0"/>
              <a:t>To know how muscle fibre type affects sporting performance.</a:t>
            </a:r>
          </a:p>
          <a:p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720080"/>
          </a:xfrm>
        </p:spPr>
        <p:txBody>
          <a:bodyPr>
            <a:noAutofit/>
          </a:bodyPr>
          <a:lstStyle/>
          <a:p>
            <a:pPr algn="ctr"/>
            <a:r>
              <a:rPr lang="en-GB" sz="4400" dirty="0" smtClean="0"/>
              <a:t>Types of Muscle Fibre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9697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en-GB" dirty="0"/>
              <a:t>Muscle Fibre Percentages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941168"/>
            <a:ext cx="8229600" cy="154503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Success in sprint events is influenced by the percentage of FT fibres an individual has (heredity), but it is also influenced by</a:t>
            </a:r>
            <a:r>
              <a:rPr lang="en-GB" dirty="0"/>
              <a:t> </a:t>
            </a:r>
            <a:r>
              <a:rPr lang="en-GB" dirty="0" smtClean="0"/>
              <a:t>factors such as lever length (Bolt) and motivation.</a:t>
            </a:r>
            <a:endParaRPr lang="en-GB" dirty="0"/>
          </a:p>
        </p:txBody>
      </p:sp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149373"/>
              </p:ext>
            </p:extLst>
          </p:nvPr>
        </p:nvGraphicFramePr>
        <p:xfrm>
          <a:off x="467544" y="1268760"/>
          <a:ext cx="8229600" cy="3412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6882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Athlete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Muscle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% Slow twitch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% Fast twitch</a:t>
                      </a:r>
                      <a:endParaRPr lang="en-US" dirty="0"/>
                    </a:p>
                  </a:txBody>
                  <a:tcPr anchor="ctr"/>
                </a:tc>
              </a:tr>
              <a:tr h="56882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Sprinter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Gastrocnemius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75</a:t>
                      </a:r>
                      <a:endParaRPr lang="en-US" dirty="0"/>
                    </a:p>
                  </a:txBody>
                  <a:tcPr anchor="ctr"/>
                </a:tc>
              </a:tr>
              <a:tr h="56882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Marathon runner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Gastrocnemius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US" dirty="0"/>
                    </a:p>
                  </a:txBody>
                  <a:tcPr anchor="ctr"/>
                </a:tc>
              </a:tr>
              <a:tr h="56882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Swimmer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Deltoid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33</a:t>
                      </a:r>
                      <a:endParaRPr lang="en-US" dirty="0"/>
                    </a:p>
                  </a:txBody>
                  <a:tcPr anchor="ctr"/>
                </a:tc>
              </a:tr>
              <a:tr h="56882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Shot-Putter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Gastrocnemius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62</a:t>
                      </a:r>
                      <a:endParaRPr lang="en-US" dirty="0"/>
                    </a:p>
                  </a:txBody>
                  <a:tcPr anchor="ctr"/>
                </a:tc>
              </a:tr>
              <a:tr h="56882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Non-athlete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Quadriceps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53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47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548680"/>
            <a:ext cx="8243888" cy="549275"/>
          </a:xfrm>
        </p:spPr>
        <p:txBody>
          <a:bodyPr>
            <a:normAutofit fontScale="90000"/>
          </a:bodyPr>
          <a:lstStyle/>
          <a:p>
            <a:r>
              <a:rPr lang="en-GB" dirty="0"/>
              <a:t>FIBRE TYPE and EXERCISE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4013" y="765175"/>
            <a:ext cx="8394700" cy="3311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dirty="0" smtClean="0"/>
              <a:t>RECRUITMENT</a:t>
            </a:r>
            <a:endParaRPr lang="en-GB" dirty="0"/>
          </a:p>
          <a:p>
            <a:pPr marL="0" indent="0"/>
            <a:r>
              <a:rPr lang="en-GB" dirty="0"/>
              <a:t>based on intensity of exercise</a:t>
            </a:r>
          </a:p>
          <a:p>
            <a:pPr marL="0" indent="0">
              <a:buFontTx/>
              <a:buChar char="•"/>
            </a:pPr>
            <a:r>
              <a:rPr lang="en-GB" dirty="0"/>
              <a:t>at low intensity ST motor units recruited first</a:t>
            </a:r>
          </a:p>
          <a:p>
            <a:pPr marL="0" indent="0">
              <a:buFontTx/>
              <a:buChar char="•"/>
            </a:pPr>
            <a:r>
              <a:rPr lang="en-GB" dirty="0"/>
              <a:t>at higher intensity FOG FT </a:t>
            </a:r>
            <a:r>
              <a:rPr lang="en-GB" dirty="0" err="1"/>
              <a:t>IIa</a:t>
            </a:r>
            <a:r>
              <a:rPr lang="en-GB" dirty="0"/>
              <a:t> motor units recruited</a:t>
            </a:r>
          </a:p>
          <a:p>
            <a:pPr marL="0" indent="0">
              <a:buFontTx/>
              <a:buChar char="•"/>
            </a:pPr>
            <a:r>
              <a:rPr lang="en-GB" dirty="0"/>
              <a:t>at greatest intensity FG FT </a:t>
            </a:r>
            <a:r>
              <a:rPr lang="en-GB" dirty="0" err="1"/>
              <a:t>IIb</a:t>
            </a:r>
            <a:r>
              <a:rPr lang="en-GB" dirty="0"/>
              <a:t> motor units recruited to produce powerful fast muscle contractions</a:t>
            </a:r>
          </a:p>
          <a:p>
            <a:pPr marL="0" indent="0">
              <a:buFontTx/>
              <a:buChar char="•"/>
            </a:pPr>
            <a:r>
              <a:rPr lang="en-GB" dirty="0"/>
              <a:t>all available fibres are recruited for all power activities</a:t>
            </a:r>
          </a:p>
          <a:p>
            <a:pPr marL="0" indent="0">
              <a:buFontTx/>
              <a:buChar char="•"/>
            </a:pPr>
            <a:endParaRPr lang="en-GB" b="1" dirty="0"/>
          </a:p>
          <a:p>
            <a:pPr marL="0" indent="0">
              <a:buFontTx/>
              <a:buChar char="•"/>
            </a:pPr>
            <a:endParaRPr lang="en-GB" b="1" dirty="0"/>
          </a:p>
          <a:p>
            <a:pPr marL="0" indent="0"/>
            <a:endParaRPr lang="en-GB" b="1" dirty="0"/>
          </a:p>
          <a:p>
            <a:pPr marL="0" indent="0"/>
            <a:endParaRPr lang="en-GB" b="1" dirty="0"/>
          </a:p>
          <a:p>
            <a:pPr marL="0" indent="0"/>
            <a:endParaRPr lang="en-GB" sz="20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933056"/>
            <a:ext cx="4141788" cy="2768991"/>
          </a:xfrm>
        </p:spPr>
      </p:pic>
    </p:spTree>
    <p:extLst>
      <p:ext uri="{BB962C8B-B14F-4D97-AF65-F5344CB8AC3E}">
        <p14:creationId xmlns:p14="http://schemas.microsoft.com/office/powerpoint/2010/main" val="3055152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en-GB" dirty="0"/>
              <a:t>Responses to </a:t>
            </a:r>
            <a:r>
              <a:rPr lang="en-GB" dirty="0" smtClean="0"/>
              <a:t>Training</a:t>
            </a:r>
            <a:endParaRPr lang="en-GB" dirty="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/>
          </a:bodyPr>
          <a:lstStyle/>
          <a:p>
            <a:endParaRPr lang="en-GB" sz="2800" dirty="0" smtClean="0"/>
          </a:p>
          <a:p>
            <a:r>
              <a:rPr lang="en-GB" sz="2800" dirty="0" smtClean="0"/>
              <a:t>% of fast/slow twitch muscle fibres is genetically determined – typically around 50/50.</a:t>
            </a:r>
          </a:p>
          <a:p>
            <a:endParaRPr lang="en-GB" sz="2800" dirty="0" smtClean="0"/>
          </a:p>
          <a:p>
            <a:r>
              <a:rPr lang="en-GB" sz="2800" dirty="0"/>
              <a:t>E</a:t>
            </a:r>
            <a:r>
              <a:rPr lang="en-GB" sz="2800" dirty="0" smtClean="0"/>
              <a:t>ndurance </a:t>
            </a:r>
            <a:r>
              <a:rPr lang="en-GB" sz="2800" dirty="0"/>
              <a:t>training results in type </a:t>
            </a:r>
            <a:r>
              <a:rPr lang="en-GB" sz="2800" dirty="0" err="1" smtClean="0"/>
              <a:t>IIx</a:t>
            </a:r>
            <a:r>
              <a:rPr lang="en-GB" sz="2800" dirty="0" smtClean="0"/>
              <a:t> </a:t>
            </a:r>
            <a:r>
              <a:rPr lang="en-GB" sz="2800" dirty="0"/>
              <a:t>being converted to type </a:t>
            </a:r>
            <a:r>
              <a:rPr lang="en-GB" sz="2800" dirty="0" err="1" smtClean="0"/>
              <a:t>IIa</a:t>
            </a:r>
            <a:r>
              <a:rPr lang="en-GB" sz="2800" dirty="0" smtClean="0"/>
              <a:t>.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(explains </a:t>
            </a:r>
            <a:r>
              <a:rPr lang="en-GB" sz="2800" dirty="0"/>
              <a:t>why long steady training results in loss of </a:t>
            </a:r>
            <a:r>
              <a:rPr lang="en-GB" sz="2800" dirty="0" smtClean="0"/>
              <a:t>speed)</a:t>
            </a:r>
          </a:p>
          <a:p>
            <a:pPr marL="91440" indent="0">
              <a:buNone/>
            </a:pPr>
            <a:endParaRPr lang="en-GB" dirty="0" smtClean="0"/>
          </a:p>
          <a:p>
            <a:pPr>
              <a:buFontTx/>
              <a:buChar char="•"/>
            </a:pPr>
            <a:r>
              <a:rPr lang="en-GB" sz="2800" dirty="0"/>
              <a:t>E</a:t>
            </a:r>
            <a:r>
              <a:rPr lang="en-GB" sz="2800" dirty="0" smtClean="0"/>
              <a:t>ndurance training increases the aerobic capacity of ST fibres.</a:t>
            </a:r>
          </a:p>
          <a:p>
            <a:pPr marL="0" indent="0">
              <a:buNone/>
            </a:pPr>
            <a:r>
              <a:rPr lang="en-GB" sz="2800" dirty="0" smtClean="0"/>
              <a:t>(due to greater </a:t>
            </a:r>
            <a:r>
              <a:rPr lang="en-GB" sz="2800" dirty="0" err="1" smtClean="0"/>
              <a:t>capilliarisation</a:t>
            </a:r>
            <a:r>
              <a:rPr lang="en-GB" sz="2800" dirty="0" smtClean="0"/>
              <a:t> and increased supply of O2)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98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en-GB" dirty="0" smtClean="0"/>
              <a:t>Effects of aerobic training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181446"/>
              </p:ext>
            </p:extLst>
          </p:nvPr>
        </p:nvGraphicFramePr>
        <p:xfrm>
          <a:off x="457200" y="160020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TYPE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TYPE 2a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TYPE</a:t>
                      </a:r>
                      <a:r>
                        <a:rPr lang="en-GB" baseline="0" dirty="0" smtClean="0"/>
                        <a:t> 2b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570962"/>
              </p:ext>
            </p:extLst>
          </p:nvPr>
        </p:nvGraphicFramePr>
        <p:xfrm>
          <a:off x="454968" y="2564904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Before Training (Average person – 50/50 ST/FT)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112485"/>
              </p:ext>
            </p:extLst>
          </p:nvPr>
        </p:nvGraphicFramePr>
        <p:xfrm>
          <a:off x="454968" y="3900448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After Training (Average person – 50/50 ST/FT)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&gt;25 (</a:t>
                      </a:r>
                      <a:r>
                        <a:rPr lang="en-GB" dirty="0" err="1" smtClean="0"/>
                        <a:t>e.g</a:t>
                      </a:r>
                      <a:r>
                        <a:rPr lang="en-GB" dirty="0" smtClean="0"/>
                        <a:t> 30%)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&lt;25 (</a:t>
                      </a:r>
                      <a:r>
                        <a:rPr lang="en-GB" dirty="0" err="1" smtClean="0"/>
                        <a:t>e.g</a:t>
                      </a:r>
                      <a:r>
                        <a:rPr lang="en-GB" baseline="0" dirty="0" smtClean="0"/>
                        <a:t> 20%)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37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936104"/>
          </a:xfrm>
        </p:spPr>
        <p:txBody>
          <a:bodyPr>
            <a:noAutofit/>
          </a:bodyPr>
          <a:lstStyle/>
          <a:p>
            <a:r>
              <a:rPr lang="en-GB" sz="2400" dirty="0"/>
              <a:t>Explain how three structural adaptations cause a </a:t>
            </a:r>
            <a:r>
              <a:rPr lang="en-GB" sz="2400" dirty="0" smtClean="0"/>
              <a:t>corresponding functional response in </a:t>
            </a:r>
            <a:r>
              <a:rPr lang="en-GB" sz="2400" dirty="0"/>
              <a:t>skeletal muscle as a result of power-based </a:t>
            </a:r>
            <a:r>
              <a:rPr lang="en-GB" sz="2400" dirty="0" smtClean="0"/>
              <a:t>training. (6 marks)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97152"/>
          </a:xfrm>
        </p:spPr>
        <p:txBody>
          <a:bodyPr>
            <a:normAutofit fontScale="92500"/>
          </a:bodyPr>
          <a:lstStyle/>
          <a:p>
            <a:r>
              <a:rPr lang="en-GB" dirty="0"/>
              <a:t>Increased myofibril </a:t>
            </a:r>
            <a:r>
              <a:rPr lang="en-GB" dirty="0" smtClean="0"/>
              <a:t>response hypertrophy / muscle mass increase </a:t>
            </a:r>
            <a:r>
              <a:rPr lang="en-GB" dirty="0"/>
              <a:t>fibre </a:t>
            </a:r>
            <a:r>
              <a:rPr lang="en-GB" dirty="0" smtClean="0"/>
              <a:t>size</a:t>
            </a:r>
          </a:p>
          <a:p>
            <a:pPr marL="0" indent="0">
              <a:buNone/>
            </a:pPr>
            <a:r>
              <a:rPr lang="en-GB" dirty="0"/>
              <a:t>Leads to: increased strength </a:t>
            </a:r>
            <a:r>
              <a:rPr lang="en-GB" dirty="0" smtClean="0"/>
              <a:t>/ power </a:t>
            </a:r>
            <a:r>
              <a:rPr lang="en-GB" dirty="0"/>
              <a:t>/ force production </a:t>
            </a:r>
            <a:r>
              <a:rPr lang="en-GB" dirty="0" smtClean="0"/>
              <a:t>of contraction</a:t>
            </a:r>
          </a:p>
          <a:p>
            <a:r>
              <a:rPr lang="en-GB" dirty="0"/>
              <a:t>Increased levels </a:t>
            </a:r>
            <a:r>
              <a:rPr lang="en-GB" dirty="0" smtClean="0"/>
              <a:t>of ATP </a:t>
            </a:r>
            <a:r>
              <a:rPr lang="en-GB" dirty="0"/>
              <a:t>and </a:t>
            </a:r>
            <a:r>
              <a:rPr lang="en-GB" dirty="0" smtClean="0"/>
              <a:t>PC within </a:t>
            </a:r>
            <a:r>
              <a:rPr lang="en-GB" dirty="0"/>
              <a:t>the </a:t>
            </a:r>
            <a:r>
              <a:rPr lang="en-GB" dirty="0" smtClean="0"/>
              <a:t>muscle</a:t>
            </a:r>
          </a:p>
          <a:p>
            <a:pPr marL="0" indent="0">
              <a:buNone/>
            </a:pPr>
            <a:r>
              <a:rPr lang="en-GB" dirty="0"/>
              <a:t>Leads to: Athlete can exercise </a:t>
            </a:r>
            <a:r>
              <a:rPr lang="en-GB" dirty="0" smtClean="0"/>
              <a:t>for longer </a:t>
            </a:r>
            <a:r>
              <a:rPr lang="en-GB" dirty="0"/>
              <a:t>before </a:t>
            </a:r>
            <a:r>
              <a:rPr lang="en-GB" dirty="0" smtClean="0"/>
              <a:t>feeling effects </a:t>
            </a:r>
            <a:r>
              <a:rPr lang="en-GB" dirty="0"/>
              <a:t>of </a:t>
            </a:r>
            <a:r>
              <a:rPr lang="en-GB" dirty="0" smtClean="0"/>
              <a:t>fatigue</a:t>
            </a:r>
          </a:p>
          <a:p>
            <a:r>
              <a:rPr lang="en-GB" dirty="0"/>
              <a:t>Increased </a:t>
            </a:r>
            <a:r>
              <a:rPr lang="en-GB" dirty="0" smtClean="0"/>
              <a:t>activity of enzymes responsible for breakdown </a:t>
            </a:r>
            <a:r>
              <a:rPr lang="en-GB" dirty="0"/>
              <a:t>of </a:t>
            </a:r>
            <a:r>
              <a:rPr lang="en-GB" dirty="0" smtClean="0"/>
              <a:t>ATP and </a:t>
            </a:r>
            <a:r>
              <a:rPr lang="en-GB" dirty="0"/>
              <a:t>PC / </a:t>
            </a:r>
            <a:r>
              <a:rPr lang="en-GB" dirty="0" smtClean="0"/>
              <a:t>more anaerobic enzymes</a:t>
            </a:r>
          </a:p>
          <a:p>
            <a:pPr marL="0" indent="0">
              <a:buNone/>
            </a:pPr>
            <a:r>
              <a:rPr lang="en-GB" dirty="0"/>
              <a:t>Leads to</a:t>
            </a:r>
            <a:r>
              <a:rPr lang="en-GB" dirty="0" smtClean="0"/>
              <a:t>: Faster </a:t>
            </a:r>
            <a:r>
              <a:rPr lang="en-GB" dirty="0"/>
              <a:t>breakdown of ATP </a:t>
            </a:r>
            <a:r>
              <a:rPr lang="en-GB" dirty="0" smtClean="0"/>
              <a:t>and PC for faster contractions</a:t>
            </a:r>
          </a:p>
          <a:p>
            <a:r>
              <a:rPr lang="en-GB" dirty="0"/>
              <a:t>Increased </a:t>
            </a:r>
            <a:r>
              <a:rPr lang="en-GB" dirty="0" smtClean="0"/>
              <a:t>muscle elasticity</a:t>
            </a:r>
          </a:p>
          <a:p>
            <a:pPr marL="0" indent="0">
              <a:buNone/>
            </a:pPr>
            <a:r>
              <a:rPr lang="en-GB" dirty="0"/>
              <a:t>Leads to: Increased </a:t>
            </a:r>
            <a:r>
              <a:rPr lang="en-GB" dirty="0" smtClean="0"/>
              <a:t>ROM /reduction </a:t>
            </a:r>
            <a:r>
              <a:rPr lang="en-GB" dirty="0"/>
              <a:t>in injury </a:t>
            </a:r>
            <a:r>
              <a:rPr lang="en-GB" dirty="0" smtClean="0"/>
              <a:t>risk</a:t>
            </a:r>
          </a:p>
          <a:p>
            <a:r>
              <a:rPr lang="en-GB" dirty="0"/>
              <a:t>Increased </a:t>
            </a:r>
            <a:r>
              <a:rPr lang="en-GB" dirty="0" smtClean="0"/>
              <a:t>capillary network</a:t>
            </a:r>
          </a:p>
          <a:p>
            <a:pPr marL="0" indent="0">
              <a:buNone/>
            </a:pPr>
            <a:r>
              <a:rPr lang="en-GB" dirty="0"/>
              <a:t>Leads to: Better delivery of </a:t>
            </a:r>
            <a:r>
              <a:rPr lang="en-GB" dirty="0" smtClean="0"/>
              <a:t>Oxygen/ gas </a:t>
            </a:r>
            <a:r>
              <a:rPr lang="en-GB" dirty="0"/>
              <a:t>exchange</a:t>
            </a:r>
          </a:p>
        </p:txBody>
      </p:sp>
    </p:spTree>
    <p:extLst>
      <p:ext uri="{BB962C8B-B14F-4D97-AF65-F5344CB8AC3E}">
        <p14:creationId xmlns:p14="http://schemas.microsoft.com/office/powerpoint/2010/main" val="64443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en-GB" dirty="0" smtClean="0"/>
              <a:t>Effects of Strength training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181446"/>
              </p:ext>
            </p:extLst>
          </p:nvPr>
        </p:nvGraphicFramePr>
        <p:xfrm>
          <a:off x="457200" y="160020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TYPE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TYPE 2a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TYPE</a:t>
                      </a:r>
                      <a:r>
                        <a:rPr lang="en-GB" baseline="0" dirty="0" smtClean="0"/>
                        <a:t> 2b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570962"/>
              </p:ext>
            </p:extLst>
          </p:nvPr>
        </p:nvGraphicFramePr>
        <p:xfrm>
          <a:off x="454968" y="2564904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Before Training (Average person – 50/50 ST/FT)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232726"/>
              </p:ext>
            </p:extLst>
          </p:nvPr>
        </p:nvGraphicFramePr>
        <p:xfrm>
          <a:off x="454968" y="3900448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During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Training (Average person – 50/50 ST/FT)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&gt;25 (</a:t>
                      </a:r>
                      <a:r>
                        <a:rPr lang="en-GB" dirty="0" err="1" smtClean="0"/>
                        <a:t>e.g</a:t>
                      </a:r>
                      <a:r>
                        <a:rPr lang="en-GB" dirty="0" smtClean="0"/>
                        <a:t> 30%)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&lt;25 (</a:t>
                      </a:r>
                      <a:r>
                        <a:rPr lang="en-GB" dirty="0" err="1" smtClean="0"/>
                        <a:t>e.g</a:t>
                      </a:r>
                      <a:r>
                        <a:rPr lang="en-GB" baseline="0" dirty="0" smtClean="0"/>
                        <a:t> 20%)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188712"/>
              </p:ext>
            </p:extLst>
          </p:nvPr>
        </p:nvGraphicFramePr>
        <p:xfrm>
          <a:off x="454968" y="5227879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After </a:t>
                      </a:r>
                      <a:r>
                        <a:rPr lang="en-GB" dirty="0" smtClean="0"/>
                        <a:t>Training (Average person – 50/50 ST/FT)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&lt;25 (</a:t>
                      </a:r>
                      <a:r>
                        <a:rPr lang="en-GB" dirty="0" err="1" smtClean="0"/>
                        <a:t>e.g</a:t>
                      </a:r>
                      <a:r>
                        <a:rPr lang="en-GB" dirty="0" smtClean="0"/>
                        <a:t> 20%)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&gt;25 (</a:t>
                      </a:r>
                      <a:r>
                        <a:rPr lang="en-GB" dirty="0" err="1" smtClean="0"/>
                        <a:t>e.g</a:t>
                      </a:r>
                      <a:r>
                        <a:rPr lang="en-GB" baseline="0" dirty="0" smtClean="0"/>
                        <a:t> 30%)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6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pPr algn="l"/>
            <a:r>
              <a:rPr lang="en-GB" sz="2800" dirty="0" smtClean="0"/>
              <a:t>Identify four muscular-skeletal adaptations of the body to weight training, using heavy weights and few repetitions. (4)</a:t>
            </a:r>
            <a:endParaRPr lang="en-GB" sz="2800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3" y="1628801"/>
            <a:ext cx="7876075" cy="418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8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008112"/>
          </a:xfrm>
        </p:spPr>
        <p:txBody>
          <a:bodyPr>
            <a:noAutofit/>
          </a:bodyPr>
          <a:lstStyle/>
          <a:p>
            <a:pPr algn="l"/>
            <a:r>
              <a:rPr lang="en-GB" sz="2400" dirty="0" smtClean="0"/>
              <a:t>Explain how three structural adaptations cause a corresponding functional response in skeletal muscle as a result of power-based training. (6)</a:t>
            </a:r>
            <a:endParaRPr lang="en-GB" sz="2400" dirty="0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1"/>
            <a:ext cx="6264696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86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2800" dirty="0" smtClean="0"/>
              <a:t>Using examples, evaluate why muscle fibre types make athletes suitable for different events. (15)</a:t>
            </a:r>
            <a:br>
              <a:rPr lang="en-GB" sz="2800" dirty="0" smtClean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216" y="6165304"/>
            <a:ext cx="8595280" cy="53692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sz="2000" dirty="0" smtClean="0"/>
              <a:t>CONTINUED….</a:t>
            </a:r>
            <a:endParaRPr lang="en-GB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5"/>
            <a:ext cx="6747088" cy="562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74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3" y="332656"/>
            <a:ext cx="8703157" cy="637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2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Order the numbers into the Sliding Filament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GB" dirty="0" smtClean="0"/>
              <a:t>Myosin </a:t>
            </a:r>
            <a:r>
              <a:rPr lang="en-GB" dirty="0" err="1"/>
              <a:t>detatches</a:t>
            </a:r>
            <a:r>
              <a:rPr lang="en-GB" dirty="0"/>
              <a:t> and reattaches further along pulling actin in with a ratchet-like mechanism</a:t>
            </a:r>
            <a:r>
              <a:rPr lang="en-GB" dirty="0" smtClean="0"/>
              <a:t>.</a:t>
            </a:r>
            <a:r>
              <a:rPr lang="en-GB" dirty="0"/>
              <a:t> </a:t>
            </a:r>
          </a:p>
          <a:p>
            <a:pPr marL="457200" indent="-457200">
              <a:buAutoNum type="arabicPeriod"/>
            </a:pPr>
            <a:r>
              <a:rPr lang="en-GB" dirty="0" smtClean="0"/>
              <a:t>Myosin </a:t>
            </a:r>
            <a:r>
              <a:rPr lang="en-GB" dirty="0"/>
              <a:t>ATPase is activated causing ATP to breakdown and energy to be released. </a:t>
            </a:r>
            <a:endParaRPr lang="en-GB" dirty="0" smtClean="0"/>
          </a:p>
          <a:p>
            <a:pPr marL="457200" indent="-457200">
              <a:buAutoNum type="arabicPeriod"/>
            </a:pPr>
            <a:r>
              <a:rPr lang="en-GB" dirty="0" smtClean="0"/>
              <a:t>The </a:t>
            </a:r>
            <a:r>
              <a:rPr lang="en-GB" dirty="0"/>
              <a:t>sarcoplasmic reticulum stores calcium at ions at </a:t>
            </a:r>
            <a:r>
              <a:rPr lang="en-GB" dirty="0" smtClean="0"/>
              <a:t>rest.</a:t>
            </a:r>
          </a:p>
          <a:p>
            <a:pPr marL="457200" indent="-457200">
              <a:buAutoNum type="arabicPeriod"/>
            </a:pPr>
            <a:r>
              <a:rPr lang="en-GB" dirty="0" smtClean="0"/>
              <a:t>A </a:t>
            </a:r>
            <a:r>
              <a:rPr lang="en-GB" dirty="0"/>
              <a:t>nerve impulse arrives at the neuromuscular </a:t>
            </a:r>
            <a:r>
              <a:rPr lang="en-GB" dirty="0" smtClean="0"/>
              <a:t>junction.</a:t>
            </a:r>
          </a:p>
          <a:p>
            <a:pPr marL="457200" indent="-457200">
              <a:buAutoNum type="arabicPeriod"/>
            </a:pPr>
            <a:r>
              <a:rPr lang="en-GB" dirty="0" smtClean="0"/>
              <a:t>The </a:t>
            </a:r>
            <a:r>
              <a:rPr lang="en-GB" dirty="0"/>
              <a:t>calcium ion binds to troponin, making the binding site on actin available for myosin to </a:t>
            </a:r>
            <a:r>
              <a:rPr lang="en-GB" dirty="0" smtClean="0"/>
              <a:t>bind.</a:t>
            </a:r>
          </a:p>
          <a:p>
            <a:pPr marL="457200" indent="-457200">
              <a:buAutoNum type="arabicPeriod"/>
            </a:pPr>
            <a:r>
              <a:rPr lang="en-GB" dirty="0" smtClean="0"/>
              <a:t>A </a:t>
            </a:r>
            <a:r>
              <a:rPr lang="en-GB" dirty="0"/>
              <a:t>strand wrapped around actin prevents myosin attaching</a:t>
            </a:r>
            <a:r>
              <a:rPr lang="en-GB" dirty="0" smtClean="0"/>
              <a:t>.</a:t>
            </a:r>
            <a:r>
              <a:rPr lang="en-GB" dirty="0"/>
              <a:t> </a:t>
            </a:r>
          </a:p>
          <a:p>
            <a:pPr marL="457200" indent="-457200">
              <a:buAutoNum type="arabicPeriod"/>
            </a:pPr>
            <a:r>
              <a:rPr lang="en-GB" dirty="0" smtClean="0"/>
              <a:t>The </a:t>
            </a:r>
            <a:r>
              <a:rPr lang="en-GB" dirty="0"/>
              <a:t>nerve impulse triggers the release of calcium ions from the sarcoplasmic reticulum. </a:t>
            </a:r>
            <a:endParaRPr lang="en-GB" dirty="0" smtClean="0"/>
          </a:p>
          <a:p>
            <a:pPr marL="457200" indent="-457200">
              <a:buAutoNum type="arabicPeriod"/>
            </a:pPr>
            <a:r>
              <a:rPr lang="en-GB" dirty="0" smtClean="0"/>
              <a:t>The energy </a:t>
            </a:r>
            <a:r>
              <a:rPr lang="en-GB" dirty="0"/>
              <a:t>causes the myosin to pull the actin in.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04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Autofit/>
          </a:bodyPr>
          <a:lstStyle/>
          <a:p>
            <a:pPr algn="l"/>
            <a:r>
              <a:rPr lang="en-GB" sz="2400" dirty="0" smtClean="0"/>
              <a:t>Analyse the view that muscle fibre make up dictates a person’s sporting pathway. Use your knowledge and understanding from across the course of study to answer this question. (12)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165304"/>
            <a:ext cx="8229600" cy="464915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GB" dirty="0" smtClean="0"/>
              <a:t>Continued…..</a:t>
            </a:r>
            <a:endParaRPr lang="en-GB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0" y="1459154"/>
            <a:ext cx="8863408" cy="449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16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064" y="558924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2000" dirty="0" smtClean="0"/>
              <a:t>Continued</a:t>
            </a:r>
            <a:endParaRPr lang="en-GB" sz="2000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502"/>
            <a:ext cx="7488832" cy="661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23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62" y="404664"/>
            <a:ext cx="8574302" cy="609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09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Explain the sliding filament theory in your own words.</a:t>
            </a:r>
          </a:p>
          <a:p>
            <a:endParaRPr lang="en-GB" dirty="0"/>
          </a:p>
          <a:p>
            <a:r>
              <a:rPr lang="en-GB" dirty="0" smtClean="0"/>
              <a:t>A nerve impulse arrives at the neuromuscular junction.</a:t>
            </a:r>
          </a:p>
          <a:p>
            <a:r>
              <a:rPr lang="en-GB" dirty="0" smtClean="0"/>
              <a:t>A strand wrapped around actin prevents myosin attaching.</a:t>
            </a:r>
          </a:p>
          <a:p>
            <a:r>
              <a:rPr lang="en-GB" dirty="0" smtClean="0"/>
              <a:t>The sarcoplasmic reticulum stores calcium at ions at rest.</a:t>
            </a:r>
          </a:p>
          <a:p>
            <a:r>
              <a:rPr lang="en-GB" dirty="0" smtClean="0"/>
              <a:t>The nerve impulse triggers the release of calcium ions from the sarcoplasmic reticulum.</a:t>
            </a:r>
          </a:p>
          <a:p>
            <a:r>
              <a:rPr lang="en-GB" dirty="0" smtClean="0"/>
              <a:t>The calcium ion binds to troponin, making the binding site on actin available for myosin to bind.</a:t>
            </a:r>
          </a:p>
          <a:p>
            <a:r>
              <a:rPr lang="en-GB" dirty="0" smtClean="0"/>
              <a:t>Myosin ATPase is activated causing ATP to breakdown and energy to be released.</a:t>
            </a:r>
          </a:p>
          <a:p>
            <a:r>
              <a:rPr lang="en-GB" dirty="0" smtClean="0"/>
              <a:t>The energy causes the myosin to pull the actin in.</a:t>
            </a:r>
          </a:p>
          <a:p>
            <a:r>
              <a:rPr lang="en-GB" dirty="0"/>
              <a:t>Myosin </a:t>
            </a:r>
            <a:r>
              <a:rPr lang="en-GB" dirty="0" err="1"/>
              <a:t>detatches</a:t>
            </a:r>
            <a:r>
              <a:rPr lang="en-GB" dirty="0"/>
              <a:t> and reattaches further along pulling actin in with a ratchet-like mechanism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1766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en-GB" dirty="0" smtClean="0"/>
              <a:t>Slow Twitch Fibres (Type 1)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268760"/>
            <a:ext cx="4040188" cy="485740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Contract relatively slowly.</a:t>
            </a:r>
          </a:p>
          <a:p>
            <a:r>
              <a:rPr lang="en-GB" dirty="0" smtClean="0"/>
              <a:t>Small in size.</a:t>
            </a:r>
          </a:p>
          <a:p>
            <a:r>
              <a:rPr lang="en-GB" dirty="0" smtClean="0"/>
              <a:t>Produce less force.</a:t>
            </a:r>
          </a:p>
          <a:p>
            <a:r>
              <a:rPr lang="en-GB" dirty="0" smtClean="0"/>
              <a:t>Greater number of blood capillaries delivering O</a:t>
            </a:r>
            <a:r>
              <a:rPr lang="en-GB" sz="1200" dirty="0" smtClean="0"/>
              <a:t>2.</a:t>
            </a:r>
            <a:endParaRPr lang="en-GB" dirty="0" smtClean="0"/>
          </a:p>
          <a:p>
            <a:r>
              <a:rPr lang="en-GB" dirty="0" smtClean="0"/>
              <a:t>Therefore, greater aerobic capacity and do not fatigue quickly.</a:t>
            </a:r>
          </a:p>
          <a:p>
            <a:r>
              <a:rPr lang="en-GB" dirty="0" smtClean="0"/>
              <a:t>Produce energy from aerobic pathways.</a:t>
            </a:r>
          </a:p>
          <a:p>
            <a:r>
              <a:rPr lang="en-GB" dirty="0" smtClean="0"/>
              <a:t>Recruited during low intensity endurance events.</a:t>
            </a:r>
          </a:p>
          <a:p>
            <a:pPr>
              <a:buNone/>
            </a:pPr>
            <a:endParaRPr lang="en-US" sz="1200" dirty="0"/>
          </a:p>
        </p:txBody>
      </p:sp>
      <p:pic>
        <p:nvPicPr>
          <p:cNvPr id="8" name="Content Placeholder 7" descr="untitled.bmp"/>
          <p:cNvPicPr>
            <a:picLocks noGrp="1" noChangeAspect="1"/>
          </p:cNvPicPr>
          <p:nvPr>
            <p:ph sz="half" idx="4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340768"/>
            <a:ext cx="3528392" cy="234798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5" r="13720"/>
          <a:stretch/>
        </p:blipFill>
        <p:spPr bwMode="auto">
          <a:xfrm>
            <a:off x="5004048" y="3789040"/>
            <a:ext cx="3513191" cy="260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55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en-GB" dirty="0" smtClean="0"/>
              <a:t>Fast Twitch Fibres (Type II)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24744"/>
            <a:ext cx="5266928" cy="518457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Contract with greater speed.</a:t>
            </a:r>
          </a:p>
          <a:p>
            <a:r>
              <a:rPr lang="en-GB" dirty="0" smtClean="0"/>
              <a:t>Produce more force due to more myosin filaments which are also thicker.</a:t>
            </a:r>
          </a:p>
          <a:p>
            <a:r>
              <a:rPr lang="en-GB" dirty="0" smtClean="0"/>
              <a:t>More developed </a:t>
            </a:r>
            <a:r>
              <a:rPr lang="en-GB" dirty="0" err="1" smtClean="0"/>
              <a:t>sarcoplasmic</a:t>
            </a:r>
            <a:r>
              <a:rPr lang="en-GB" dirty="0" smtClean="0"/>
              <a:t> reticulum (releases and removes Ca ions more quickly for faster contractions.</a:t>
            </a:r>
          </a:p>
          <a:p>
            <a:r>
              <a:rPr lang="en-GB" dirty="0" smtClean="0"/>
              <a:t>Contain different myosin </a:t>
            </a:r>
            <a:r>
              <a:rPr lang="en-GB" dirty="0" err="1" smtClean="0"/>
              <a:t>ATPase</a:t>
            </a:r>
            <a:r>
              <a:rPr lang="en-GB" dirty="0" smtClean="0"/>
              <a:t> which releases energy more quickly.</a:t>
            </a:r>
          </a:p>
          <a:p>
            <a:r>
              <a:rPr lang="en-GB" dirty="0" smtClean="0"/>
              <a:t>Produce energy from anaerobic pathways.</a:t>
            </a:r>
          </a:p>
          <a:p>
            <a:r>
              <a:rPr lang="en-GB" dirty="0" smtClean="0"/>
              <a:t>Fatigue quickly.</a:t>
            </a:r>
          </a:p>
          <a:p>
            <a:r>
              <a:rPr lang="en-GB" dirty="0" smtClean="0"/>
              <a:t>Suited to short, intense burst of effort (sprinting activities).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710" y="1340769"/>
            <a:ext cx="244905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5863058" y="4581128"/>
            <a:ext cx="3067860" cy="5265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>
                <a:hlinkClick r:id="rId3"/>
              </a:rPr>
              <a:t>The </a:t>
            </a:r>
            <a:r>
              <a:rPr lang="en-GB" dirty="0">
                <a:hlinkClick r:id="rId3"/>
              </a:rPr>
              <a:t>different types of </a:t>
            </a:r>
            <a:r>
              <a:rPr lang="en-GB" dirty="0" smtClean="0">
                <a:hlinkClick r:id="rId3"/>
              </a:rPr>
              <a:t>runners (fibres).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430645"/>
      </p:ext>
    </p:extLst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en-GB" dirty="0" smtClean="0"/>
              <a:t>Different Fast-Twitch Fibres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There are in fact at least 2 different types of fast-twitch muscle fibres:</a:t>
            </a:r>
            <a:endParaRPr lang="en-GB" dirty="0"/>
          </a:p>
          <a:p>
            <a:pPr marL="0" indent="0">
              <a:buNone/>
            </a:pPr>
            <a:r>
              <a:rPr lang="en-GB" b="1" u="sng" dirty="0" smtClean="0"/>
              <a:t>FAST TWITCH TYPE </a:t>
            </a:r>
            <a:r>
              <a:rPr lang="en-GB" b="1" u="sng" dirty="0" err="1" smtClean="0"/>
              <a:t>IIa</a:t>
            </a:r>
            <a:r>
              <a:rPr lang="en-GB" b="1" u="sng" dirty="0" smtClean="0"/>
              <a:t> (Fast Oxidative Glycolytic – FOG)</a:t>
            </a:r>
          </a:p>
          <a:p>
            <a:r>
              <a:rPr lang="en-GB" dirty="0" smtClean="0"/>
              <a:t>Used in short, high intensity endurance activities – </a:t>
            </a:r>
            <a:r>
              <a:rPr lang="en-GB" dirty="0" err="1" smtClean="0"/>
              <a:t>e.g</a:t>
            </a:r>
            <a:r>
              <a:rPr lang="en-GB" dirty="0" smtClean="0"/>
              <a:t> 1500m run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u="sng" dirty="0" smtClean="0"/>
              <a:t>FAST TWITCH TYPE </a:t>
            </a:r>
            <a:r>
              <a:rPr lang="en-GB" b="1" u="sng" dirty="0" err="1" smtClean="0"/>
              <a:t>IIb</a:t>
            </a:r>
            <a:r>
              <a:rPr lang="en-GB" b="1" u="sng" dirty="0" smtClean="0"/>
              <a:t> (Fast Glycolytic – FG</a:t>
            </a:r>
            <a:r>
              <a:rPr lang="en-GB" dirty="0" smtClean="0"/>
              <a:t>)</a:t>
            </a:r>
          </a:p>
          <a:p>
            <a:r>
              <a:rPr lang="en-GB" dirty="0" smtClean="0"/>
              <a:t>Used in highly explosive events – </a:t>
            </a:r>
            <a:r>
              <a:rPr lang="en-GB" dirty="0" err="1" smtClean="0"/>
              <a:t>e.g</a:t>
            </a:r>
            <a:r>
              <a:rPr lang="en-GB" dirty="0" smtClean="0"/>
              <a:t> 100m sprint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Type 1 fibres have 1/10</a:t>
            </a:r>
            <a:r>
              <a:rPr lang="en-GB" baseline="30000" dirty="0" smtClean="0"/>
              <a:t>th</a:t>
            </a:r>
            <a:r>
              <a:rPr lang="en-GB" dirty="0" smtClean="0"/>
              <a:t> maximum contraction velocity of Type </a:t>
            </a:r>
            <a:r>
              <a:rPr lang="en-GB" dirty="0" err="1" smtClean="0"/>
              <a:t>IIb</a:t>
            </a:r>
            <a:r>
              <a:rPr lang="en-GB" dirty="0" smtClean="0"/>
              <a:t> fibres. They also produce less maximum force.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Type </a:t>
            </a:r>
            <a:r>
              <a:rPr lang="en-GB" dirty="0" err="1" smtClean="0"/>
              <a:t>IIa</a:t>
            </a:r>
            <a:r>
              <a:rPr lang="en-GB" dirty="0" smtClean="0"/>
              <a:t> fibres are between the Type 1 and Type </a:t>
            </a:r>
            <a:r>
              <a:rPr lang="en-GB" dirty="0" err="1" smtClean="0"/>
              <a:t>IIb</a:t>
            </a:r>
            <a:r>
              <a:rPr lang="en-GB" dirty="0" smtClean="0"/>
              <a:t> for maximum contraction velocity and maximum force production.</a:t>
            </a:r>
          </a:p>
        </p:txBody>
      </p:sp>
    </p:spTree>
    <p:extLst>
      <p:ext uri="{BB962C8B-B14F-4D97-AF65-F5344CB8AC3E}">
        <p14:creationId xmlns:p14="http://schemas.microsoft.com/office/powerpoint/2010/main" val="45853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Key features of Type </a:t>
            </a:r>
            <a:r>
              <a:rPr lang="en-GB" dirty="0" err="1" smtClean="0"/>
              <a:t>IIx</a:t>
            </a:r>
            <a:r>
              <a:rPr lang="en-GB" dirty="0" smtClean="0"/>
              <a:t> Fibres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2514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Increased ATP stores enable greater </a:t>
            </a:r>
            <a:r>
              <a:rPr lang="en-GB" dirty="0" smtClean="0"/>
              <a:t>power for </a:t>
            </a:r>
            <a:r>
              <a:rPr lang="en-GB" dirty="0"/>
              <a:t>contraction of muscles</a:t>
            </a:r>
          </a:p>
          <a:p>
            <a:r>
              <a:rPr lang="en-GB" dirty="0"/>
              <a:t>High levels of PC stores enable the </a:t>
            </a:r>
            <a:r>
              <a:rPr lang="en-GB" dirty="0" smtClean="0"/>
              <a:t>muscle to </a:t>
            </a:r>
            <a:r>
              <a:rPr lang="en-GB" dirty="0"/>
              <a:t>work at greater </a:t>
            </a:r>
            <a:r>
              <a:rPr lang="en-GB" dirty="0" smtClean="0"/>
              <a:t>speed </a:t>
            </a:r>
            <a:r>
              <a:rPr lang="en-GB" dirty="0"/>
              <a:t>of </a:t>
            </a:r>
            <a:r>
              <a:rPr lang="en-GB" dirty="0" smtClean="0"/>
              <a:t>muscle contraction </a:t>
            </a:r>
            <a:r>
              <a:rPr lang="en-GB" dirty="0"/>
              <a:t>/ </a:t>
            </a:r>
            <a:r>
              <a:rPr lang="en-GB" dirty="0" smtClean="0"/>
              <a:t>power.</a:t>
            </a:r>
          </a:p>
          <a:p>
            <a:r>
              <a:rPr lang="en-GB" dirty="0"/>
              <a:t>A high level of PC stores enables the </a:t>
            </a:r>
            <a:r>
              <a:rPr lang="en-GB" dirty="0" smtClean="0"/>
              <a:t>ATP-PC system </a:t>
            </a:r>
            <a:r>
              <a:rPr lang="en-GB" dirty="0"/>
              <a:t>to last longer</a:t>
            </a:r>
            <a:r>
              <a:rPr lang="en-GB" dirty="0" smtClean="0"/>
              <a:t>.</a:t>
            </a:r>
          </a:p>
          <a:p>
            <a:r>
              <a:rPr lang="en-GB" dirty="0"/>
              <a:t>Higher glycogen stores enable the athlete </a:t>
            </a:r>
            <a:r>
              <a:rPr lang="en-GB" dirty="0" smtClean="0"/>
              <a:t>to maintain </a:t>
            </a:r>
            <a:r>
              <a:rPr lang="en-GB" dirty="0"/>
              <a:t>a high power output / speed </a:t>
            </a:r>
            <a:r>
              <a:rPr lang="en-GB" dirty="0" smtClean="0"/>
              <a:t>for longer </a:t>
            </a:r>
            <a:r>
              <a:rPr lang="en-GB" dirty="0"/>
              <a:t>/ energy</a:t>
            </a:r>
            <a:r>
              <a:rPr lang="en-GB" dirty="0" smtClean="0"/>
              <a:t>.</a:t>
            </a:r>
          </a:p>
          <a:p>
            <a:r>
              <a:rPr lang="en-GB" dirty="0"/>
              <a:t>Large motor neurons enable a faster </a:t>
            </a:r>
            <a:r>
              <a:rPr lang="en-GB" dirty="0" smtClean="0"/>
              <a:t>speed of </a:t>
            </a:r>
            <a:r>
              <a:rPr lang="en-GB" dirty="0"/>
              <a:t>contraction</a:t>
            </a:r>
            <a:r>
              <a:rPr lang="en-GB" dirty="0" smtClean="0"/>
              <a:t>.</a:t>
            </a:r>
          </a:p>
          <a:p>
            <a:r>
              <a:rPr lang="en-GB" dirty="0"/>
              <a:t>Higher force production enables </a:t>
            </a:r>
            <a:r>
              <a:rPr lang="en-GB" dirty="0" smtClean="0"/>
              <a:t>greater power </a:t>
            </a:r>
            <a:r>
              <a:rPr lang="en-GB" dirty="0"/>
              <a:t>output</a:t>
            </a:r>
            <a:r>
              <a:rPr lang="en-GB" dirty="0" smtClean="0"/>
              <a:t>.</a:t>
            </a:r>
          </a:p>
          <a:p>
            <a:r>
              <a:rPr lang="en-GB" dirty="0"/>
              <a:t>Higher level of anaerobic enzymes </a:t>
            </a:r>
            <a:r>
              <a:rPr lang="en-GB" dirty="0" smtClean="0"/>
              <a:t>allows better </a:t>
            </a:r>
            <a:r>
              <a:rPr lang="en-GB" dirty="0"/>
              <a:t>energy production in the ATP-PC </a:t>
            </a:r>
            <a:r>
              <a:rPr lang="en-GB" dirty="0" smtClean="0"/>
              <a:t>and glycolytic </a:t>
            </a:r>
            <a:r>
              <a:rPr lang="en-GB" dirty="0"/>
              <a:t>system</a:t>
            </a:r>
            <a:r>
              <a:rPr lang="en-GB" dirty="0" smtClean="0"/>
              <a:t>.</a:t>
            </a:r>
          </a:p>
          <a:p>
            <a:r>
              <a:rPr lang="en-GB" dirty="0"/>
              <a:t>They have a larger diameter/ size </a:t>
            </a:r>
            <a:r>
              <a:rPr lang="en-GB" dirty="0" smtClean="0"/>
              <a:t>and therefore </a:t>
            </a:r>
            <a:r>
              <a:rPr lang="en-GB" dirty="0"/>
              <a:t>can produce more force/ power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23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200" dirty="0" smtClean="0"/>
              <a:t>Explain how type 2X muscle fibres are suited to sports that require sprinting. (5)</a:t>
            </a:r>
            <a:endParaRPr lang="en-GB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3668"/>
            <a:ext cx="8660167" cy="509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95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2800" dirty="0" smtClean="0"/>
              <a:t>Explain how three of the structural characteristics of slow twitch muscle fibres enable the fibres to be better suited to endurance activities. (6)</a:t>
            </a:r>
            <a:endParaRPr lang="en-GB" sz="2800" dirty="0"/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84784"/>
            <a:ext cx="8568952" cy="52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40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562074"/>
          </a:xfrm>
        </p:spPr>
        <p:txBody>
          <a:bodyPr>
            <a:noAutofit/>
          </a:bodyPr>
          <a:lstStyle/>
          <a:p>
            <a:pPr algn="l"/>
            <a:r>
              <a:rPr lang="en-GB" sz="2400" dirty="0" smtClean="0"/>
              <a:t>Explain how four different characteristics of fast glycolytic (type </a:t>
            </a:r>
            <a:r>
              <a:rPr lang="en-GB" sz="2400" dirty="0" err="1" smtClean="0"/>
              <a:t>IIx</a:t>
            </a:r>
            <a:r>
              <a:rPr lang="en-GB" sz="2400" dirty="0" smtClean="0"/>
              <a:t>) fibres enable them to be better suited for power activities. (4)</a:t>
            </a:r>
            <a:br>
              <a:rPr lang="en-GB" sz="2400" dirty="0" smtClean="0"/>
            </a:br>
            <a:endParaRPr lang="en-GB" sz="2400" dirty="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26820"/>
            <a:ext cx="5904656" cy="592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1099</TotalTime>
  <Words>1183</Words>
  <Application>Microsoft Office PowerPoint</Application>
  <PresentationFormat>On-screen Show (4:3)</PresentationFormat>
  <Paragraphs>157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Thatch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Types of Muscle Fibre</vt:lpstr>
      <vt:lpstr>Order the numbers into the Sliding Filament Theory</vt:lpstr>
      <vt:lpstr>Slow Twitch Fibres (Type 1)</vt:lpstr>
      <vt:lpstr>Fast Twitch Fibres (Type II)</vt:lpstr>
      <vt:lpstr>Different Fast-Twitch Fibres</vt:lpstr>
      <vt:lpstr>Key features of Type IIx Fibres</vt:lpstr>
      <vt:lpstr>Explain how type 2X muscle fibres are suited to sports that require sprinting. (5)</vt:lpstr>
      <vt:lpstr>Explain how three of the structural characteristics of slow twitch muscle fibres enable the fibres to be better suited to endurance activities. (6)</vt:lpstr>
      <vt:lpstr>Explain how four different characteristics of fast glycolytic (type IIx) fibres enable them to be better suited for power activities. (4) </vt:lpstr>
      <vt:lpstr>Muscle Fibre Percentages</vt:lpstr>
      <vt:lpstr>FIBRE TYPE and EXERCISE</vt:lpstr>
      <vt:lpstr>Responses to Training</vt:lpstr>
      <vt:lpstr>Effects of aerobic training</vt:lpstr>
      <vt:lpstr>Explain how three structural adaptations cause a corresponding functional response in skeletal muscle as a result of power-based training. (6 marks)</vt:lpstr>
      <vt:lpstr>Effects of Strength training</vt:lpstr>
      <vt:lpstr>Identify four muscular-skeletal adaptations of the body to weight training, using heavy weights and few repetitions. (4)</vt:lpstr>
      <vt:lpstr>Explain how three structural adaptations cause a corresponding functional response in skeletal muscle as a result of power-based training. (6)</vt:lpstr>
      <vt:lpstr>Using examples, evaluate why muscle fibre types make athletes suitable for different events. (15) </vt:lpstr>
      <vt:lpstr>PowerPoint Presentation</vt:lpstr>
      <vt:lpstr>Analyse the view that muscle fibre make up dictates a person’s sporting pathway. Use your knowledge and understanding from across the course of study to answer this question. (12)</vt:lpstr>
      <vt:lpstr>Continued</vt:lpstr>
      <vt:lpstr>PowerPoint Presentation</vt:lpstr>
      <vt:lpstr>Task</vt:lpstr>
    </vt:vector>
  </TitlesOfParts>
  <Company>Motorola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 Contraction and the Sliding Filament Theory</dc:title>
  <dc:creator>dturnbu1</dc:creator>
  <cp:lastModifiedBy>jamie</cp:lastModifiedBy>
  <cp:revision>76</cp:revision>
  <dcterms:created xsi:type="dcterms:W3CDTF">2011-11-09T19:45:29Z</dcterms:created>
  <dcterms:modified xsi:type="dcterms:W3CDTF">2017-10-28T09:06:12Z</dcterms:modified>
</cp:coreProperties>
</file>