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3" r:id="rId3"/>
    <p:sldId id="268" r:id="rId4"/>
    <p:sldId id="269" r:id="rId5"/>
    <p:sldId id="273" r:id="rId6"/>
    <p:sldId id="274" r:id="rId7"/>
    <p:sldId id="284" r:id="rId8"/>
    <p:sldId id="285" r:id="rId9"/>
    <p:sldId id="288" r:id="rId10"/>
    <p:sldId id="286" r:id="rId11"/>
    <p:sldId id="287" r:id="rId12"/>
    <p:sldId id="289" r:id="rId1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03" autoAdjust="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038" y="-7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48" cy="497517"/>
          </a:xfrm>
          <a:prstGeom prst="rect">
            <a:avLst/>
          </a:prstGeom>
        </p:spPr>
        <p:txBody>
          <a:bodyPr vert="horz" lIns="91447" tIns="45723" rIns="91447" bIns="45723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48" y="1"/>
            <a:ext cx="2946448" cy="497517"/>
          </a:xfrm>
          <a:prstGeom prst="rect">
            <a:avLst/>
          </a:prstGeom>
        </p:spPr>
        <p:txBody>
          <a:bodyPr vert="horz" lIns="91447" tIns="45723" rIns="91447" bIns="45723" rtlCol="0"/>
          <a:lstStyle>
            <a:lvl1pPr algn="r">
              <a:defRPr sz="1200" smtClean="0"/>
            </a:lvl1pPr>
          </a:lstStyle>
          <a:p>
            <a:pPr>
              <a:defRPr/>
            </a:pPr>
            <a:fld id="{9F971862-AB81-4A0D-B72E-3A10345539E6}" type="datetimeFigureOut">
              <a:rPr lang="en-US"/>
              <a:pPr>
                <a:defRPr/>
              </a:pPr>
              <a:t>3/5/2012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129"/>
            <a:ext cx="2946448" cy="497517"/>
          </a:xfrm>
          <a:prstGeom prst="rect">
            <a:avLst/>
          </a:prstGeom>
        </p:spPr>
        <p:txBody>
          <a:bodyPr vert="horz" lIns="91447" tIns="45723" rIns="91447" bIns="45723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48" y="9429129"/>
            <a:ext cx="2946448" cy="497517"/>
          </a:xfrm>
          <a:prstGeom prst="rect">
            <a:avLst/>
          </a:prstGeom>
        </p:spPr>
        <p:txBody>
          <a:bodyPr vert="horz" lIns="91447" tIns="45723" rIns="91447" bIns="45723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4F44C31-B26F-4192-92A6-6E6A2342D8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13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48" cy="4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7" tIns="45723" rIns="91447" bIns="457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48" y="1"/>
            <a:ext cx="2946448" cy="4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7" tIns="45723" rIns="91447" bIns="457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978" y="4716144"/>
            <a:ext cx="5439719" cy="446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7" tIns="45723" rIns="91447" bIns="45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129"/>
            <a:ext cx="2946448" cy="4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7" tIns="45723" rIns="91447" bIns="457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48" y="9429129"/>
            <a:ext cx="2946448" cy="4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7" tIns="45723" rIns="91447" bIns="457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416DDCC-FCE3-4A88-B09E-E585DE140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194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9087" indent="-28426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7056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1879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6702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01524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6347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11169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5992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36FC9A7-0F3A-4F18-802E-F23A2DC8A71D}" type="slidenum">
              <a:rPr lang="en-GB" smtClean="0">
                <a:latin typeface="Arial" charset="0"/>
              </a:rPr>
              <a:pPr eaLnBrk="1" hangingPunct="1"/>
              <a:t>1</a:t>
            </a:fld>
            <a:endParaRPr lang="en-GB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9087" indent="-28426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7056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1879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6702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01524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6347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11169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5992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23D669D-BADF-4A29-B5DC-4E7AA9B8785C}" type="slidenum">
              <a:rPr lang="en-GB" smtClean="0">
                <a:latin typeface="Arial" charset="0"/>
              </a:rPr>
              <a:pPr eaLnBrk="1" hangingPunct="1"/>
              <a:t>2</a:t>
            </a:fld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9087" indent="-28426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7056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1879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6702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01524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6347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11169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5992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C0E981C-52DE-469D-BEF6-420D835277F5}" type="slidenum">
              <a:rPr lang="en-GB" smtClean="0">
                <a:latin typeface="Arial" charset="0"/>
              </a:rPr>
              <a:pPr eaLnBrk="1" hangingPunct="1"/>
              <a:t>3</a:t>
            </a:fld>
            <a:endParaRPr lang="en-GB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4413" y="273050"/>
            <a:ext cx="4483100" cy="336232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978" y="3869575"/>
            <a:ext cx="5439719" cy="53147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9087" indent="-28426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7056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1879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6702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01524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6347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11169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5992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9E08C73-84CF-418D-A5A4-945045C87B51}" type="slidenum">
              <a:rPr lang="en-GB" smtClean="0">
                <a:latin typeface="Arial" charset="0"/>
              </a:rPr>
              <a:pPr eaLnBrk="1" hangingPunct="1"/>
              <a:t>4</a:t>
            </a:fld>
            <a:endParaRPr lang="en-GB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350838"/>
            <a:ext cx="4794250" cy="35956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978" y="4182301"/>
            <a:ext cx="5439719" cy="50020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9087" indent="-28426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7056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1879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6702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01524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6347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11169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5992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6FB2856-C6EF-47EC-8E0E-0FA73C18CCCC}" type="slidenum">
              <a:rPr lang="en-GB" smtClean="0">
                <a:latin typeface="Arial" charset="0"/>
              </a:rPr>
              <a:pPr eaLnBrk="1" hangingPunct="1"/>
              <a:t>5</a:t>
            </a:fld>
            <a:endParaRPr lang="en-GB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9087" indent="-28426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7056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1879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6702" indent="-227411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01524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6347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11169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5992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9E44D17-5C82-4749-928A-C91E1EB9FF3E}" type="slidenum">
              <a:rPr lang="en-GB" smtClean="0">
                <a:latin typeface="Arial" charset="0"/>
              </a:rPr>
              <a:pPr eaLnBrk="1" hangingPunct="1"/>
              <a:t>6</a:t>
            </a:fld>
            <a:endParaRPr lang="en-GB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DC9A6-2E63-4528-98C8-F8C48398A3C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C9A1D5-871B-4264-8514-1131B7C2724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8705B-C1F0-425C-B606-A0E5B67A7C1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41671-0834-46FC-83DE-7D212D1D42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30915-C9D3-42D6-A4D7-F6333354546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C1700-36D2-4055-B708-B7FD74D3CC8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550F6-4BD2-4EFC-94DB-73559518FBF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8C9FB-87EF-47FD-83B0-1A350E9294F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37D2A-8C41-49A4-BF69-4315A1BBEC8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89DBE-FAD7-404A-9C3F-6F2CE1DE95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BA208-9D16-4341-9353-D3C6A740C2A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7EC9A6-12AE-4E7B-99C8-C50C4AE1383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ZA6mvMXxB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4287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600" dirty="0" smtClean="0">
                <a:latin typeface="Arial" charset="0"/>
                <a:cs typeface="Arial" charset="0"/>
              </a:rPr>
              <a:t>Sports Development </a:t>
            </a:r>
            <a:r>
              <a:rPr lang="en-GB" sz="4000" dirty="0" smtClean="0">
                <a:latin typeface="Arial" charset="0"/>
                <a:cs typeface="Arial" charset="0"/>
              </a:rPr>
              <a:t/>
            </a:r>
            <a:br>
              <a:rPr lang="en-GB" sz="4000" dirty="0" smtClean="0">
                <a:latin typeface="Arial" charset="0"/>
                <a:cs typeface="Arial" charset="0"/>
              </a:rPr>
            </a:br>
            <a:r>
              <a:rPr lang="en-GB" dirty="0" smtClean="0">
                <a:latin typeface="Arial" charset="0"/>
                <a:cs typeface="Arial" charset="0"/>
              </a:rPr>
              <a:t>Participation to Performance</a:t>
            </a:r>
            <a:endParaRPr lang="en-GB" sz="4000" dirty="0" smtClean="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643313"/>
            <a:ext cx="8229600" cy="268128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GB" dirty="0" smtClean="0"/>
              <a:t>Mr Kirby</a:t>
            </a:r>
          </a:p>
        </p:txBody>
      </p:sp>
      <p:pic>
        <p:nvPicPr>
          <p:cNvPr id="1026" name="Picture 2" descr="http://www.wirralgrammar-girls.wirral.sch.uk/images/pe-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25" y="3356992"/>
            <a:ext cx="553907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for Talent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Identification screening – a system for the initial selection of people based on their potential to develop into an elite athlete.</a:t>
            </a:r>
          </a:p>
          <a:p>
            <a:endParaRPr lang="en-GB" dirty="0"/>
          </a:p>
          <a:p>
            <a:r>
              <a:rPr lang="en-GB" dirty="0" smtClean="0"/>
              <a:t>3 stages – early childhood (3-8 years)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 </a:t>
            </a:r>
            <a:r>
              <a:rPr lang="en-GB" dirty="0" smtClean="0"/>
              <a:t>      - secondary phase (9-17 years)</a:t>
            </a:r>
          </a:p>
          <a:p>
            <a:pPr marL="0" indent="0">
              <a:buNone/>
            </a:pPr>
            <a:r>
              <a:rPr lang="en-GB" dirty="0"/>
              <a:t>	  </a:t>
            </a:r>
            <a:r>
              <a:rPr lang="en-GB" dirty="0" smtClean="0"/>
              <a:t>     - high calibre athletes (17+ years)</a:t>
            </a:r>
          </a:p>
        </p:txBody>
      </p:sp>
    </p:spTree>
    <p:extLst>
      <p:ext uri="{BB962C8B-B14F-4D97-AF65-F5344CB8AC3E}">
        <p14:creationId xmlns:p14="http://schemas.microsoft.com/office/powerpoint/2010/main" val="206484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Talent Identification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Physiology</a:t>
            </a:r>
          </a:p>
          <a:p>
            <a:endParaRPr lang="en-GB" dirty="0" smtClean="0"/>
          </a:p>
          <a:p>
            <a:r>
              <a:rPr lang="en-GB" dirty="0" smtClean="0"/>
              <a:t>Anthropometry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Psychology</a:t>
            </a:r>
          </a:p>
          <a:p>
            <a:endParaRPr lang="en-GB" dirty="0" smtClean="0"/>
          </a:p>
          <a:p>
            <a:r>
              <a:rPr lang="en-GB" dirty="0" smtClean="0"/>
              <a:t>Hereditary Factors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Sociological Factors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40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Systematic talent identification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Come up with any example in sporting history where a systematic talent identification.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www.youtube.com/watch?v=rZA6mvMXxBQ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What are the advantages</a:t>
            </a:r>
          </a:p>
          <a:p>
            <a:pPr lvl="1"/>
            <a:r>
              <a:rPr lang="en-GB" dirty="0" smtClean="0"/>
              <a:t>Accelerate an individual’s progress to elite level</a:t>
            </a:r>
          </a:p>
          <a:p>
            <a:pPr lvl="1"/>
            <a:r>
              <a:rPr lang="en-GB" dirty="0" smtClean="0"/>
              <a:t>Helps individual to select sport to which they’re suited </a:t>
            </a:r>
          </a:p>
          <a:p>
            <a:pPr lvl="1"/>
            <a:r>
              <a:rPr lang="en-GB" dirty="0" smtClean="0"/>
              <a:t>Helps coaches concentrate training method on the most suitable athletes</a:t>
            </a:r>
          </a:p>
          <a:p>
            <a:pPr lvl="1"/>
            <a:r>
              <a:rPr lang="en-GB" dirty="0" smtClean="0"/>
              <a:t>Allows country to get the best from it resources </a:t>
            </a:r>
            <a:r>
              <a:rPr lang="en-GB" dirty="0" err="1" smtClean="0"/>
              <a:t>eg</a:t>
            </a:r>
            <a:r>
              <a:rPr lang="en-GB" dirty="0" smtClean="0"/>
              <a:t>. Kenya running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5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algn="ctr"/>
            <a:r>
              <a:rPr lang="en-GB" smtClean="0"/>
              <a:t>Olympic Sport Funding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88" y="1571625"/>
          <a:ext cx="8501061" cy="4988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12"/>
                <a:gridCol w="1700212"/>
                <a:gridCol w="1700212"/>
                <a:gridCol w="1732700"/>
                <a:gridCol w="1667725"/>
              </a:tblGrid>
              <a:tr h="639999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r>
                        <a:rPr lang="en-GB" sz="1800" dirty="0" smtClean="0"/>
                        <a:t>Sport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Sydney Olympiad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Athens </a:t>
                      </a:r>
                    </a:p>
                    <a:p>
                      <a:r>
                        <a:rPr lang="en-GB" sz="1800" dirty="0" smtClean="0"/>
                        <a:t>Olympiad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Beijing Olympiad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London Olympiad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Athletics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10,600,000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11,400,000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26,515,000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25,110,900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Canoeing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4,500,000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4,700,000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13,622,000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16,289,000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Cycling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5,400,000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8,600,000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22,151,000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26,922,000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Gymnastics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5,900,000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4,100,000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9,036,000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10,332,100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Hockey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n/a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n/a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9,882,000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14,128,700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Rowing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9,600,000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10,600,000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26,042,000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27,470,000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Sailing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5,100,000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7,600,000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22,292,000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23,389,000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Swimming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6,900,000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6,400,000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20,659,000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25,606,000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Weightlifting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n/a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1,686,000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680,023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Wrestling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n/a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n/a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2,125,000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717,000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</a:tr>
              <a:tr h="63999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TOTAL –all</a:t>
                      </a:r>
                      <a:r>
                        <a:rPr lang="en-GB" sz="1800" baseline="0" dirty="0" smtClean="0"/>
                        <a:t> sports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58,900,000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70,000,000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235,103,000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256,588,000</a:t>
                      </a:r>
                      <a:endParaRPr lang="en-GB" sz="1800" dirty="0"/>
                    </a:p>
                  </a:txBody>
                  <a:tcPr marL="91439" marR="91439"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642938" y="1500188"/>
            <a:ext cx="7958137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41338" indent="-3635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1063625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US" sz="2800">
                <a:latin typeface="Tahoma" pitchFamily="34" charset="0"/>
              </a:rPr>
              <a:t>Focus 1: Young People and School Sport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sz="2400">
                <a:latin typeface="Tahoma" pitchFamily="34" charset="0"/>
              </a:rPr>
              <a:t>PE, School Sport and Club Links Strategy (PESSYP) comprises of a number of programmes, for example: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>
                <a:solidFill>
                  <a:schemeClr val="hlink"/>
                </a:solidFill>
                <a:latin typeface="Tahoma" pitchFamily="34" charset="0"/>
              </a:rPr>
              <a:t>School Sport Partnerships</a:t>
            </a:r>
          </a:p>
          <a:p>
            <a:pPr lvl="1" eaLnBrk="1" hangingPunct="1">
              <a:spcAft>
                <a:spcPct val="50000"/>
              </a:spcAft>
              <a:buFont typeface="Wingdings" pitchFamily="2" charset="2"/>
              <a:buChar char="Ø"/>
            </a:pPr>
            <a:r>
              <a:rPr lang="en-US" sz="2200">
                <a:solidFill>
                  <a:schemeClr val="hlink"/>
                </a:solidFill>
                <a:latin typeface="Tahoma" pitchFamily="34" charset="0"/>
              </a:rPr>
              <a:t>Specialist Sports Colleges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sz="2400">
                <a:latin typeface="Tahoma" pitchFamily="34" charset="0"/>
              </a:rPr>
              <a:t>Also focus on facilities for school sport facilities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sz="2400">
                <a:latin typeface="Tahoma" pitchFamily="34" charset="0"/>
              </a:rPr>
              <a:t>Target: 5 to 16 year olds taking part in at least 2hrs of high quality PE and school sport per week (plus 3 hours)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sz="2400">
                <a:latin typeface="Tahoma" pitchFamily="34" charset="0"/>
              </a:rPr>
              <a:t>Have been improvements but problematic issues remain e.g. teacher training in primary schools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>
          <a:xfrm>
            <a:off x="507206" y="260648"/>
            <a:ext cx="8229600" cy="1143000"/>
          </a:xfrm>
        </p:spPr>
        <p:txBody>
          <a:bodyPr/>
          <a:lstStyle/>
          <a:p>
            <a:pPr algn="ctr"/>
            <a:r>
              <a:rPr lang="en-GB" sz="4000" dirty="0" smtClean="0">
                <a:latin typeface="Arial" charset="0"/>
                <a:cs typeface="Arial" charset="0"/>
              </a:rPr>
              <a:t>Since 1997 - Central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642938" y="1643063"/>
            <a:ext cx="7958137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41338" indent="-3635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1063625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US" sz="2800">
                <a:latin typeface="Tahoma" pitchFamily="34" charset="0"/>
              </a:rPr>
              <a:t>Focus 2: Elite Sport</a:t>
            </a:r>
          </a:p>
          <a:p>
            <a:pPr eaLnBrk="1" hangingPunct="1"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en-GB" sz="2400">
                <a:latin typeface="Tahoma" pitchFamily="34" charset="0"/>
              </a:rPr>
              <a:t>Government support for/involvement in elite sport is a relatively new phenomenon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en-GB" sz="2400">
                <a:latin typeface="Tahoma" pitchFamily="34" charset="0"/>
              </a:rPr>
              <a:t>Targeting of 4</a:t>
            </a:r>
            <a:r>
              <a:rPr lang="en-GB" sz="2400" baseline="30000">
                <a:latin typeface="Tahoma" pitchFamily="34" charset="0"/>
              </a:rPr>
              <a:t>th</a:t>
            </a:r>
            <a:r>
              <a:rPr lang="en-GB" sz="2400">
                <a:latin typeface="Tahoma" pitchFamily="34" charset="0"/>
              </a:rPr>
              <a:t> place on medal table in 2012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en-GB" sz="2400">
                <a:latin typeface="Tahoma" pitchFamily="34" charset="0"/>
              </a:rPr>
              <a:t>‘Modernised’, more systematic approach sought to elite success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en-GB" sz="2400">
                <a:latin typeface="Tahoma" pitchFamily="34" charset="0"/>
              </a:rPr>
              <a:t>Resourcing (Podium level only)</a:t>
            </a:r>
          </a:p>
          <a:p>
            <a:pPr lvl="1" eaLnBrk="1" hangingPunct="1">
              <a:lnSpc>
                <a:spcPct val="90000"/>
              </a:lnSpc>
              <a:spcAft>
                <a:spcPct val="50000"/>
              </a:spcAft>
              <a:buClr>
                <a:schemeClr val="bg2"/>
              </a:buClr>
              <a:buFontTx/>
              <a:buChar char="o"/>
            </a:pPr>
            <a:r>
              <a:rPr lang="en-GB">
                <a:latin typeface="Tahoma" pitchFamily="34" charset="0"/>
              </a:rPr>
              <a:t>Sydney Olympiad £58.9m </a:t>
            </a:r>
          </a:p>
          <a:p>
            <a:pPr lvl="1" eaLnBrk="1" hangingPunct="1">
              <a:lnSpc>
                <a:spcPct val="90000"/>
              </a:lnSpc>
              <a:spcAft>
                <a:spcPct val="50000"/>
              </a:spcAft>
              <a:buClr>
                <a:schemeClr val="bg2"/>
              </a:buClr>
              <a:buFontTx/>
              <a:buChar char="o"/>
            </a:pPr>
            <a:r>
              <a:rPr lang="en-GB">
                <a:latin typeface="Tahoma" pitchFamily="34" charset="0"/>
              </a:rPr>
              <a:t>Athens Olympiad £70.0m</a:t>
            </a:r>
          </a:p>
          <a:p>
            <a:pPr lvl="1" eaLnBrk="1" hangingPunct="1">
              <a:lnSpc>
                <a:spcPct val="90000"/>
              </a:lnSpc>
              <a:spcAft>
                <a:spcPct val="50000"/>
              </a:spcAft>
              <a:buClr>
                <a:schemeClr val="bg2"/>
              </a:buClr>
              <a:buFontTx/>
              <a:buChar char="o"/>
            </a:pPr>
            <a:r>
              <a:rPr lang="en-GB">
                <a:latin typeface="Tahoma" pitchFamily="34" charset="0"/>
              </a:rPr>
              <a:t>Beijing Olympiad £90.8m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Clr>
                <a:schemeClr val="bg2"/>
              </a:buClr>
            </a:pPr>
            <a:endParaRPr lang="en-GB" sz="2000">
              <a:latin typeface="Tahoma" pitchFamily="34" charset="0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>
          <a:xfrm>
            <a:off x="571500" y="357188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dirty="0" smtClean="0">
                <a:latin typeface="Arial" pitchFamily="34" charset="0"/>
                <a:cs typeface="Arial" pitchFamily="34" charset="0"/>
              </a:rPr>
              <a:t>Since 1997 - Central Govern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.ecb.co.uk/images/670x455/sport-england-91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" t="-7011" r="205" b="-7011"/>
          <a:stretch/>
        </p:blipFill>
        <p:spPr bwMode="auto">
          <a:xfrm>
            <a:off x="1183481" y="-315416"/>
            <a:ext cx="6381750" cy="270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395288" y="1628775"/>
            <a:ext cx="7958137" cy="444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41338" indent="-3635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US" sz="2800" dirty="0">
                <a:latin typeface="Tahoma" pitchFamily="34" charset="0"/>
              </a:rPr>
              <a:t>Background &amp; Role: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sz="2400" dirty="0">
                <a:latin typeface="Tahoma" pitchFamily="34" charset="0"/>
              </a:rPr>
              <a:t>Non-Departmental Governmental Body initially established as Advisory Sports Council in 1972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sz="2400" dirty="0">
                <a:latin typeface="Tahoma" pitchFamily="34" charset="0"/>
              </a:rPr>
              <a:t>Role has (repeatedly) changed since establishment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sz="2400" i="1" dirty="0">
                <a:latin typeface="Tahoma" pitchFamily="34" charset="0"/>
              </a:rPr>
              <a:t>Game Plan</a:t>
            </a:r>
            <a:r>
              <a:rPr lang="en-US" sz="2400" dirty="0">
                <a:latin typeface="Tahoma" pitchFamily="34" charset="0"/>
              </a:rPr>
              <a:t> signified a change to a role as ‘investor’ to increase grassroots participation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sz="2400" dirty="0">
                <a:latin typeface="Tahoma" pitchFamily="34" charset="0"/>
              </a:rPr>
              <a:t>Recent government requirement (Dec 07) to focus on </a:t>
            </a:r>
            <a:r>
              <a:rPr lang="en-US" sz="2400" dirty="0">
                <a:solidFill>
                  <a:schemeClr val="tx2"/>
                </a:solidFill>
                <a:latin typeface="Tahoma" pitchFamily="34" charset="0"/>
              </a:rPr>
              <a:t>‘</a:t>
            </a:r>
            <a:r>
              <a:rPr lang="en-GB" sz="2400" dirty="0">
                <a:solidFill>
                  <a:schemeClr val="tx2"/>
                </a:solidFill>
                <a:latin typeface="Tahoma" pitchFamily="34" charset="0"/>
              </a:rPr>
              <a:t>world class community sport system’</a:t>
            </a: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eaLnBrk="1" hangingPunct="1">
              <a:spcAft>
                <a:spcPct val="50000"/>
              </a:spcAft>
            </a:pPr>
            <a:endParaRPr lang="en-US" sz="2800" u="sng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75" y="214313"/>
            <a:ext cx="7793038" cy="982662"/>
          </a:xfrm>
        </p:spPr>
        <p:txBody>
          <a:bodyPr/>
          <a:lstStyle/>
          <a:p>
            <a:pPr algn="ctr"/>
            <a:r>
              <a:rPr lang="en-GB" smtClean="0"/>
              <a:t>Sport England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719138" y="1357313"/>
            <a:ext cx="8210550" cy="670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41338" indent="-3635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998538" indent="-3635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US" sz="2800">
                <a:latin typeface="Tahoma" pitchFamily="34" charset="0"/>
              </a:rPr>
              <a:t>Focuses solely on sport (not PA)</a:t>
            </a:r>
          </a:p>
          <a:p>
            <a:pPr eaLnBrk="1" hangingPunct="1">
              <a:spcAft>
                <a:spcPct val="50000"/>
              </a:spcAft>
            </a:pPr>
            <a:r>
              <a:rPr lang="en-US" sz="2400">
                <a:latin typeface="Tahoma" pitchFamily="34" charset="0"/>
              </a:rPr>
              <a:t>Has five targets: </a:t>
            </a:r>
          </a:p>
          <a:p>
            <a:pPr lvl="1" eaLnBrk="1" hangingPunct="1">
              <a:spcAft>
                <a:spcPct val="50000"/>
              </a:spcAft>
              <a:buFontTx/>
              <a:buChar char="•"/>
            </a:pPr>
            <a:r>
              <a:rPr lang="en-US" sz="2400">
                <a:latin typeface="Tahoma" pitchFamily="34" charset="0"/>
              </a:rPr>
              <a:t>1 million more people taking part in sport (by 2012/2013)</a:t>
            </a:r>
          </a:p>
          <a:p>
            <a:pPr lvl="1" eaLnBrk="1" hangingPunct="1">
              <a:spcAft>
                <a:spcPct val="50000"/>
              </a:spcAft>
              <a:buFontTx/>
              <a:buChar char="•"/>
            </a:pPr>
            <a:r>
              <a:rPr lang="en-US" sz="2400">
                <a:latin typeface="Tahoma" pitchFamily="34" charset="0"/>
              </a:rPr>
              <a:t>More children and young people taking part in 5 hours of PE per week</a:t>
            </a:r>
          </a:p>
          <a:p>
            <a:pPr lvl="1" eaLnBrk="1" hangingPunct="1">
              <a:spcAft>
                <a:spcPct val="50000"/>
              </a:spcAft>
              <a:buFontTx/>
              <a:buChar char="•"/>
            </a:pPr>
            <a:r>
              <a:rPr lang="en-US" sz="2400">
                <a:latin typeface="Tahoma" pitchFamily="34" charset="0"/>
              </a:rPr>
              <a:t>More people satisfied with their sporting experience</a:t>
            </a:r>
          </a:p>
          <a:p>
            <a:pPr lvl="1" eaLnBrk="1" hangingPunct="1">
              <a:spcAft>
                <a:spcPct val="50000"/>
              </a:spcAft>
              <a:buFontTx/>
              <a:buChar char="•"/>
            </a:pPr>
            <a:r>
              <a:rPr lang="en-US" sz="2400">
                <a:latin typeface="Tahoma" pitchFamily="34" charset="0"/>
              </a:rPr>
              <a:t>25% few 16-18 year old dropping out of at least five sports</a:t>
            </a:r>
          </a:p>
          <a:p>
            <a:pPr lvl="1" eaLnBrk="1" hangingPunct="1">
              <a:spcAft>
                <a:spcPct val="50000"/>
              </a:spcAft>
              <a:buFontTx/>
              <a:buChar char="•"/>
            </a:pPr>
            <a:r>
              <a:rPr lang="en-US" sz="2400">
                <a:latin typeface="Tahoma" pitchFamily="34" charset="0"/>
              </a:rPr>
              <a:t>Improved talent development in at least five sport</a:t>
            </a:r>
          </a:p>
          <a:p>
            <a:pPr lvl="1" eaLnBrk="1" hangingPunct="1">
              <a:spcAft>
                <a:spcPct val="50000"/>
              </a:spcAft>
              <a:buFontTx/>
              <a:buChar char="•"/>
            </a:pPr>
            <a:endParaRPr lang="en-US" sz="2400">
              <a:latin typeface="Tahoma" pitchFamily="34" charset="0"/>
            </a:endParaRPr>
          </a:p>
          <a:p>
            <a:pPr lvl="1" eaLnBrk="1" hangingPunct="1">
              <a:spcAft>
                <a:spcPct val="50000"/>
              </a:spcAft>
              <a:buFontTx/>
              <a:buChar char="•"/>
            </a:pPr>
            <a:endParaRPr lang="en-US" sz="2400">
              <a:latin typeface="Tahoma" pitchFamily="34" charset="0"/>
            </a:endParaRPr>
          </a:p>
          <a:p>
            <a:pPr eaLnBrk="1" hangingPunct="1">
              <a:spcAft>
                <a:spcPct val="50000"/>
              </a:spcAft>
            </a:pPr>
            <a:endParaRPr lang="en-US" sz="2800" u="sng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algn="ctr"/>
            <a:r>
              <a:rPr lang="en-GB" smtClean="0"/>
              <a:t>Sport England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>
                <a:latin typeface="Arial" charset="0"/>
                <a:cs typeface="Arial" charset="0"/>
              </a:rPr>
              <a:t>NGBs ‘commissioned’ by SE to deliver key outcomes</a:t>
            </a:r>
          </a:p>
          <a:p>
            <a:pPr lvl="1"/>
            <a:r>
              <a:rPr lang="en-GB" smtClean="0">
                <a:latin typeface="Arial" charset="0"/>
                <a:cs typeface="Arial" charset="0"/>
              </a:rPr>
              <a:t>Greater autonomy but greater responsibility</a:t>
            </a:r>
          </a:p>
          <a:p>
            <a:pPr lvl="1"/>
            <a:endParaRPr lang="en-GB" smtClean="0">
              <a:latin typeface="Arial" charset="0"/>
              <a:cs typeface="Arial" charset="0"/>
            </a:endParaRPr>
          </a:p>
          <a:p>
            <a:r>
              <a:rPr lang="en-GB" sz="2400" smtClean="0">
                <a:latin typeface="Arial" charset="0"/>
                <a:cs typeface="Arial" charset="0"/>
              </a:rPr>
              <a:t>£480 million invested across 46 NGBs</a:t>
            </a:r>
          </a:p>
          <a:p>
            <a:endParaRPr lang="en-GB" sz="2400" smtClean="0">
              <a:latin typeface="Arial" charset="0"/>
              <a:cs typeface="Arial" charset="0"/>
            </a:endParaRPr>
          </a:p>
          <a:p>
            <a:r>
              <a:rPr lang="en-GB" sz="2400" smtClean="0">
                <a:latin typeface="Arial" charset="0"/>
                <a:cs typeface="Arial" charset="0"/>
              </a:rPr>
              <a:t>Key partners include, NGBs, YST, local authorities, county sport partnerships, Schools and School Sport Partnerships, community sport organisations, higher education institutions, commercial organisations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Achieve Excellence?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8768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Individual</a:t>
            </a:r>
          </a:p>
          <a:p>
            <a:r>
              <a:rPr lang="en-GB" dirty="0" smtClean="0"/>
              <a:t>Sport represents a challenge</a:t>
            </a:r>
          </a:p>
          <a:p>
            <a:r>
              <a:rPr lang="en-GB" dirty="0" smtClean="0"/>
              <a:t>Pressures as a nation to excel academically</a:t>
            </a:r>
          </a:p>
          <a:p>
            <a:r>
              <a:rPr lang="en-GB" dirty="0" smtClean="0"/>
              <a:t>Alternative employment pathway</a:t>
            </a:r>
          </a:p>
          <a:p>
            <a:r>
              <a:rPr lang="en-GB" dirty="0" smtClean="0"/>
              <a:t>Increase self-esteem and act as role model for others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11960" y="1576536"/>
            <a:ext cx="504056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b="1" dirty="0" smtClean="0"/>
              <a:t>Societal </a:t>
            </a:r>
          </a:p>
          <a:p>
            <a:r>
              <a:rPr lang="en-GB" dirty="0" smtClean="0"/>
              <a:t>Success can boost national pride</a:t>
            </a:r>
          </a:p>
          <a:p>
            <a:r>
              <a:rPr lang="en-GB" dirty="0" smtClean="0"/>
              <a:t>Help reduce anti social behaviour</a:t>
            </a:r>
          </a:p>
          <a:p>
            <a:r>
              <a:rPr lang="en-GB" dirty="0" smtClean="0"/>
              <a:t>Boost to the economy</a:t>
            </a:r>
          </a:p>
          <a:p>
            <a:r>
              <a:rPr lang="en-GB" dirty="0" smtClean="0"/>
              <a:t>If transcends to mass population health benefits aids the NHS</a:t>
            </a:r>
          </a:p>
          <a:p>
            <a:r>
              <a:rPr lang="en-GB" dirty="0" smtClean="0"/>
              <a:t>Elite sport can help boost grass roots sport.</a:t>
            </a:r>
          </a:p>
          <a:p>
            <a:r>
              <a:rPr lang="en-GB" dirty="0" smtClean="0"/>
              <a:t>Discover limits to human potential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1586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Social Factors influencing identification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Factors affecting children's participation in a particular sport – </a:t>
            </a:r>
          </a:p>
          <a:p>
            <a:pPr lvl="1"/>
            <a:r>
              <a:rPr lang="en-GB" dirty="0" smtClean="0"/>
              <a:t>Tradition</a:t>
            </a:r>
          </a:p>
          <a:p>
            <a:pPr lvl="1"/>
            <a:r>
              <a:rPr lang="en-GB" dirty="0" smtClean="0"/>
              <a:t>Ideals </a:t>
            </a:r>
          </a:p>
          <a:p>
            <a:pPr lvl="1"/>
            <a:r>
              <a:rPr lang="en-GB" dirty="0" smtClean="0"/>
              <a:t>Popularity of Sport</a:t>
            </a:r>
          </a:p>
          <a:p>
            <a:pPr lvl="1"/>
            <a:r>
              <a:rPr lang="en-GB" dirty="0" smtClean="0"/>
              <a:t>Parental Influence </a:t>
            </a:r>
          </a:p>
          <a:p>
            <a:pPr lvl="1"/>
            <a:r>
              <a:rPr lang="en-GB" dirty="0" smtClean="0"/>
              <a:t>Teacher’s speciality </a:t>
            </a:r>
          </a:p>
          <a:p>
            <a:pPr lvl="1"/>
            <a:r>
              <a:rPr lang="en-GB" dirty="0" smtClean="0"/>
              <a:t>Accessible facilities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241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2296</TotalTime>
  <Words>603</Words>
  <Application>Microsoft Office PowerPoint</Application>
  <PresentationFormat>On-screen Show (4:3)</PresentationFormat>
  <Paragraphs>156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Sports Development  Participation to Performance</vt:lpstr>
      <vt:lpstr>Olympic Sport Funding</vt:lpstr>
      <vt:lpstr>Since 1997 - Central Government</vt:lpstr>
      <vt:lpstr>Since 1997 - Central Government</vt:lpstr>
      <vt:lpstr>PowerPoint Presentation</vt:lpstr>
      <vt:lpstr>Sport England</vt:lpstr>
      <vt:lpstr>Sport England</vt:lpstr>
      <vt:lpstr>Why Achieve Excellence?</vt:lpstr>
      <vt:lpstr>Social Factors influencing identification</vt:lpstr>
      <vt:lpstr>Testing for Talent </vt:lpstr>
      <vt:lpstr>Talent Identification</vt:lpstr>
      <vt:lpstr>Systematic talent identification </vt:lpstr>
    </vt:vector>
  </TitlesOfParts>
  <Company>University of Durham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Collins</dc:creator>
  <cp:lastModifiedBy>jpenhaligon</cp:lastModifiedBy>
  <cp:revision>68</cp:revision>
  <dcterms:created xsi:type="dcterms:W3CDTF">2008-09-16T14:52:31Z</dcterms:created>
  <dcterms:modified xsi:type="dcterms:W3CDTF">2012-03-05T13:33:53Z</dcterms:modified>
</cp:coreProperties>
</file>