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68" r:id="rId5"/>
    <p:sldId id="259" r:id="rId6"/>
    <p:sldId id="258" r:id="rId7"/>
    <p:sldId id="260" r:id="rId8"/>
    <p:sldId id="269"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57F793-D123-47D1-941C-008BEA43F47F}" type="doc">
      <dgm:prSet loTypeId="urn:microsoft.com/office/officeart/2005/8/layout/pyramid1" loCatId="pyramid" qsTypeId="urn:microsoft.com/office/officeart/2005/8/quickstyle/simple2" qsCatId="simple" csTypeId="urn:microsoft.com/office/officeart/2005/8/colors/accent1_1" csCatId="accent1" phldr="1"/>
      <dgm:spPr/>
    </dgm:pt>
    <dgm:pt modelId="{1F003A14-0FDD-446E-82C8-6907EA8839E9}">
      <dgm:prSet phldrT="[Text]"/>
      <dgm:spPr/>
      <dgm:t>
        <a:bodyPr/>
        <a:lstStyle/>
        <a:p>
          <a:r>
            <a:rPr lang="en-GB" dirty="0" smtClean="0"/>
            <a:t>Excellence</a:t>
          </a:r>
        </a:p>
      </dgm:t>
    </dgm:pt>
    <dgm:pt modelId="{8F674B48-3C96-4DD7-B2FD-84A6EE5AE4DF}" type="parTrans" cxnId="{78D91A1A-9AD8-4EDA-BEED-39F672A8CAF9}">
      <dgm:prSet/>
      <dgm:spPr/>
      <dgm:t>
        <a:bodyPr/>
        <a:lstStyle/>
        <a:p>
          <a:endParaRPr lang="en-GB"/>
        </a:p>
      </dgm:t>
    </dgm:pt>
    <dgm:pt modelId="{CC1473B6-8187-4908-A808-BB5C03676F6F}" type="sibTrans" cxnId="{78D91A1A-9AD8-4EDA-BEED-39F672A8CAF9}">
      <dgm:prSet/>
      <dgm:spPr/>
      <dgm:t>
        <a:bodyPr/>
        <a:lstStyle/>
        <a:p>
          <a:endParaRPr lang="en-GB"/>
        </a:p>
      </dgm:t>
    </dgm:pt>
    <dgm:pt modelId="{0A1CBBAA-EC77-4C84-944A-5F2E51BFD662}">
      <dgm:prSet phldrT="[Text]"/>
      <dgm:spPr/>
      <dgm:t>
        <a:bodyPr/>
        <a:lstStyle/>
        <a:p>
          <a:r>
            <a:rPr lang="en-GB" dirty="0" smtClean="0"/>
            <a:t>Performance</a:t>
          </a:r>
          <a:endParaRPr lang="en-GB" dirty="0"/>
        </a:p>
      </dgm:t>
    </dgm:pt>
    <dgm:pt modelId="{8DED9DE9-44C8-4D94-9CC8-4D585AE8BE7B}" type="parTrans" cxnId="{D19DF903-8B83-4F40-A2F8-E400CB80A225}">
      <dgm:prSet/>
      <dgm:spPr/>
      <dgm:t>
        <a:bodyPr/>
        <a:lstStyle/>
        <a:p>
          <a:endParaRPr lang="en-GB"/>
        </a:p>
      </dgm:t>
    </dgm:pt>
    <dgm:pt modelId="{82E8C926-1EBE-4EF7-A602-7EC5CC9FB0BC}" type="sibTrans" cxnId="{D19DF903-8B83-4F40-A2F8-E400CB80A225}">
      <dgm:prSet/>
      <dgm:spPr/>
      <dgm:t>
        <a:bodyPr/>
        <a:lstStyle/>
        <a:p>
          <a:endParaRPr lang="en-GB"/>
        </a:p>
      </dgm:t>
    </dgm:pt>
    <dgm:pt modelId="{9AF105AF-EAAD-4458-9E96-1133B2D4D96E}">
      <dgm:prSet phldrT="[Text]"/>
      <dgm:spPr/>
      <dgm:t>
        <a:bodyPr/>
        <a:lstStyle/>
        <a:p>
          <a:r>
            <a:rPr lang="en-GB" dirty="0" smtClean="0"/>
            <a:t>Participation</a:t>
          </a:r>
          <a:endParaRPr lang="en-GB" dirty="0"/>
        </a:p>
      </dgm:t>
    </dgm:pt>
    <dgm:pt modelId="{7E911313-E358-43B5-95AF-634EBB063269}" type="parTrans" cxnId="{EBD78A57-707F-48F8-B431-B4B5FC6C3179}">
      <dgm:prSet/>
      <dgm:spPr/>
      <dgm:t>
        <a:bodyPr/>
        <a:lstStyle/>
        <a:p>
          <a:endParaRPr lang="en-GB"/>
        </a:p>
      </dgm:t>
    </dgm:pt>
    <dgm:pt modelId="{3E6062F0-3CC4-442F-B272-45C84F6917DC}" type="sibTrans" cxnId="{EBD78A57-707F-48F8-B431-B4B5FC6C3179}">
      <dgm:prSet/>
      <dgm:spPr/>
      <dgm:t>
        <a:bodyPr/>
        <a:lstStyle/>
        <a:p>
          <a:endParaRPr lang="en-GB"/>
        </a:p>
      </dgm:t>
    </dgm:pt>
    <dgm:pt modelId="{DF07AAEF-DB81-4519-AC9D-E618DCF8B69A}">
      <dgm:prSet/>
      <dgm:spPr/>
      <dgm:t>
        <a:bodyPr/>
        <a:lstStyle/>
        <a:p>
          <a:r>
            <a:rPr lang="en-GB" dirty="0" smtClean="0"/>
            <a:t>Foundation</a:t>
          </a:r>
          <a:endParaRPr lang="en-GB" dirty="0"/>
        </a:p>
      </dgm:t>
    </dgm:pt>
    <dgm:pt modelId="{00C7A107-BDEB-41E6-AAC7-45D0F4EF5737}" type="parTrans" cxnId="{8E53DC1C-8107-4449-ABBA-16EEA46B9995}">
      <dgm:prSet/>
      <dgm:spPr/>
      <dgm:t>
        <a:bodyPr/>
        <a:lstStyle/>
        <a:p>
          <a:endParaRPr lang="en-GB"/>
        </a:p>
      </dgm:t>
    </dgm:pt>
    <dgm:pt modelId="{8AAFD8D1-D985-43AB-B8A0-B6DF908612FE}" type="sibTrans" cxnId="{8E53DC1C-8107-4449-ABBA-16EEA46B9995}">
      <dgm:prSet/>
      <dgm:spPr/>
      <dgm:t>
        <a:bodyPr/>
        <a:lstStyle/>
        <a:p>
          <a:endParaRPr lang="en-GB"/>
        </a:p>
      </dgm:t>
    </dgm:pt>
    <dgm:pt modelId="{92C5B823-889D-46A8-8371-07A9A5D108A6}" type="pres">
      <dgm:prSet presAssocID="{4A57F793-D123-47D1-941C-008BEA43F47F}" presName="Name0" presStyleCnt="0">
        <dgm:presLayoutVars>
          <dgm:dir/>
          <dgm:animLvl val="lvl"/>
          <dgm:resizeHandles val="exact"/>
        </dgm:presLayoutVars>
      </dgm:prSet>
      <dgm:spPr/>
    </dgm:pt>
    <dgm:pt modelId="{6874A303-4093-4752-A8AC-49B065F8D106}" type="pres">
      <dgm:prSet presAssocID="{1F003A14-0FDD-446E-82C8-6907EA8839E9}" presName="Name8" presStyleCnt="0"/>
      <dgm:spPr/>
    </dgm:pt>
    <dgm:pt modelId="{1ABD939C-17F1-40AF-ADA4-7AF2B088FD0B}" type="pres">
      <dgm:prSet presAssocID="{1F003A14-0FDD-446E-82C8-6907EA8839E9}" presName="level" presStyleLbl="node1" presStyleIdx="0" presStyleCnt="4">
        <dgm:presLayoutVars>
          <dgm:chMax val="1"/>
          <dgm:bulletEnabled val="1"/>
        </dgm:presLayoutVars>
      </dgm:prSet>
      <dgm:spPr/>
      <dgm:t>
        <a:bodyPr/>
        <a:lstStyle/>
        <a:p>
          <a:endParaRPr lang="en-GB"/>
        </a:p>
      </dgm:t>
    </dgm:pt>
    <dgm:pt modelId="{4538B03D-F5E3-455D-9D66-14B196159459}" type="pres">
      <dgm:prSet presAssocID="{1F003A14-0FDD-446E-82C8-6907EA8839E9}" presName="levelTx" presStyleLbl="revTx" presStyleIdx="0" presStyleCnt="0">
        <dgm:presLayoutVars>
          <dgm:chMax val="1"/>
          <dgm:bulletEnabled val="1"/>
        </dgm:presLayoutVars>
      </dgm:prSet>
      <dgm:spPr/>
      <dgm:t>
        <a:bodyPr/>
        <a:lstStyle/>
        <a:p>
          <a:endParaRPr lang="en-GB"/>
        </a:p>
      </dgm:t>
    </dgm:pt>
    <dgm:pt modelId="{D022A2A1-4436-4D88-9D15-1D3FD6ACAFA5}" type="pres">
      <dgm:prSet presAssocID="{0A1CBBAA-EC77-4C84-944A-5F2E51BFD662}" presName="Name8" presStyleCnt="0"/>
      <dgm:spPr/>
    </dgm:pt>
    <dgm:pt modelId="{EDD43C5B-7CDB-4DCD-AFD8-A446E459D147}" type="pres">
      <dgm:prSet presAssocID="{0A1CBBAA-EC77-4C84-944A-5F2E51BFD662}" presName="level" presStyleLbl="node1" presStyleIdx="1" presStyleCnt="4">
        <dgm:presLayoutVars>
          <dgm:chMax val="1"/>
          <dgm:bulletEnabled val="1"/>
        </dgm:presLayoutVars>
      </dgm:prSet>
      <dgm:spPr/>
      <dgm:t>
        <a:bodyPr/>
        <a:lstStyle/>
        <a:p>
          <a:endParaRPr lang="en-GB"/>
        </a:p>
      </dgm:t>
    </dgm:pt>
    <dgm:pt modelId="{F52FBD7F-C8F5-4628-8965-37C848AD766C}" type="pres">
      <dgm:prSet presAssocID="{0A1CBBAA-EC77-4C84-944A-5F2E51BFD662}" presName="levelTx" presStyleLbl="revTx" presStyleIdx="0" presStyleCnt="0">
        <dgm:presLayoutVars>
          <dgm:chMax val="1"/>
          <dgm:bulletEnabled val="1"/>
        </dgm:presLayoutVars>
      </dgm:prSet>
      <dgm:spPr/>
      <dgm:t>
        <a:bodyPr/>
        <a:lstStyle/>
        <a:p>
          <a:endParaRPr lang="en-GB"/>
        </a:p>
      </dgm:t>
    </dgm:pt>
    <dgm:pt modelId="{75DFC5AA-E18E-4F6E-B7BF-D337D6FCBA4B}" type="pres">
      <dgm:prSet presAssocID="{9AF105AF-EAAD-4458-9E96-1133B2D4D96E}" presName="Name8" presStyleCnt="0"/>
      <dgm:spPr/>
    </dgm:pt>
    <dgm:pt modelId="{4EBA44B8-5D54-4A81-9938-78E2E45376D8}" type="pres">
      <dgm:prSet presAssocID="{9AF105AF-EAAD-4458-9E96-1133B2D4D96E}" presName="level" presStyleLbl="node1" presStyleIdx="2" presStyleCnt="4">
        <dgm:presLayoutVars>
          <dgm:chMax val="1"/>
          <dgm:bulletEnabled val="1"/>
        </dgm:presLayoutVars>
      </dgm:prSet>
      <dgm:spPr/>
      <dgm:t>
        <a:bodyPr/>
        <a:lstStyle/>
        <a:p>
          <a:endParaRPr lang="en-GB"/>
        </a:p>
      </dgm:t>
    </dgm:pt>
    <dgm:pt modelId="{0D8AE2E2-4210-4DC9-8EC2-39E4C6DB9DFF}" type="pres">
      <dgm:prSet presAssocID="{9AF105AF-EAAD-4458-9E96-1133B2D4D96E}" presName="levelTx" presStyleLbl="revTx" presStyleIdx="0" presStyleCnt="0">
        <dgm:presLayoutVars>
          <dgm:chMax val="1"/>
          <dgm:bulletEnabled val="1"/>
        </dgm:presLayoutVars>
      </dgm:prSet>
      <dgm:spPr/>
      <dgm:t>
        <a:bodyPr/>
        <a:lstStyle/>
        <a:p>
          <a:endParaRPr lang="en-GB"/>
        </a:p>
      </dgm:t>
    </dgm:pt>
    <dgm:pt modelId="{FDFB0FB9-444A-456B-8747-A2567D4CA5F1}" type="pres">
      <dgm:prSet presAssocID="{DF07AAEF-DB81-4519-AC9D-E618DCF8B69A}" presName="Name8" presStyleCnt="0"/>
      <dgm:spPr/>
    </dgm:pt>
    <dgm:pt modelId="{9810C1C1-9847-4E94-8593-8CC9A818CC60}" type="pres">
      <dgm:prSet presAssocID="{DF07AAEF-DB81-4519-AC9D-E618DCF8B69A}" presName="level" presStyleLbl="node1" presStyleIdx="3" presStyleCnt="4">
        <dgm:presLayoutVars>
          <dgm:chMax val="1"/>
          <dgm:bulletEnabled val="1"/>
        </dgm:presLayoutVars>
      </dgm:prSet>
      <dgm:spPr/>
      <dgm:t>
        <a:bodyPr/>
        <a:lstStyle/>
        <a:p>
          <a:endParaRPr lang="en-GB"/>
        </a:p>
      </dgm:t>
    </dgm:pt>
    <dgm:pt modelId="{62D9FB39-B7F5-42A9-A0C5-6A60B21D382E}" type="pres">
      <dgm:prSet presAssocID="{DF07AAEF-DB81-4519-AC9D-E618DCF8B69A}" presName="levelTx" presStyleLbl="revTx" presStyleIdx="0" presStyleCnt="0">
        <dgm:presLayoutVars>
          <dgm:chMax val="1"/>
          <dgm:bulletEnabled val="1"/>
        </dgm:presLayoutVars>
      </dgm:prSet>
      <dgm:spPr/>
      <dgm:t>
        <a:bodyPr/>
        <a:lstStyle/>
        <a:p>
          <a:endParaRPr lang="en-GB"/>
        </a:p>
      </dgm:t>
    </dgm:pt>
  </dgm:ptLst>
  <dgm:cxnLst>
    <dgm:cxn modelId="{6F8DBB6C-72DE-4647-8EAA-43B047A7AC25}" type="presOf" srcId="{1F003A14-0FDD-446E-82C8-6907EA8839E9}" destId="{1ABD939C-17F1-40AF-ADA4-7AF2B088FD0B}" srcOrd="0" destOrd="0" presId="urn:microsoft.com/office/officeart/2005/8/layout/pyramid1"/>
    <dgm:cxn modelId="{23F77E48-89C1-411C-A63E-46A3A27782BB}" type="presOf" srcId="{DF07AAEF-DB81-4519-AC9D-E618DCF8B69A}" destId="{9810C1C1-9847-4E94-8593-8CC9A818CC60}" srcOrd="0" destOrd="0" presId="urn:microsoft.com/office/officeart/2005/8/layout/pyramid1"/>
    <dgm:cxn modelId="{78D91A1A-9AD8-4EDA-BEED-39F672A8CAF9}" srcId="{4A57F793-D123-47D1-941C-008BEA43F47F}" destId="{1F003A14-0FDD-446E-82C8-6907EA8839E9}" srcOrd="0" destOrd="0" parTransId="{8F674B48-3C96-4DD7-B2FD-84A6EE5AE4DF}" sibTransId="{CC1473B6-8187-4908-A808-BB5C03676F6F}"/>
    <dgm:cxn modelId="{DBEF184B-5EEC-4BF4-B6DF-41AF6AFBC351}" type="presOf" srcId="{0A1CBBAA-EC77-4C84-944A-5F2E51BFD662}" destId="{EDD43C5B-7CDB-4DCD-AFD8-A446E459D147}" srcOrd="0" destOrd="0" presId="urn:microsoft.com/office/officeart/2005/8/layout/pyramid1"/>
    <dgm:cxn modelId="{EBD78A57-707F-48F8-B431-B4B5FC6C3179}" srcId="{4A57F793-D123-47D1-941C-008BEA43F47F}" destId="{9AF105AF-EAAD-4458-9E96-1133B2D4D96E}" srcOrd="2" destOrd="0" parTransId="{7E911313-E358-43B5-95AF-634EBB063269}" sibTransId="{3E6062F0-3CC4-442F-B272-45C84F6917DC}"/>
    <dgm:cxn modelId="{0040C854-C791-4A02-AC6B-AEC0C8AF962A}" type="presOf" srcId="{9AF105AF-EAAD-4458-9E96-1133B2D4D96E}" destId="{0D8AE2E2-4210-4DC9-8EC2-39E4C6DB9DFF}" srcOrd="1" destOrd="0" presId="urn:microsoft.com/office/officeart/2005/8/layout/pyramid1"/>
    <dgm:cxn modelId="{1E967099-40E1-4D22-9D03-0A4F6F1A63F2}" type="presOf" srcId="{4A57F793-D123-47D1-941C-008BEA43F47F}" destId="{92C5B823-889D-46A8-8371-07A9A5D108A6}" srcOrd="0" destOrd="0" presId="urn:microsoft.com/office/officeart/2005/8/layout/pyramid1"/>
    <dgm:cxn modelId="{5CB294A2-B4D8-4A3D-B538-9EEFAFD20F75}" type="presOf" srcId="{9AF105AF-EAAD-4458-9E96-1133B2D4D96E}" destId="{4EBA44B8-5D54-4A81-9938-78E2E45376D8}" srcOrd="0" destOrd="0" presId="urn:microsoft.com/office/officeart/2005/8/layout/pyramid1"/>
    <dgm:cxn modelId="{CB7AC2AE-4455-4AD4-90EE-766ACD957635}" type="presOf" srcId="{1F003A14-0FDD-446E-82C8-6907EA8839E9}" destId="{4538B03D-F5E3-455D-9D66-14B196159459}" srcOrd="1" destOrd="0" presId="urn:microsoft.com/office/officeart/2005/8/layout/pyramid1"/>
    <dgm:cxn modelId="{8E53DC1C-8107-4449-ABBA-16EEA46B9995}" srcId="{4A57F793-D123-47D1-941C-008BEA43F47F}" destId="{DF07AAEF-DB81-4519-AC9D-E618DCF8B69A}" srcOrd="3" destOrd="0" parTransId="{00C7A107-BDEB-41E6-AAC7-45D0F4EF5737}" sibTransId="{8AAFD8D1-D985-43AB-B8A0-B6DF908612FE}"/>
    <dgm:cxn modelId="{F1F5B5D8-E1BC-40C2-BFB7-48B5A0B4F26D}" type="presOf" srcId="{0A1CBBAA-EC77-4C84-944A-5F2E51BFD662}" destId="{F52FBD7F-C8F5-4628-8965-37C848AD766C}" srcOrd="1" destOrd="0" presId="urn:microsoft.com/office/officeart/2005/8/layout/pyramid1"/>
    <dgm:cxn modelId="{04E78CF7-C4AB-4B03-B7D9-FBE64A257562}" type="presOf" srcId="{DF07AAEF-DB81-4519-AC9D-E618DCF8B69A}" destId="{62D9FB39-B7F5-42A9-A0C5-6A60B21D382E}" srcOrd="1" destOrd="0" presId="urn:microsoft.com/office/officeart/2005/8/layout/pyramid1"/>
    <dgm:cxn modelId="{D19DF903-8B83-4F40-A2F8-E400CB80A225}" srcId="{4A57F793-D123-47D1-941C-008BEA43F47F}" destId="{0A1CBBAA-EC77-4C84-944A-5F2E51BFD662}" srcOrd="1" destOrd="0" parTransId="{8DED9DE9-44C8-4D94-9CC8-4D585AE8BE7B}" sibTransId="{82E8C926-1EBE-4EF7-A602-7EC5CC9FB0BC}"/>
    <dgm:cxn modelId="{81FEDAB7-1BFE-44E8-8F1A-40871AFD2617}" type="presParOf" srcId="{92C5B823-889D-46A8-8371-07A9A5D108A6}" destId="{6874A303-4093-4752-A8AC-49B065F8D106}" srcOrd="0" destOrd="0" presId="urn:microsoft.com/office/officeart/2005/8/layout/pyramid1"/>
    <dgm:cxn modelId="{34304ABB-14CB-4006-9AE9-CD08DA7A0876}" type="presParOf" srcId="{6874A303-4093-4752-A8AC-49B065F8D106}" destId="{1ABD939C-17F1-40AF-ADA4-7AF2B088FD0B}" srcOrd="0" destOrd="0" presId="urn:microsoft.com/office/officeart/2005/8/layout/pyramid1"/>
    <dgm:cxn modelId="{5B45FCC9-2BD3-4393-8ABF-BFC89616213F}" type="presParOf" srcId="{6874A303-4093-4752-A8AC-49B065F8D106}" destId="{4538B03D-F5E3-455D-9D66-14B196159459}" srcOrd="1" destOrd="0" presId="urn:microsoft.com/office/officeart/2005/8/layout/pyramid1"/>
    <dgm:cxn modelId="{6242AAA5-04ED-4B37-A66D-CFCD231B8941}" type="presParOf" srcId="{92C5B823-889D-46A8-8371-07A9A5D108A6}" destId="{D022A2A1-4436-4D88-9D15-1D3FD6ACAFA5}" srcOrd="1" destOrd="0" presId="urn:microsoft.com/office/officeart/2005/8/layout/pyramid1"/>
    <dgm:cxn modelId="{3D372F15-608A-4300-BC2B-0510975B1D01}" type="presParOf" srcId="{D022A2A1-4436-4D88-9D15-1D3FD6ACAFA5}" destId="{EDD43C5B-7CDB-4DCD-AFD8-A446E459D147}" srcOrd="0" destOrd="0" presId="urn:microsoft.com/office/officeart/2005/8/layout/pyramid1"/>
    <dgm:cxn modelId="{901010DE-DA83-4F98-B75D-D62A89993B11}" type="presParOf" srcId="{D022A2A1-4436-4D88-9D15-1D3FD6ACAFA5}" destId="{F52FBD7F-C8F5-4628-8965-37C848AD766C}" srcOrd="1" destOrd="0" presId="urn:microsoft.com/office/officeart/2005/8/layout/pyramid1"/>
    <dgm:cxn modelId="{69446DD0-EE95-4995-B27E-73AD65FD1CCB}" type="presParOf" srcId="{92C5B823-889D-46A8-8371-07A9A5D108A6}" destId="{75DFC5AA-E18E-4F6E-B7BF-D337D6FCBA4B}" srcOrd="2" destOrd="0" presId="urn:microsoft.com/office/officeart/2005/8/layout/pyramid1"/>
    <dgm:cxn modelId="{BCA8F24F-9BFB-4973-AE5A-B635A3ECCF07}" type="presParOf" srcId="{75DFC5AA-E18E-4F6E-B7BF-D337D6FCBA4B}" destId="{4EBA44B8-5D54-4A81-9938-78E2E45376D8}" srcOrd="0" destOrd="0" presId="urn:microsoft.com/office/officeart/2005/8/layout/pyramid1"/>
    <dgm:cxn modelId="{9BBDF504-070B-43EE-995C-0EDC41223EDF}" type="presParOf" srcId="{75DFC5AA-E18E-4F6E-B7BF-D337D6FCBA4B}" destId="{0D8AE2E2-4210-4DC9-8EC2-39E4C6DB9DFF}" srcOrd="1" destOrd="0" presId="urn:microsoft.com/office/officeart/2005/8/layout/pyramid1"/>
    <dgm:cxn modelId="{271FEDE0-DAE1-49F1-AC11-F8D0FBA8FF18}" type="presParOf" srcId="{92C5B823-889D-46A8-8371-07A9A5D108A6}" destId="{FDFB0FB9-444A-456B-8747-A2567D4CA5F1}" srcOrd="3" destOrd="0" presId="urn:microsoft.com/office/officeart/2005/8/layout/pyramid1"/>
    <dgm:cxn modelId="{1DC2564E-CB0B-48A9-A7FD-9211DE5BAC2A}" type="presParOf" srcId="{FDFB0FB9-444A-456B-8747-A2567D4CA5F1}" destId="{9810C1C1-9847-4E94-8593-8CC9A818CC60}" srcOrd="0" destOrd="0" presId="urn:microsoft.com/office/officeart/2005/8/layout/pyramid1"/>
    <dgm:cxn modelId="{6A0B88C1-0014-4275-98E8-FE31CCF6BFBD}" type="presParOf" srcId="{FDFB0FB9-444A-456B-8747-A2567D4CA5F1}" destId="{62D9FB39-B7F5-42A9-A0C5-6A60B21D382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57F793-D123-47D1-941C-008BEA43F47F}" type="doc">
      <dgm:prSet loTypeId="urn:microsoft.com/office/officeart/2005/8/layout/pyramid1" loCatId="pyramid" qsTypeId="urn:microsoft.com/office/officeart/2005/8/quickstyle/simple2" qsCatId="simple" csTypeId="urn:microsoft.com/office/officeart/2005/8/colors/accent1_1" csCatId="accent1" phldr="1"/>
      <dgm:spPr/>
    </dgm:pt>
    <dgm:pt modelId="{1F003A14-0FDD-446E-82C8-6907EA8839E9}">
      <dgm:prSet phldrT="[Text]"/>
      <dgm:spPr/>
      <dgm:t>
        <a:bodyPr/>
        <a:lstStyle/>
        <a:p>
          <a:r>
            <a:rPr lang="en-GB" dirty="0" smtClean="0"/>
            <a:t>Excellence</a:t>
          </a:r>
        </a:p>
      </dgm:t>
    </dgm:pt>
    <dgm:pt modelId="{8F674B48-3C96-4DD7-B2FD-84A6EE5AE4DF}" type="parTrans" cxnId="{78D91A1A-9AD8-4EDA-BEED-39F672A8CAF9}">
      <dgm:prSet/>
      <dgm:spPr/>
      <dgm:t>
        <a:bodyPr/>
        <a:lstStyle/>
        <a:p>
          <a:endParaRPr lang="en-GB"/>
        </a:p>
      </dgm:t>
    </dgm:pt>
    <dgm:pt modelId="{CC1473B6-8187-4908-A808-BB5C03676F6F}" type="sibTrans" cxnId="{78D91A1A-9AD8-4EDA-BEED-39F672A8CAF9}">
      <dgm:prSet/>
      <dgm:spPr/>
      <dgm:t>
        <a:bodyPr/>
        <a:lstStyle/>
        <a:p>
          <a:endParaRPr lang="en-GB"/>
        </a:p>
      </dgm:t>
    </dgm:pt>
    <dgm:pt modelId="{0A1CBBAA-EC77-4C84-944A-5F2E51BFD662}">
      <dgm:prSet phldrT="[Text]"/>
      <dgm:spPr/>
      <dgm:t>
        <a:bodyPr/>
        <a:lstStyle/>
        <a:p>
          <a:r>
            <a:rPr lang="en-GB" dirty="0" smtClean="0"/>
            <a:t>Performance</a:t>
          </a:r>
          <a:endParaRPr lang="en-GB" dirty="0"/>
        </a:p>
      </dgm:t>
    </dgm:pt>
    <dgm:pt modelId="{8DED9DE9-44C8-4D94-9CC8-4D585AE8BE7B}" type="parTrans" cxnId="{D19DF903-8B83-4F40-A2F8-E400CB80A225}">
      <dgm:prSet/>
      <dgm:spPr/>
      <dgm:t>
        <a:bodyPr/>
        <a:lstStyle/>
        <a:p>
          <a:endParaRPr lang="en-GB"/>
        </a:p>
      </dgm:t>
    </dgm:pt>
    <dgm:pt modelId="{82E8C926-1EBE-4EF7-A602-7EC5CC9FB0BC}" type="sibTrans" cxnId="{D19DF903-8B83-4F40-A2F8-E400CB80A225}">
      <dgm:prSet/>
      <dgm:spPr/>
      <dgm:t>
        <a:bodyPr/>
        <a:lstStyle/>
        <a:p>
          <a:endParaRPr lang="en-GB"/>
        </a:p>
      </dgm:t>
    </dgm:pt>
    <dgm:pt modelId="{9AF105AF-EAAD-4458-9E96-1133B2D4D96E}">
      <dgm:prSet phldrT="[Text]"/>
      <dgm:spPr/>
      <dgm:t>
        <a:bodyPr/>
        <a:lstStyle/>
        <a:p>
          <a:r>
            <a:rPr lang="en-GB" dirty="0" smtClean="0"/>
            <a:t>Participation</a:t>
          </a:r>
          <a:endParaRPr lang="en-GB" dirty="0"/>
        </a:p>
      </dgm:t>
    </dgm:pt>
    <dgm:pt modelId="{7E911313-E358-43B5-95AF-634EBB063269}" type="parTrans" cxnId="{EBD78A57-707F-48F8-B431-B4B5FC6C3179}">
      <dgm:prSet/>
      <dgm:spPr/>
      <dgm:t>
        <a:bodyPr/>
        <a:lstStyle/>
        <a:p>
          <a:endParaRPr lang="en-GB"/>
        </a:p>
      </dgm:t>
    </dgm:pt>
    <dgm:pt modelId="{3E6062F0-3CC4-442F-B272-45C84F6917DC}" type="sibTrans" cxnId="{EBD78A57-707F-48F8-B431-B4B5FC6C3179}">
      <dgm:prSet/>
      <dgm:spPr/>
      <dgm:t>
        <a:bodyPr/>
        <a:lstStyle/>
        <a:p>
          <a:endParaRPr lang="en-GB"/>
        </a:p>
      </dgm:t>
    </dgm:pt>
    <dgm:pt modelId="{DF07AAEF-DB81-4519-AC9D-E618DCF8B69A}">
      <dgm:prSet/>
      <dgm:spPr/>
      <dgm:t>
        <a:bodyPr/>
        <a:lstStyle/>
        <a:p>
          <a:r>
            <a:rPr lang="en-GB" dirty="0" smtClean="0"/>
            <a:t>Foundation</a:t>
          </a:r>
          <a:endParaRPr lang="en-GB" dirty="0"/>
        </a:p>
      </dgm:t>
    </dgm:pt>
    <dgm:pt modelId="{00C7A107-BDEB-41E6-AAC7-45D0F4EF5737}" type="parTrans" cxnId="{8E53DC1C-8107-4449-ABBA-16EEA46B9995}">
      <dgm:prSet/>
      <dgm:spPr/>
      <dgm:t>
        <a:bodyPr/>
        <a:lstStyle/>
        <a:p>
          <a:endParaRPr lang="en-GB"/>
        </a:p>
      </dgm:t>
    </dgm:pt>
    <dgm:pt modelId="{8AAFD8D1-D985-43AB-B8A0-B6DF908612FE}" type="sibTrans" cxnId="{8E53DC1C-8107-4449-ABBA-16EEA46B9995}">
      <dgm:prSet/>
      <dgm:spPr/>
      <dgm:t>
        <a:bodyPr/>
        <a:lstStyle/>
        <a:p>
          <a:endParaRPr lang="en-GB"/>
        </a:p>
      </dgm:t>
    </dgm:pt>
    <dgm:pt modelId="{92C5B823-889D-46A8-8371-07A9A5D108A6}" type="pres">
      <dgm:prSet presAssocID="{4A57F793-D123-47D1-941C-008BEA43F47F}" presName="Name0" presStyleCnt="0">
        <dgm:presLayoutVars>
          <dgm:dir/>
          <dgm:animLvl val="lvl"/>
          <dgm:resizeHandles val="exact"/>
        </dgm:presLayoutVars>
      </dgm:prSet>
      <dgm:spPr/>
    </dgm:pt>
    <dgm:pt modelId="{6874A303-4093-4752-A8AC-49B065F8D106}" type="pres">
      <dgm:prSet presAssocID="{1F003A14-0FDD-446E-82C8-6907EA8839E9}" presName="Name8" presStyleCnt="0"/>
      <dgm:spPr/>
    </dgm:pt>
    <dgm:pt modelId="{1ABD939C-17F1-40AF-ADA4-7AF2B088FD0B}" type="pres">
      <dgm:prSet presAssocID="{1F003A14-0FDD-446E-82C8-6907EA8839E9}" presName="level" presStyleLbl="node1" presStyleIdx="0" presStyleCnt="4">
        <dgm:presLayoutVars>
          <dgm:chMax val="1"/>
          <dgm:bulletEnabled val="1"/>
        </dgm:presLayoutVars>
      </dgm:prSet>
      <dgm:spPr/>
      <dgm:t>
        <a:bodyPr/>
        <a:lstStyle/>
        <a:p>
          <a:endParaRPr lang="en-GB"/>
        </a:p>
      </dgm:t>
    </dgm:pt>
    <dgm:pt modelId="{4538B03D-F5E3-455D-9D66-14B196159459}" type="pres">
      <dgm:prSet presAssocID="{1F003A14-0FDD-446E-82C8-6907EA8839E9}" presName="levelTx" presStyleLbl="revTx" presStyleIdx="0" presStyleCnt="0">
        <dgm:presLayoutVars>
          <dgm:chMax val="1"/>
          <dgm:bulletEnabled val="1"/>
        </dgm:presLayoutVars>
      </dgm:prSet>
      <dgm:spPr/>
      <dgm:t>
        <a:bodyPr/>
        <a:lstStyle/>
        <a:p>
          <a:endParaRPr lang="en-GB"/>
        </a:p>
      </dgm:t>
    </dgm:pt>
    <dgm:pt modelId="{D022A2A1-4436-4D88-9D15-1D3FD6ACAFA5}" type="pres">
      <dgm:prSet presAssocID="{0A1CBBAA-EC77-4C84-944A-5F2E51BFD662}" presName="Name8" presStyleCnt="0"/>
      <dgm:spPr/>
    </dgm:pt>
    <dgm:pt modelId="{EDD43C5B-7CDB-4DCD-AFD8-A446E459D147}" type="pres">
      <dgm:prSet presAssocID="{0A1CBBAA-EC77-4C84-944A-5F2E51BFD662}" presName="level" presStyleLbl="node1" presStyleIdx="1" presStyleCnt="4">
        <dgm:presLayoutVars>
          <dgm:chMax val="1"/>
          <dgm:bulletEnabled val="1"/>
        </dgm:presLayoutVars>
      </dgm:prSet>
      <dgm:spPr/>
      <dgm:t>
        <a:bodyPr/>
        <a:lstStyle/>
        <a:p>
          <a:endParaRPr lang="en-GB"/>
        </a:p>
      </dgm:t>
    </dgm:pt>
    <dgm:pt modelId="{F52FBD7F-C8F5-4628-8965-37C848AD766C}" type="pres">
      <dgm:prSet presAssocID="{0A1CBBAA-EC77-4C84-944A-5F2E51BFD662}" presName="levelTx" presStyleLbl="revTx" presStyleIdx="0" presStyleCnt="0">
        <dgm:presLayoutVars>
          <dgm:chMax val="1"/>
          <dgm:bulletEnabled val="1"/>
        </dgm:presLayoutVars>
      </dgm:prSet>
      <dgm:spPr/>
      <dgm:t>
        <a:bodyPr/>
        <a:lstStyle/>
        <a:p>
          <a:endParaRPr lang="en-GB"/>
        </a:p>
      </dgm:t>
    </dgm:pt>
    <dgm:pt modelId="{75DFC5AA-E18E-4F6E-B7BF-D337D6FCBA4B}" type="pres">
      <dgm:prSet presAssocID="{9AF105AF-EAAD-4458-9E96-1133B2D4D96E}" presName="Name8" presStyleCnt="0"/>
      <dgm:spPr/>
    </dgm:pt>
    <dgm:pt modelId="{4EBA44B8-5D54-4A81-9938-78E2E45376D8}" type="pres">
      <dgm:prSet presAssocID="{9AF105AF-EAAD-4458-9E96-1133B2D4D96E}" presName="level" presStyleLbl="node1" presStyleIdx="2" presStyleCnt="4">
        <dgm:presLayoutVars>
          <dgm:chMax val="1"/>
          <dgm:bulletEnabled val="1"/>
        </dgm:presLayoutVars>
      </dgm:prSet>
      <dgm:spPr/>
      <dgm:t>
        <a:bodyPr/>
        <a:lstStyle/>
        <a:p>
          <a:endParaRPr lang="en-GB"/>
        </a:p>
      </dgm:t>
    </dgm:pt>
    <dgm:pt modelId="{0D8AE2E2-4210-4DC9-8EC2-39E4C6DB9DFF}" type="pres">
      <dgm:prSet presAssocID="{9AF105AF-EAAD-4458-9E96-1133B2D4D96E}" presName="levelTx" presStyleLbl="revTx" presStyleIdx="0" presStyleCnt="0">
        <dgm:presLayoutVars>
          <dgm:chMax val="1"/>
          <dgm:bulletEnabled val="1"/>
        </dgm:presLayoutVars>
      </dgm:prSet>
      <dgm:spPr/>
      <dgm:t>
        <a:bodyPr/>
        <a:lstStyle/>
        <a:p>
          <a:endParaRPr lang="en-GB"/>
        </a:p>
      </dgm:t>
    </dgm:pt>
    <dgm:pt modelId="{FDFB0FB9-444A-456B-8747-A2567D4CA5F1}" type="pres">
      <dgm:prSet presAssocID="{DF07AAEF-DB81-4519-AC9D-E618DCF8B69A}" presName="Name8" presStyleCnt="0"/>
      <dgm:spPr/>
    </dgm:pt>
    <dgm:pt modelId="{9810C1C1-9847-4E94-8593-8CC9A818CC60}" type="pres">
      <dgm:prSet presAssocID="{DF07AAEF-DB81-4519-AC9D-E618DCF8B69A}" presName="level" presStyleLbl="node1" presStyleIdx="3" presStyleCnt="4">
        <dgm:presLayoutVars>
          <dgm:chMax val="1"/>
          <dgm:bulletEnabled val="1"/>
        </dgm:presLayoutVars>
      </dgm:prSet>
      <dgm:spPr/>
      <dgm:t>
        <a:bodyPr/>
        <a:lstStyle/>
        <a:p>
          <a:endParaRPr lang="en-GB"/>
        </a:p>
      </dgm:t>
    </dgm:pt>
    <dgm:pt modelId="{62D9FB39-B7F5-42A9-A0C5-6A60B21D382E}" type="pres">
      <dgm:prSet presAssocID="{DF07AAEF-DB81-4519-AC9D-E618DCF8B69A}" presName="levelTx" presStyleLbl="revTx" presStyleIdx="0" presStyleCnt="0">
        <dgm:presLayoutVars>
          <dgm:chMax val="1"/>
          <dgm:bulletEnabled val="1"/>
        </dgm:presLayoutVars>
      </dgm:prSet>
      <dgm:spPr/>
      <dgm:t>
        <a:bodyPr/>
        <a:lstStyle/>
        <a:p>
          <a:endParaRPr lang="en-GB"/>
        </a:p>
      </dgm:t>
    </dgm:pt>
  </dgm:ptLst>
  <dgm:cxnLst>
    <dgm:cxn modelId="{5DD3D724-1586-4190-9766-4BA42E99AE07}" type="presOf" srcId="{DF07AAEF-DB81-4519-AC9D-E618DCF8B69A}" destId="{9810C1C1-9847-4E94-8593-8CC9A818CC60}" srcOrd="0" destOrd="0" presId="urn:microsoft.com/office/officeart/2005/8/layout/pyramid1"/>
    <dgm:cxn modelId="{D19DF903-8B83-4F40-A2F8-E400CB80A225}" srcId="{4A57F793-D123-47D1-941C-008BEA43F47F}" destId="{0A1CBBAA-EC77-4C84-944A-5F2E51BFD662}" srcOrd="1" destOrd="0" parTransId="{8DED9DE9-44C8-4D94-9CC8-4D585AE8BE7B}" sibTransId="{82E8C926-1EBE-4EF7-A602-7EC5CC9FB0BC}"/>
    <dgm:cxn modelId="{78D91A1A-9AD8-4EDA-BEED-39F672A8CAF9}" srcId="{4A57F793-D123-47D1-941C-008BEA43F47F}" destId="{1F003A14-0FDD-446E-82C8-6907EA8839E9}" srcOrd="0" destOrd="0" parTransId="{8F674B48-3C96-4DD7-B2FD-84A6EE5AE4DF}" sibTransId="{CC1473B6-8187-4908-A808-BB5C03676F6F}"/>
    <dgm:cxn modelId="{EA53975B-64C1-4A92-AFA8-68E31143D21E}" type="presOf" srcId="{1F003A14-0FDD-446E-82C8-6907EA8839E9}" destId="{1ABD939C-17F1-40AF-ADA4-7AF2B088FD0B}" srcOrd="0" destOrd="0" presId="urn:microsoft.com/office/officeart/2005/8/layout/pyramid1"/>
    <dgm:cxn modelId="{4B399707-92BA-4F79-8765-E63CFA2996A0}" type="presOf" srcId="{0A1CBBAA-EC77-4C84-944A-5F2E51BFD662}" destId="{F52FBD7F-C8F5-4628-8965-37C848AD766C}" srcOrd="1" destOrd="0" presId="urn:microsoft.com/office/officeart/2005/8/layout/pyramid1"/>
    <dgm:cxn modelId="{E7650D1E-EF6E-4A92-8041-AFDCE85116F5}" type="presOf" srcId="{1F003A14-0FDD-446E-82C8-6907EA8839E9}" destId="{4538B03D-F5E3-455D-9D66-14B196159459}" srcOrd="1" destOrd="0" presId="urn:microsoft.com/office/officeart/2005/8/layout/pyramid1"/>
    <dgm:cxn modelId="{B11D48B4-53E6-404A-80BA-479D01DACD9A}" type="presOf" srcId="{9AF105AF-EAAD-4458-9E96-1133B2D4D96E}" destId="{4EBA44B8-5D54-4A81-9938-78E2E45376D8}" srcOrd="0" destOrd="0" presId="urn:microsoft.com/office/officeart/2005/8/layout/pyramid1"/>
    <dgm:cxn modelId="{3DBCD7C0-2DC0-4FAA-9AC9-38DC47DC4FE7}" type="presOf" srcId="{0A1CBBAA-EC77-4C84-944A-5F2E51BFD662}" destId="{EDD43C5B-7CDB-4DCD-AFD8-A446E459D147}" srcOrd="0" destOrd="0" presId="urn:microsoft.com/office/officeart/2005/8/layout/pyramid1"/>
    <dgm:cxn modelId="{764B23E1-CB5D-4378-B2E2-21917CF4493F}" type="presOf" srcId="{4A57F793-D123-47D1-941C-008BEA43F47F}" destId="{92C5B823-889D-46A8-8371-07A9A5D108A6}" srcOrd="0" destOrd="0" presId="urn:microsoft.com/office/officeart/2005/8/layout/pyramid1"/>
    <dgm:cxn modelId="{8E53DC1C-8107-4449-ABBA-16EEA46B9995}" srcId="{4A57F793-D123-47D1-941C-008BEA43F47F}" destId="{DF07AAEF-DB81-4519-AC9D-E618DCF8B69A}" srcOrd="3" destOrd="0" parTransId="{00C7A107-BDEB-41E6-AAC7-45D0F4EF5737}" sibTransId="{8AAFD8D1-D985-43AB-B8A0-B6DF908612FE}"/>
    <dgm:cxn modelId="{B23FCAE8-CA2B-4EAB-B316-CC673B25E6BF}" type="presOf" srcId="{DF07AAEF-DB81-4519-AC9D-E618DCF8B69A}" destId="{62D9FB39-B7F5-42A9-A0C5-6A60B21D382E}" srcOrd="1" destOrd="0" presId="urn:microsoft.com/office/officeart/2005/8/layout/pyramid1"/>
    <dgm:cxn modelId="{EBD78A57-707F-48F8-B431-B4B5FC6C3179}" srcId="{4A57F793-D123-47D1-941C-008BEA43F47F}" destId="{9AF105AF-EAAD-4458-9E96-1133B2D4D96E}" srcOrd="2" destOrd="0" parTransId="{7E911313-E358-43B5-95AF-634EBB063269}" sibTransId="{3E6062F0-3CC4-442F-B272-45C84F6917DC}"/>
    <dgm:cxn modelId="{248453B4-1660-43C8-8F84-28DD07579577}" type="presOf" srcId="{9AF105AF-EAAD-4458-9E96-1133B2D4D96E}" destId="{0D8AE2E2-4210-4DC9-8EC2-39E4C6DB9DFF}" srcOrd="1" destOrd="0" presId="urn:microsoft.com/office/officeart/2005/8/layout/pyramid1"/>
    <dgm:cxn modelId="{71BEB2F6-B670-4601-9029-2B637BC72BEC}" type="presParOf" srcId="{92C5B823-889D-46A8-8371-07A9A5D108A6}" destId="{6874A303-4093-4752-A8AC-49B065F8D106}" srcOrd="0" destOrd="0" presId="urn:microsoft.com/office/officeart/2005/8/layout/pyramid1"/>
    <dgm:cxn modelId="{9B1E58A1-4845-4C56-A6A1-7306811BC3D1}" type="presParOf" srcId="{6874A303-4093-4752-A8AC-49B065F8D106}" destId="{1ABD939C-17F1-40AF-ADA4-7AF2B088FD0B}" srcOrd="0" destOrd="0" presId="urn:microsoft.com/office/officeart/2005/8/layout/pyramid1"/>
    <dgm:cxn modelId="{CE1116A1-AB6D-4542-B74F-4C9DC02A83F0}" type="presParOf" srcId="{6874A303-4093-4752-A8AC-49B065F8D106}" destId="{4538B03D-F5E3-455D-9D66-14B196159459}" srcOrd="1" destOrd="0" presId="urn:microsoft.com/office/officeart/2005/8/layout/pyramid1"/>
    <dgm:cxn modelId="{AD2481FF-CE44-4B54-A42A-455F84567FDC}" type="presParOf" srcId="{92C5B823-889D-46A8-8371-07A9A5D108A6}" destId="{D022A2A1-4436-4D88-9D15-1D3FD6ACAFA5}" srcOrd="1" destOrd="0" presId="urn:microsoft.com/office/officeart/2005/8/layout/pyramid1"/>
    <dgm:cxn modelId="{2F771FA9-C501-4097-B674-6FE9B6ECA207}" type="presParOf" srcId="{D022A2A1-4436-4D88-9D15-1D3FD6ACAFA5}" destId="{EDD43C5B-7CDB-4DCD-AFD8-A446E459D147}" srcOrd="0" destOrd="0" presId="urn:microsoft.com/office/officeart/2005/8/layout/pyramid1"/>
    <dgm:cxn modelId="{5ED31D4F-47E4-4CCA-B11E-B243FF4F5085}" type="presParOf" srcId="{D022A2A1-4436-4D88-9D15-1D3FD6ACAFA5}" destId="{F52FBD7F-C8F5-4628-8965-37C848AD766C}" srcOrd="1" destOrd="0" presId="urn:microsoft.com/office/officeart/2005/8/layout/pyramid1"/>
    <dgm:cxn modelId="{2C789E0E-26E3-419B-99EB-DF37BBACB071}" type="presParOf" srcId="{92C5B823-889D-46A8-8371-07A9A5D108A6}" destId="{75DFC5AA-E18E-4F6E-B7BF-D337D6FCBA4B}" srcOrd="2" destOrd="0" presId="urn:microsoft.com/office/officeart/2005/8/layout/pyramid1"/>
    <dgm:cxn modelId="{F234DCA0-0A59-4C54-BC3B-6FFBB22C1318}" type="presParOf" srcId="{75DFC5AA-E18E-4F6E-B7BF-D337D6FCBA4B}" destId="{4EBA44B8-5D54-4A81-9938-78E2E45376D8}" srcOrd="0" destOrd="0" presId="urn:microsoft.com/office/officeart/2005/8/layout/pyramid1"/>
    <dgm:cxn modelId="{08485777-F792-4C9B-9711-899517F42CDA}" type="presParOf" srcId="{75DFC5AA-E18E-4F6E-B7BF-D337D6FCBA4B}" destId="{0D8AE2E2-4210-4DC9-8EC2-39E4C6DB9DFF}" srcOrd="1" destOrd="0" presId="urn:microsoft.com/office/officeart/2005/8/layout/pyramid1"/>
    <dgm:cxn modelId="{F31BAFB9-5B56-4C1D-A30C-6EC819344B1F}" type="presParOf" srcId="{92C5B823-889D-46A8-8371-07A9A5D108A6}" destId="{FDFB0FB9-444A-456B-8747-A2567D4CA5F1}" srcOrd="3" destOrd="0" presId="urn:microsoft.com/office/officeart/2005/8/layout/pyramid1"/>
    <dgm:cxn modelId="{2EDD5071-C26E-464B-A8CE-2F1E320964D7}" type="presParOf" srcId="{FDFB0FB9-444A-456B-8747-A2567D4CA5F1}" destId="{9810C1C1-9847-4E94-8593-8CC9A818CC60}" srcOrd="0" destOrd="0" presId="urn:microsoft.com/office/officeart/2005/8/layout/pyramid1"/>
    <dgm:cxn modelId="{9FC49567-9450-4F8F-8259-E90B0AF13D90}" type="presParOf" srcId="{FDFB0FB9-444A-456B-8747-A2567D4CA5F1}" destId="{62D9FB39-B7F5-42A9-A0C5-6A60B21D382E}"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D939C-17F1-40AF-ADA4-7AF2B088FD0B}">
      <dsp:nvSpPr>
        <dsp:cNvPr id="0" name=""/>
        <dsp:cNvSpPr/>
      </dsp:nvSpPr>
      <dsp:spPr>
        <a:xfrm>
          <a:off x="1566174" y="0"/>
          <a:ext cx="1044116" cy="1206134"/>
        </a:xfrm>
        <a:prstGeom prst="trapezoid">
          <a:avLst>
            <a:gd name="adj" fmla="val 5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Excellence</a:t>
          </a:r>
        </a:p>
      </dsp:txBody>
      <dsp:txXfrm>
        <a:off x="1566174" y="0"/>
        <a:ext cx="1044116" cy="1206134"/>
      </dsp:txXfrm>
    </dsp:sp>
    <dsp:sp modelId="{EDD43C5B-7CDB-4DCD-AFD8-A446E459D147}">
      <dsp:nvSpPr>
        <dsp:cNvPr id="0" name=""/>
        <dsp:cNvSpPr/>
      </dsp:nvSpPr>
      <dsp:spPr>
        <a:xfrm>
          <a:off x="1044116" y="1206134"/>
          <a:ext cx="2088232" cy="1206134"/>
        </a:xfrm>
        <a:prstGeom prst="trapezoid">
          <a:avLst>
            <a:gd name="adj" fmla="val 43284"/>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Performance</a:t>
          </a:r>
          <a:endParaRPr lang="en-GB" sz="1800" kern="1200" dirty="0"/>
        </a:p>
      </dsp:txBody>
      <dsp:txXfrm>
        <a:off x="1409556" y="1206134"/>
        <a:ext cx="1357350" cy="1206134"/>
      </dsp:txXfrm>
    </dsp:sp>
    <dsp:sp modelId="{4EBA44B8-5D54-4A81-9938-78E2E45376D8}">
      <dsp:nvSpPr>
        <dsp:cNvPr id="0" name=""/>
        <dsp:cNvSpPr/>
      </dsp:nvSpPr>
      <dsp:spPr>
        <a:xfrm>
          <a:off x="522058" y="2412268"/>
          <a:ext cx="3132348" cy="1206134"/>
        </a:xfrm>
        <a:prstGeom prst="trapezoid">
          <a:avLst>
            <a:gd name="adj" fmla="val 43284"/>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Participation</a:t>
          </a:r>
          <a:endParaRPr lang="en-GB" sz="1800" kern="1200" dirty="0"/>
        </a:p>
      </dsp:txBody>
      <dsp:txXfrm>
        <a:off x="1070218" y="2412268"/>
        <a:ext cx="2036026" cy="1206134"/>
      </dsp:txXfrm>
    </dsp:sp>
    <dsp:sp modelId="{9810C1C1-9847-4E94-8593-8CC9A818CC60}">
      <dsp:nvSpPr>
        <dsp:cNvPr id="0" name=""/>
        <dsp:cNvSpPr/>
      </dsp:nvSpPr>
      <dsp:spPr>
        <a:xfrm>
          <a:off x="0" y="3618402"/>
          <a:ext cx="4176464" cy="1206134"/>
        </a:xfrm>
        <a:prstGeom prst="trapezoid">
          <a:avLst>
            <a:gd name="adj" fmla="val 43284"/>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Foundation</a:t>
          </a:r>
          <a:endParaRPr lang="en-GB" sz="1800" kern="1200" dirty="0"/>
        </a:p>
      </dsp:txBody>
      <dsp:txXfrm>
        <a:off x="730881" y="3618402"/>
        <a:ext cx="2714701" cy="1206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D939C-17F1-40AF-ADA4-7AF2B088FD0B}">
      <dsp:nvSpPr>
        <dsp:cNvPr id="0" name=""/>
        <dsp:cNvSpPr/>
      </dsp:nvSpPr>
      <dsp:spPr>
        <a:xfrm>
          <a:off x="1566174" y="0"/>
          <a:ext cx="1044116" cy="1260140"/>
        </a:xfrm>
        <a:prstGeom prst="trapezoid">
          <a:avLst>
            <a:gd name="adj" fmla="val 5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Excellence</a:t>
          </a:r>
        </a:p>
      </dsp:txBody>
      <dsp:txXfrm>
        <a:off x="1566174" y="0"/>
        <a:ext cx="1044116" cy="1260140"/>
      </dsp:txXfrm>
    </dsp:sp>
    <dsp:sp modelId="{EDD43C5B-7CDB-4DCD-AFD8-A446E459D147}">
      <dsp:nvSpPr>
        <dsp:cNvPr id="0" name=""/>
        <dsp:cNvSpPr/>
      </dsp:nvSpPr>
      <dsp:spPr>
        <a:xfrm>
          <a:off x="1044116" y="1260139"/>
          <a:ext cx="2088232" cy="1260140"/>
        </a:xfrm>
        <a:prstGeom prst="trapezoid">
          <a:avLst>
            <a:gd name="adj" fmla="val 41429"/>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Performance</a:t>
          </a:r>
          <a:endParaRPr lang="en-GB" sz="1800" kern="1200" dirty="0"/>
        </a:p>
      </dsp:txBody>
      <dsp:txXfrm>
        <a:off x="1409556" y="1260139"/>
        <a:ext cx="1357350" cy="1260140"/>
      </dsp:txXfrm>
    </dsp:sp>
    <dsp:sp modelId="{4EBA44B8-5D54-4A81-9938-78E2E45376D8}">
      <dsp:nvSpPr>
        <dsp:cNvPr id="0" name=""/>
        <dsp:cNvSpPr/>
      </dsp:nvSpPr>
      <dsp:spPr>
        <a:xfrm>
          <a:off x="522058" y="2520279"/>
          <a:ext cx="3132347" cy="1260140"/>
        </a:xfrm>
        <a:prstGeom prst="trapezoid">
          <a:avLst>
            <a:gd name="adj" fmla="val 41429"/>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Participation</a:t>
          </a:r>
          <a:endParaRPr lang="en-GB" sz="1800" kern="1200" dirty="0"/>
        </a:p>
      </dsp:txBody>
      <dsp:txXfrm>
        <a:off x="1070218" y="2520279"/>
        <a:ext cx="2036026" cy="1260140"/>
      </dsp:txXfrm>
    </dsp:sp>
    <dsp:sp modelId="{9810C1C1-9847-4E94-8593-8CC9A818CC60}">
      <dsp:nvSpPr>
        <dsp:cNvPr id="0" name=""/>
        <dsp:cNvSpPr/>
      </dsp:nvSpPr>
      <dsp:spPr>
        <a:xfrm>
          <a:off x="0" y="3780419"/>
          <a:ext cx="4176464" cy="1260140"/>
        </a:xfrm>
        <a:prstGeom prst="trapezoid">
          <a:avLst>
            <a:gd name="adj" fmla="val 41429"/>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38100" dist="25400" dir="5400000" algn="t" rotWithShape="0">
            <a:srgbClr val="000000">
              <a:alpha val="5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t>Foundation</a:t>
          </a:r>
          <a:endParaRPr lang="en-GB" sz="1800" kern="1200" dirty="0"/>
        </a:p>
      </dsp:txBody>
      <dsp:txXfrm>
        <a:off x="730881" y="3780419"/>
        <a:ext cx="2714701" cy="126014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4E5E502-BDAE-49A1-A021-B9695A157568}"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pPr/>
              <a:t>‹#›</a:t>
            </a:fld>
            <a:endParaRPr lang="en-GB"/>
          </a:p>
        </p:txBody>
      </p:sp>
    </p:spTree>
  </p:cSld>
  <p:clrMapOvr>
    <a:masterClrMapping/>
  </p:clrMapOvr>
  <p:transition>
    <p:push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pPr/>
              <a:t>‹#›</a:t>
            </a:fld>
            <a:endParaRPr lang="en-GB"/>
          </a:p>
        </p:txBody>
      </p:sp>
    </p:spTree>
  </p:cSld>
  <p:clrMapOvr>
    <a:masterClrMapping/>
  </p:clrMapOvr>
  <p:transition>
    <p:push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5E502-BDAE-49A1-A021-B9695A157568}"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4E5E502-BDAE-49A1-A021-B9695A157568}"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5E502-BDAE-49A1-A021-B9695A157568}"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E5E502-BDAE-49A1-A021-B9695A157568}"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E5E502-BDAE-49A1-A021-B9695A157568}" type="slidenum">
              <a:rPr lang="en-GB" smtClean="0"/>
              <a:pPr/>
              <a:t>‹#›</a:t>
            </a:fld>
            <a:endParaRPr lang="en-GB"/>
          </a:p>
        </p:txBody>
      </p:sp>
    </p:spTree>
  </p:cSld>
  <p:clrMapOvr>
    <a:masterClrMapping/>
  </p:clrMapOvr>
  <p:transition>
    <p:push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E5E502-BDAE-49A1-A021-B9695A157568}" type="slidenum">
              <a:rPr lang="en-GB" smtClean="0"/>
              <a:pPr/>
              <a:t>‹#›</a:t>
            </a:fld>
            <a:endParaRPr lang="en-GB"/>
          </a:p>
        </p:txBody>
      </p:sp>
    </p:spTree>
  </p:cSld>
  <p:clrMapOvr>
    <a:masterClrMapping/>
  </p:clrMapOvr>
  <p:transition>
    <p:push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5E502-BDAE-49A1-A021-B9695A157568}"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sh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DF72C6-ECB3-420E-A2BE-3D9991537FEB}" type="datetimeFigureOut">
              <a:rPr lang="en-GB" smtClean="0"/>
              <a:pPr/>
              <a:t>09/01/2017</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74E5E502-BDAE-49A1-A021-B9695A157568}"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push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0DF72C6-ECB3-420E-A2BE-3D9991537FEB}" type="datetimeFigureOut">
              <a:rPr lang="en-GB" smtClean="0"/>
              <a:pPr/>
              <a:t>09/01/2017</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4E5E502-BDAE-49A1-A021-B9695A15756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sh dir="d"/>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uksport.gov.uk/our-work/talent-id/athlete-success-stories/helen-glover" TargetMode="External"/><Relationship Id="rId1" Type="http://schemas.openxmlformats.org/officeDocument/2006/relationships/slideLayout" Target="../slideLayouts/slideLayout2.xml"/><Relationship Id="rId4" Type="http://schemas.openxmlformats.org/officeDocument/2006/relationships/hyperlink" Target="http://www.uksport.gov.uk/our-work/talent-id/athlete-success-stori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3200400"/>
            <a:ext cx="7632848" cy="2388840"/>
          </a:xfrm>
        </p:spPr>
        <p:txBody>
          <a:bodyPr>
            <a:normAutofit/>
          </a:bodyPr>
          <a:lstStyle/>
          <a:p>
            <a:endParaRPr lang="en-GB" sz="2400" dirty="0" smtClean="0"/>
          </a:p>
          <a:p>
            <a:r>
              <a:rPr lang="en-GB" sz="2400" dirty="0" smtClean="0"/>
              <a:t>What is the sports development continuum?</a:t>
            </a:r>
          </a:p>
          <a:p>
            <a:endParaRPr lang="en-GB" sz="2400" dirty="0" smtClean="0"/>
          </a:p>
          <a:p>
            <a:r>
              <a:rPr lang="en-GB" sz="2400" dirty="0" smtClean="0"/>
              <a:t>What strategies exist for advancing people along the continuum?</a:t>
            </a:r>
            <a:endParaRPr lang="en-GB" sz="2400" dirty="0"/>
          </a:p>
        </p:txBody>
      </p:sp>
      <p:sp>
        <p:nvSpPr>
          <p:cNvPr id="2" name="Title 1"/>
          <p:cNvSpPr>
            <a:spLocks noGrp="1"/>
          </p:cNvSpPr>
          <p:nvPr>
            <p:ph type="ctrTitle"/>
          </p:nvPr>
        </p:nvSpPr>
        <p:spPr/>
        <p:txBody>
          <a:bodyPr/>
          <a:lstStyle/>
          <a:p>
            <a:r>
              <a:rPr lang="en-GB" dirty="0" smtClean="0"/>
              <a:t>2.1 Elite Performers- The route </a:t>
            </a:r>
            <a:endParaRPr lang="en-GB" dirty="0"/>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lstStyle/>
          <a:p>
            <a:r>
              <a:rPr lang="en-GB" dirty="0" smtClean="0"/>
              <a:t>Providing the development structure</a:t>
            </a:r>
            <a:endParaRPr lang="en-GB" dirty="0"/>
          </a:p>
        </p:txBody>
      </p:sp>
      <p:sp>
        <p:nvSpPr>
          <p:cNvPr id="3" name="Content Placeholder 2"/>
          <p:cNvSpPr>
            <a:spLocks noGrp="1"/>
          </p:cNvSpPr>
          <p:nvPr>
            <p:ph sz="quarter" idx="1"/>
          </p:nvPr>
        </p:nvSpPr>
        <p:spPr>
          <a:xfrm>
            <a:off x="323528" y="1447800"/>
            <a:ext cx="8496944" cy="5221560"/>
          </a:xfrm>
        </p:spPr>
        <p:txBody>
          <a:bodyPr>
            <a:noAutofit/>
          </a:bodyPr>
          <a:lstStyle/>
          <a:p>
            <a:pPr>
              <a:buNone/>
            </a:pPr>
            <a:r>
              <a:rPr lang="en-GB" sz="2400" dirty="0" smtClean="0"/>
              <a:t>To enable a performer to move through the stage of the pyramid...</a:t>
            </a:r>
          </a:p>
          <a:p>
            <a:pPr>
              <a:buNone/>
            </a:pPr>
            <a:endParaRPr lang="en-GB" sz="2400" dirty="0" smtClean="0"/>
          </a:p>
          <a:p>
            <a:r>
              <a:rPr lang="en-GB" sz="2400" dirty="0" smtClean="0"/>
              <a:t>Opportunities to play at a higher level</a:t>
            </a:r>
          </a:p>
          <a:p>
            <a:pPr lvl="1"/>
            <a:r>
              <a:rPr lang="en-GB" sz="2000" dirty="0" smtClean="0"/>
              <a:t>Structured layers of competition (Leagues)</a:t>
            </a:r>
          </a:p>
          <a:p>
            <a:endParaRPr lang="en-GB" sz="2400" dirty="0" smtClean="0"/>
          </a:p>
          <a:p>
            <a:r>
              <a:rPr lang="en-GB" sz="2400" dirty="0" smtClean="0"/>
              <a:t>Representative structure</a:t>
            </a:r>
          </a:p>
          <a:p>
            <a:pPr lvl="1"/>
            <a:r>
              <a:rPr lang="en-GB" sz="2000" dirty="0" smtClean="0"/>
              <a:t>Through selection processes</a:t>
            </a:r>
          </a:p>
          <a:p>
            <a:pPr lvl="1"/>
            <a:r>
              <a:rPr lang="en-GB" sz="2000" dirty="0" smtClean="0"/>
              <a:t>Can play for district, region or country</a:t>
            </a:r>
          </a:p>
          <a:p>
            <a:pPr lvl="1"/>
            <a:endParaRPr lang="en-GB" sz="2000" dirty="0" smtClean="0"/>
          </a:p>
          <a:p>
            <a:r>
              <a:rPr lang="en-GB" sz="2400" dirty="0" smtClean="0"/>
              <a:t>Development squads linked to TIPs</a:t>
            </a:r>
          </a:p>
          <a:p>
            <a:pPr lvl="1"/>
            <a:r>
              <a:rPr lang="en-GB" sz="2000" dirty="0" smtClean="0"/>
              <a:t>Bringing together the best performers</a:t>
            </a:r>
          </a:p>
          <a:p>
            <a:pPr lvl="1"/>
            <a:r>
              <a:rPr lang="en-GB" sz="2000" dirty="0" smtClean="0"/>
              <a:t>Most potential</a:t>
            </a:r>
          </a:p>
          <a:p>
            <a:pPr lvl="1"/>
            <a:r>
              <a:rPr lang="en-GB" sz="2000" dirty="0" smtClean="0"/>
              <a:t>Give them high quality coaching and training</a:t>
            </a:r>
            <a:endParaRPr lang="en-GB" sz="2000" dirty="0"/>
          </a:p>
        </p:txBody>
      </p:sp>
      <p:pic>
        <p:nvPicPr>
          <p:cNvPr id="17410" name="Picture 2" descr="http://t3.gstatic.com/images?q=tbn:ANd9GcRTlvvqgK76a2hvhsnjUqJF9Yko7E-APU_BBj_VdMskq2_49eN1Fg"/>
          <p:cNvPicPr>
            <a:picLocks noChangeAspect="1" noChangeArrowheads="1"/>
          </p:cNvPicPr>
          <p:nvPr/>
        </p:nvPicPr>
        <p:blipFill>
          <a:blip r:embed="rId2" cstate="print"/>
          <a:srcRect/>
          <a:stretch>
            <a:fillRect/>
          </a:stretch>
        </p:blipFill>
        <p:spPr bwMode="auto">
          <a:xfrm>
            <a:off x="6372200" y="3284984"/>
            <a:ext cx="1925960" cy="1540768"/>
          </a:xfrm>
          <a:prstGeom prst="rect">
            <a:avLst/>
          </a:prstGeom>
          <a:noFill/>
        </p:spPr>
      </p:pic>
      <p:sp>
        <p:nvSpPr>
          <p:cNvPr id="17412" name="AutoShape 4" descr="data:image/jpeg;base64,/9j/4AAQSkZJRgABAQAAAQABAAD/2wCEAAkGBhQQEBUUExQWExUUFxgYGBcYFxgYGhQYFxcVFhQWFxYYGyYeFx0kGRcVHy8gJCcpLCwsFR4xNTAqNSYrLCkBCQoKDgwOGg8PGiolHyU0LCw1NDQpNi0sLCwsLywsLCwpLywtKi8sLCwsLCwsKSw0LCwsKSksLCwsLi0sKSwtLP/AABEIAHsBmAMBIgACEQEDEQH/xAAcAAACAwEBAQEAAAAAAAAAAAAABgQFBwMIAgH/xABKEAABAgMFAQgPBgUDBQEAAAABAgMABBEFBhIhMUETF1FTYXGS0gcWIjI0VHJzgZGTobGy0RQjNUJSwRUzgqLhJGKzQ2ODwvAl/8QAGgEAAQUBAAAAAAAAAAAAAAAABQABAgMEBv/EADIRAAICAQEFBQcEAwEAAAAAAAECAAMREgQTITFBBTJRcfAUIjNhkaGxFVKBwdHh8UP/2gAMAwEAAhEDEQA/ALa915VNq3Fo4SB3ahqK/lHBlqYTFKKjUkknaTU+uJ9uis095avjENKY6lFCrOStZnc5nyEx0SiPpKYmS8nXUeiEWxElZM5S8qVc3/2kXkhZ/J/j/MfcnJ+v4ReyMnpll8TGSy2E6aAJ92fI6Zc31MNVlyO3YPeYjWdI5027TwCL5CABQaCBV1meEKVpifUZB2S72faHfs7Z+6aPdEaLcGR5wnTnrDd2Rr2fZGNybNHnQQCNUI0K+fUD/EY1G3YNn/8ARv4/zB+37R/5r/P+IQRNsWzvtEw0ziw7osJxUrSu2m2NB3m0+Mq9mOtBCzaK6jhjB9ez2WjKCZjBGnbzSfGVezHWg3mk+Mq9mOtFXttPj9jLfYrv2/cTMYI07eaT4yr2Y60G80nxlXsx1oXttPj9jF7Fd+37iZjBGnbzSfGVezHWitvF2MRKSrj4fK9zAOHABWpA1xZaw67ZSxwD9ozbHcoyR94hwR3kJTdXW2603RaU14MRArT0w/bzi/GU9A/WLbL0r4McSquh7OKDMzqCNF3nF+MJ6B+sVF6Ox6qRY3YvBYxJTQJI1rnWvJEF2qpjgGTbZbVGSOEUYIII0TPCCHi6/Y3E7KofL5RiKhhwA0wqKdcQ4Itt5pPjKvZjrRlba6lJBP2mldktYAgfeZjBGnbzafGVezHWjObSlNxedbri3NakV0rhJFabNIsqvS3ghkLKLKhlxI8EaW12HUqSD9pOYB/ljb/VH3vNJ8ZV7MdaKvbafH7GW+xXeH3EzGCNAtzsWCWlnXvtBVuaCrDuYFabK4soz+L67UtGVMosqeo4cQgggiyVwggghRQggghRQggghRQggghRQggEapdXsbIRVbxamWnEAp7lQI2hSTXQg/CKbr1qGWl1NLWnCzLEprkMzyR+RvVmXLlJZ3dWmglYBANVGldaAmgPLEW8PY/lpuqsO5OH86KCvlJ0V7jyxkHaFerGDiaz2fYFzkZmHwRZ3isFUk8WlKCuAgKFekBnzVisggrBhkQeylTgwgBggh40abqXrWhaWnVFSFEAEmpQTpntEEKwMfsUvSGOZoS8qMHjLq2k/wCpd8tXxiMhuvLFharJVMu0/WrP0x9y8tsHpMLVgSIryxnOWk/SfhFrKymeXpPBH1LS2wekxbSkrsGm0xmeybq6sT6k5T1D3xfSEpoaZnQRykpWuewacsMMhLUGI6nTkED7bJvrSdpZjAKbdsRrbthEowt5w9ykabVE96kcpMTiaRivZBvX9sfwIP3LRIT/AL1aKX+w5OeK9npNz46dYtpvFKZ69JQWvaq5p5bzhqpZryJGxI5AMohwQR0YAAwJzhJJyZc3N/EJbzqf3jfYwK5v4hLedT+8b7AXtHvjyhns7uHzhBBFDe69Qs9tCy2XMasNArDTKtdDA9FLnSvOEXcINTcpfQRnG/InxZXtB1YN+RPiyvaDqxo9ju/b+Jn9sp/d9jNHhd7IX4ZMeSPnTC1vyJ8WV7QdWK28XZOTNyrjAYKN0AGLGDShB0w56RZVslwcEr1Ert2ukoQG6GKV3vDJfzzfziPQ0eebveGS/nm/nEehou7R7yyns3utCE3sr/h//lR+8OUJvZX/AA//AMqP3jFs3xV85t2n4TeUxuCCCOlnNTbOxj+GNeU5/wAioaoVexj+GNeU5/yKhqjmdo+K3mZ02z/CXyEI883j8MmfPO/OqPQ0eebx+GTPnnfnVG7s7vNMPaXdWegZbvE+SPgI6xylu8T5I+AjrAwwmOUpL6/h0z5pfwjBDG931/DpnzS/hGCGDPZ3cPnA3aPfHlCCCCCUGwggghRQggghRQgghzuLccTqS65/KqpO0KCklBBTsINVA80QssWtdTSddbWNpWKc9IrYcU24MKk+8HMEHaCMwY4RoXZgl0Jdl1CgWUKB8lJThr6SoRnsRps3iBpK6vduVnRiXU4oJQkrUdEpBJPMBGjWTepchKNSxLbszjolvEKNNk1wuuVwpNMWVcsuCE+6l5VSL2MZoWMKxQE0/Umu0a00OhhztWTmrRVglnWDLLSjEUJAw1TiIXlizIOQO0Axn2jiQrgaeefX46zRs/AFkJ1csevQk28V4FiV3QWgy0sjvGUhyp/SlVSr+qg4Yv7rWsqas9twEFzBhOKtN0T3JxEZ5kVPPGN3nsL7FMqZxhdAk4sh3wr3Qr3JrsrpSG/scz8xLTCZV1CkNuY1DEkiqsIIwr0IIB04YzW7Ou5yp+fhwmmraG32GHy8eM0JuV+0sJTNNIKiO7QQFJChkcJOzaDGc34ufJSpBS44wV1KU4FONkjUYtUnkr6I1aIdrWS3NNKadTiSr1g7FJOwjhjDTea2zk4+U3XUCxcYGfnPOpgi9vXdJ2Qcorum1HuHBof9qv0q5PVFFHRI4cal5TnWUodLc4QQQRKRj7bNmq3ZSqUSok1GgJ2Rzl5euQh2FmpcTQgnEM6csU81Y5ZUE0NDmCR8eWBIuzwhs044yLLS2wekxbykrXIZAax8S0t+Uen6xdScpWiRptMUWPL0Sd5CUrnTuRpyxaR8oQAKDQRU3pvEmRl1OqzVohP6lHQc208gjHgu2BLyQi5MWeyde3cUfZWj944PvCPyIP5edXw5xGTx2nJtbzinHDiWslSjwkxxjoqKRSmkTnb7jc+owgggi+US6uUP/wBGW86PgqN8jBLk/iMt5wfKqN7gL2j3x5Q12d3D5whL7J9kPTLDSWW1OFLhJCdgwkVh0gjDXYa2DDpN1lYsUqeswTtJnfFnPUPrB2kTviznqH1je4I3fqL+AmH9OTxMwTtInfFnPUPrFM60UKKVChSSCOAg0I9celI87W34U/55z51Rs2XaWuJBHKY9q2ZaQCDznS7aazsuP+838wj0LHnu7Hhst55v5hHoSMnaPeWa+zu60IrbfsFudZ3J0qCcQV3JoajTZFlBA1WKnIhJlDDBiRvRyn6numOrBvSSn6numOrDvBF/tV37jKPZaf2iQLDsVEmwllsqKUkkYjU90So585ifBBFBJJyZeAFGBCPPN4/DJnzzvzqj0NHnm8fhkz55351QT7O7zQZ2l3VnoGW7xPkj4COscpbvE+SPgI6wMMJjlKS+v4dM+aX8IwQxvd9fw6Z80v4Rghgz2d3D5wN2j3x5QgggglBsIIIIUUIIIIUUmWZZ27KNTgbQMTjhzCE6afmUTkE7TD5ad9TZ8qzLy7Qadw1UFd0WkkkoKhoXFCiiNlYp7orSptoECjU13QPe1ebKZdxY/NgcTQV/VCrOrWXVl0kuYlYydcVSFV9NYysgtfDch69fx85qVjUmV5n16/mfU/aLkw4XHVlxZ2n3AcA5BEeCCNQGOAmUnPEwjRbFtubflUJkEtJW2Al5FEhVUgBDqSSKhSUgHgIMZ/KSi3VpQ2kqWs0SBtJhrkrxpstxLbAS6Qf9Q5ruh0LbR2JTw7SOCM20LqGAMn7fz65zTs7aTknA+/8AHrlHC7VwAFGYnQHn3CVFJzSgnk0UfcNBDmhoJAAAAGQA0AGlBsioZvdLrMvRfhIVufOmlUq/SamlOERdQCtaxjl4dpWtRhIQQRHtCfQw0p1w4UIFSfpwk6U5YqAzwEtJxxMQuyWhaUCYZWFtL+6eRkpBIJwKI2KBqKihBpGXRb9sawuYpm1MFZW0rMd0SQRwKGRqOCKiOk2es1rpM5vaLBY2oQgggi+UT0bZzYDaabQCY+p5kLbUDwH0HYYJH+WjyRH2+3iSRWlY5Zj706od2UcrLUoBmTF3LsBAp64+JaUCOU8MSId2zEoxOb76W0layEpSCSToAMyTGFXxvOqfmCvMNoqltPAn9RHCdT6Bsht7Kd4XD/p0JWloULi8KglZ1CAqlCBqeXmjNYLbDs+kbw8zA+3bRqO7HIQgggglBsIIIIUUu7k/iMt5wfKqN7jBbjIraMt5yvqSqN6gL2j8QeUNdnfDPnCIdp2u1LJCnnEtpJoCradaRMhE7L3gjfnR8qoxUoLHCnrNtzmtCw6S97e5Hxlv1n6Qdvcj4y36z9IwasFYLfp1fiYJ/UbPATee3uR8Zb9Z+kYjazoVMPKSapU64QRtBWSD6oi1grGijZlpJIPOZ79pa4AEcpZXY8NlvPN/MI9CR57ux4bLeeb+YR6Egf2j3lhDs7utCI89aDbCMbq0oSCBiUaCp0iRCj2U/wAOV5bfzRgqTW4U9ZvtfQhYdJa9uUn4y10oO3KT8Za6UYFBBb9OTxME/qL+Ano+Snm30BbSwtBrRSTUGhoffHeFXsY/hjXlOf8AIqGqBNi6HKjpC1ba0DHrCPPN4/DJnzzvzqj0NHnm8fhkz55351QQ7O7zQf2l3VnoGW7xPkj4COscpbvE+SPgI6wMMJjlKS+v4dM+aX8IwQx6AvZLKckZhCElSlNKASNSSMgIxg3OnfFnej/mC/Z7qqHJ6wR2gjM4wOkpoIuO06d8Wd6P+YO06d8Wd6P+YI71P3D6wdun/afpKeCJ8/d+YYTidZW2mtKqFBXgiBEgQeIkSCOBhBBBDxpe3RJW44wDQvtKSnkdR96yRy4k09Mfl7mavJmAmiZlCXdDQOEYXk84WlWXLFMy8pCgpJKVJIIINCCNCDGt3RvSzaLBl5lKN0AJUkgBLg1K07Adp4NYyXs1TbwDI6+vpNdKrau7Jwenr6zMbLsfdkrWpYaaapjcUCQCo0SlKU5qUeAcESMMi3qZh88gQyk+klSvdHS89ptKVuEsMMs0pRSKk7os984SczwDgA5Y73QuW5aCya7myk905TU/pQNp9wiZbC63OB6+8rC5bQgyfX2kQ3gShKky7CGCtJSXMS1uYT3yQtWSa6EgCIU/ZTjARuiSjdE40g64a0BI1FeWNdsLsby8s+p0/eUP3SVZhsZZmvfKrtOmyJV6rmInUqIol1QQkLVVW5oSvErCnhOcZBttYcBeXUzWdisZMtz6CYcFHYSKach4RwZx6Du5af2mUZd2rQCfKGSveDGG27d96Sd3N5NP0qHerHCk/tqIcLi3tLEg+hKd0cYq4hFaVQaYjzJNSQNhie2V72sMvH/cjsdm6sKvw/1NUjMuyNaCpxsiWWHGpdR3dCa4kqGQWR+ZAzFRoa+iFO9ld1Su5QkoKEJIIIqrIuqFDXPNIFctYpLVZVJzoXKYghaQ4yR3WJtYzTQ1xAHEkg10ijZ9lattTc+nhL9o2pbF0ry6+MXoIbU2O1MYnFMqZUQvuG3BhK0I3RaQktks9yCQlRpwRQ25Zwl31NpOJICFJNQahbaFjMZHvqVHBBNbAxx1gxqyoz0kCCCCLJXN6uzeBEwFtggOMqKFJ20BolY5CPfWLyPP1qTa2p11ba1IUHFUUk0Izi2Z7J88kUxoVyqbFfdSA9uwMTqQ84Yr29QNLjlNrghX7H1uuzkst14gq3QpFBQABKTp6TDRA50KMVPSEUcOoYdZ8rQCKEVB1B2xm/ZCuEhLapmWThw5uNjQp2rSNhG0aU5o0qOb7QUlSSKhQII4QRQxOm1qm1CQupW1dJnm2CPp1GFRGtCRz0JEfMdNOZhBBBCil/cL8Rl/LPyqjd4wi4f4jL+WflVG7QF7R+IPKGuzvhnzn7HN5hKxRSQocoB+MdIIGwlI38Ma4pvoJ+kH8Ma4pvoJ+kSYIfUY2BI38Ma4pvoJ+kcZuzWg2v7tHeq/IngPJE+OM5/LX5KvgYcMcxiBiYDdfw2W8818wj0JHnq6/hst55r5hHoWsEu0u8sHdm9xoQo9lP8ADleW380N1YUOyn+HK8tv5oxbP8VfMTZtHwm8jMYgggjpZzU2zsY/hjXlOf8AIqGqFTsY/hrXlOf8ioa6xzO0fFbzM6bZ/hL5CEeebx+GTPnnfnVHoaseebx+GTPnnfnVG7s7vNMPaXdWegZbvE+SPgI6xylu8T5I+AjrWBhhMcoQQVgrDR4QQVgrCiiT2W/AU+dT8FRj8bB2W/AU+dT8FRj8Htg+D/MA7f8AF/iEEESZOznHicCSQNTkEp8pRyEbiQOcwgE8pwbbKiEpBJJoABUknQAbYYpeznW6yjCccy6KPFP/AEkcTi0HCs8ydhjq1LvSJow3idKVhTxHe4QN0SwDoUhVSo5ngAjlak87JstMIUWlqQXHlINC4VqOAKWD3dEiuRp3UZ2cuQFx66n5f3NCoEBLZ9dPOWVsXMlZJhBfmCXsVVNt0OJO1CQc0+WrLk2R0sXsizCVBqXlW1NjvGkJWVJT5QJqdpJGphGUqpqcydpzr6Y6yc6tlYW2tSFp0Uk0P+RyQxo1LhzqP2iF+lsoNI+89A2LPOPMhbrJYWa1QSDzGo2c9DE+EO6PZMQ/RqZo25oF6IWeX9B90Md6bLemGClh9TCxnUZBf+1R1SOUe+Ab1FX0tw/EOpaGTUvH8xL7IN4FNze4vIQ9LKQk4KALSTUFSV6pWCMtlDpCm82ZB5mYYXujbgK2yRQqTXC424nh1Sdh1Ecpm600nEoox0AUrCtLhwqrhVRJJINDnHZ95MxJsAkhUqVoWkCqsC1BSHEpqMQCqpI1zEGa0VFAU5HI/SBbHZ2JYYPMfWRrw2cltxK2v5D6d0a5BWimzyoVVJ9ER02uvcdxVRbYJKArVonUtqGaa7RmDwVzhrsyxylO4rG6N7pmFpGEHcd1ccbxUUFJSE4kVBz1hat6VbQWi2AndGUOKCVFSQpZUaJJzAwhOXDWLEcN7p4yDoV94cJZTt81VJaGDGW1muZC0tbk4kn/AKiFJ4YW1KJ12Cg5ANAOSPyCLVRU5SlnZ+cIIIInIy6vfIFqaWSO5cONJ4a6+o1iljXrSstuYRgcTUbDtSeEHZCy52Ok17l5QHKkH31EZ0uGMGarKGzlZJ7E1vpbcXLLNN1IUiu1QFFJ5yKH0RqsZAnsd0IIfIIzBCKEHYQcUPFjWi80gJecD9MgrDhV/UQSFc9IHbXSHbWhhDZLWRdDiM8Ut7rfTJyq3CRiIKWxtUsjL1anmj6ft00OBNDsKswPQKV9cI9tXWdnHN0emSo6AbmAlI4EjFlFNOzZbL8BL7r8LhOJmcwQ7b3I489AdaDe5HHnoDrQb3qeMCbh/CJMEO29yOPPQHWg3uRx56A60LfJ4xbh/CJstMqaWFoUUKTopJoRzERY9tk54y97RX1hh3uRx56A60G9yOPPQHWiJes8/wASQqtHL8xe7bJzxl72ivrB22TnjL3tFfWGHe5HHnoDrQb3I489AdaI5q8B9I+i75/WL3bZOeMve0V9YO2yc8Ze9or6ww73I489AdaDe5HHnoDrQs1eA+kWi75/WL3bZOeMve0V9Y/FXqmyKGZeIP8A3FfWGLe5HHnoDrQb3I489AdaFqq8B9ItF3z+sS2nShQUklKkkEEGhBGhBGYMT+2Wa8ZmPbOdaGXe5HHnoDrQb3I489AdaJGys8/xIiq0cvzFrtlmvGX/AGznWjlNW0+6nC4+64nXCpxahlpkTSGre5HHnoDrQb3I489AdaG11D/kfd2n/sSYIdt7kceegOtBvcjjz0B1onvU8ZHcP4RWlrbmGkhLb7qEjRKXFpArmaAGmsdO2Wa8Zf8AbOdaGXe5HHnoDrQb3I489AdaIa6j/wAkt3b6MWu2Wa8ZmPbOdaIDjhUSpRKiokkk1JJ1JJ1MOm9yOPPQHWg3uRx56A60OLKxy/EY1Wnn+YtC8k14y/7ZzrQdss14y/7ZzrQy73I489AdaDe5HHnoDrQ2qr0JLd3ejFrtlmvGX/bOdaDtlmvGX/bOdaGXe5HHnoDrQb3I489AdaFqq9CLd3ejFrtlmvGX/bOdaDtlmvGX/bOdaGXe5HHnoDrQb3I489AdaFqq9CLd3ejFSbth95OFx51xNa0W4tQrw0USKxEh23uRx56A60G9yOPPQHWiQsQcpE02Hn+YkxZ2RbIZSpKkY0laHE0UUlDjZOFQIB2EiGPe5HHnoDrQb3I489AdaGaxGGDEtNinIEhvX0QVAiWwYVOLGF0gBx2oU5TDmqhy2DZC/aU+Xl4iAkABKEjRCEiiUjmG3aSTths3uRx56A60G9yOPPQHWiKmpeX9ybJc3P8AqJMEO29yOPPQHWg3uRx56A60Wb5PGV7h/CJMMFmXycbbS26N3Q2oLbClEFtSahNFfmSK96ajSLbe5HHnoDrQb3I489AdaIM9bjBklrtQ5WV7d7mwR9wrJsN5PEHDj3VeeHVaqknlNKRQTs6p11bqslLUVGmVCTXKG/e5HHnoDrQb3I489AdaGVql4iOyWtwP9RYmbcecUpRWaqWXDT9ZRgUoc6cjECsO29yOPPQHWg3uRx56A60SFlY5SJpsPP8AMSYIdt7kceegOtH6nscprm8egOtEt8njG3D+EUrMkFPuobT+YivIPzH0CPyNPsewWpUHcxmdVHNR5OQckEUPcSfdmhNnAHvT6ct2XSSC82CDQgqGRGoj57YZbj2+kIza1QDNOgmg3VVTwDEamLRNiyRIAmzU5DuOHIQ+6Uc8xhexPACPj9qNICStxKQoVSSe+HCI6S02h1OJCgsaVBqKjZCXfuX3NuXRWuEFNeGgSIhXLtvcHsCj3DpA8lX5T+3qiO6yuoSRuw+kx6RbLBXgDqCommHFnXgpEp15KElSiEgakmgHpjMrN/EU+fPzGJV97TU5MFuvcN0FNhVSpPvpD7r3gBG3/ukkRyF55atN2R68vXFk2sKAIIIOhGYMIrtwyGAoOfekA4TQJJOeEKJ15Ys7mST7BUhzDgIqkBaVUVXOgBNAR8IiyrjKmTV3zhhLsW2xiw7sjFWlMQrXSnridGUs+Gjz/wD7xq0NYmnEeqwvnM+HXQlJUogACpJ0AiNL2wy4oJQ6hSjoAqpMU9+5/c5bANXTT+kZq/YemEWTeVLutO0pQhY5U1IPwUIklWpcyFl2hsTWn30tpKlkJSNScgI4ytptOkhtxKyBUhJrQRX3qcCpF1Q0KUkcxUkiM7sq0VS7qXE/lOY4QdR6oZK9S5j2XaGA6TU5q1WWlYXHEINK0JoaHQ+6P1+02kJSpbiUpX3pJyVty4coz++kyl19C0mqVNII9a4nXt8DlPJHyJh91y+cY3H3vlGwXgl+Pb6QiYy+lYqlQUOEEEe6M4sK6hm2lLDgSUqKQCKg5A61y1j4uxaC5eaSmtEqVgWnZmcIPODthzUOODyjC9uGocDNOiJNWq00rC44hBpWhNDTh9xiXGeX/wDCk+bT8y4rrXUcS219C5EfhNIKMYUMFK4q5U4axwlrYZcVhQ6hSjsBqctYVGL1siSDJx49ywd7lWlNaxV3I8NR5K/lMT3XAkyvfcQB1mizM2hpOJaggcJNIhN3lllGgeRXnp7zCDbU6ucmsNcivAgbAK4R9TFjblyhLsFxLhWU0xAgAUOVR6YfdqMajxMY3MclRwEfwYjTtptM/wAxaUc5zPMNYUbmW6UtPIWahpBcTXYBqnm098UchLLn5qilZrqVK1oBwD3AQwq4nPIRzfwGkcTNFlbeYdOFDqSeCtCeausSZqcQ0MTikoFaVUaZ8EIdsXIcaKdwxOg66ApI9P8A9SJd4lO/w5rdgQ4HADXU0CqH1QtCnGDFvWAOoco3yk+26CW1pXTXCa0iOq35cGhebqMu+EZxJW2plhxpGRcIqrgTShA5Twwx3Ku4hSRMLoo17hOoTTarl4Bsh2qCgkxluLkACM79sstnCt1CTQGhNDQ5iOfbDLce30hCLffwxfko+WBiypMpBVNFJIBIwaGmYhCoYB4xjc2ogYj6q3GAAS8gBVaHFrQ0NPTEiVm0OpxNqSsVpUGufBC9NXYSuRS22rGU1W2oilcWdPSP2hUsO8CpUOpAPdpNP9qxkFer4CGFYYHTJG0qRqHCaGu3ZcEgvNgg0IxDI6UifGdXKsbd3t0WKobNc/zL1A9GvqjRYhYoU4EsqcuMmQ5m12WlYVuoQrgJoc9IktOhSQpJBBFQRoRwxnN+vDD5CPhDzYHgrPm0/CHZMKDGSwsxXwkibtBtqm6LSiumI0rTWkRu2GW49vpCFzsjf9H+v/1igsyQllt1dmC0qp7nDXLYaxJawVyZW9xDaRNLlLQbdrua0rprhNaV0rH5N2i2zTdFpRXTEaVprSKm6VmNNIWppwupWRmRShTUfvCte6aMxOFCc8FG0jhOqvfl6BDKgLY6SbWFUBPOaFKziHU4m1BYrSoNRXg94jotYAqSABqTkBCN2Pp/C4to/nGIc6dfcfdBf+01FxLINEgBRH6idK8whbv39Mbfe5qjOq80sDTdkevL1xYMPpWkKQoKSdCDUQiSVyN0lg4pzCtScSUmmHPNIJJ2/vE26FmTEu6QvDuawagOIVmO9IANeT0wmRccDEtj5Goc4yu20whRSp1CVA0IKsweCJExMpbTiWoJSNpNBnpGYXj8Oe859Id75eAr/o+ZMI1gafnEtpOr5SzlbTadrubiV4czQ1oOWOPbBL8e30hCn2P9X/IHxMLUo2hToDisCCc1UrQZ50iYqGSPCQN50g45zUReCX49vpCCE6Su/KOOJSiaUpROQwa0zgiBVBzJk1ew8gJTWrT7W7i03VVacGI1i2bTZyVAhb2RB0Ow14I+7SsxsvOEpzK1HVXCeWI38Kb/AE/3K+sX5BHWZsEE8pY37mQ63LrT3qwoiuWRpsitXYmOQQ+gd0gqC+VOLI+g+48kXVsSSFS8sCMkoyzPAOWLq7UskSwSB3JKstdTnrFevSoxLdGtznwmf3fUTOMk5kuCJN8JUtziyRkuixyggV94MWdmWY2maQQmlHMs1ZUPPDNeOQQ6wrGkKKBVJzBB5CIkbMOJBaiUIizeC2WJqWb+8KVozwYSSVYaUroBXbES4Phn9Cv2itsKUS5MJQsVSTmKkfCG2wbPQ3OrwJpTGBmchUZUJh2wqlYky7BjFBT4RNlR0S6SeYLJh2Tf2XJpRzM/pH1hfnLLbLizh1UrarhPLHwzZTeJPc7R+ZXCOWEwVucZSyE4nzfa0N1mikaNjCOfVXvy9EV9p2luyGk7mEbknBUV7oZa15an+oxe2fZyDMoUU1JXUkkmprWuvDDTeOXSuWWFCoyPpBHBDawuBiS3ZfU2YtsWhutkOJOrYCTzYklPu+EVN2rIEyl9H5ghJQeBQJ9x0izkJJAZmEgZKQmoqc6LFNsWFz5NLbjmEUqkbSdp4TCLaQcRBdTLmIboIOFVQU1FDsoTUeusNV7fA5TyR8iY73msxszCjhzUATmRU555HkiXeCTQqXlwRUJApmf0jlhy4JUxhWQGEqrrXmalWFpWFFRUVAAa5Aa7NIq7DYVMTiCB/wBTGrgACsR+npidL2O0VUKf7lfWHaybLaYQNzQE4tTmSecnOIswXOOZjojPgHkJPjPL/wDhSfNp+ZcaHCfeySQt8FQqcCRqRtVwGK6jhpfeMrIjN0GlSYexLxbnjpUUrSvBpFdcjw1Hkr+Uw7MMj7CE0y3KlOSh2xQXYkEImUlIoaK2k/l5TFgfIbMqNYDLiL002ZWcNR/LcCgP1JxYhTnEMt473MuyykNklTgApQjCKgmvwi2vTZjbjKlrQCpAyVmCOSo1HJGf2LLJcfSlYqknMVI94iS4caj0kGDVkqOsurnWUp1EwdApstg8KlD9svXFbd20vskyFOAgCqVZZivJyERp0vLJbSEISEpGgGyFW/VmthG6hICzqoVFecaGILZqYg9ZNqiigjmJ821fsJKRL0VriKkmnIB744Xhm3HrObcdAClOAgAU7misOUVtzrObeeo4nEBnQ1p6QNfTDdeyWSthIUMgsZZjYeCEdKsAIhqdSxMSbKsAzDDriScTdKJ/VtV6aaRMuZbu4O7ms/duHoq0B5jofRDJc+WShDmEUqobSdnLFHa1ktbu53NO6OhUNcztiWsMSpkNBUBhIV9/DF+Sj5Y+mGrPwpxLexUGKgNK0zplwxLtORQ4pKlAkltvOqs+5HLEP+FNfp/uV9YkCNIEiQdRPCPdiTjbrKS0SUJ7gYhQ9yAIQb5yyUTi8IpiCVHnUKn3w6XUYCJeiRQY1bSeDhilvTIIXMkqFThTtI2chiqs6XMvtBasS/uxLJblGgkUqkKPKVZkxaREslASw2BoED4RLiluZmhRgCZtfrww+Qj4RdWXfZhphtCguqEBJoBSoHPHO9MghcwSoVOFO0jZyGKj+FN/p/uV9Y0jSygGYjqVyRJ1951LzUu4muFQWRXXYIqrLRJlv79TgXU96KimzZF7acggy0sCMkhVMzwjlip/hTX6f7lfWHUjTiM4OrPCMlkWxLtSzgYKyGgV90KZq0FeekJNl2iWnw7hxkEmh2k1z98XrFnoDLoAyUUVzVnQkjbF5c6TQgOFIoSU7Sdh4TEchQTJYZyo5RHlLR3KZDwGGi8WHgBPdD1Exb37l/8AUJcHeuIFDwka+6kWt7ZBC3wVJqcA2kaE8Bi2bkEOySULTiSEZVrUUGVDqIRsHBohWcMsXX7ZYfkENLcLa2wmowlROAUFNmeUVN0T/rWuc/KYhy0ulT4QR3JVSlTpXh1hwlLLabnxgThocqE5dxwVibYUEeMiuXIPhiLV6WyiddJGq8Q5QQCIvbyXpZelcCCSpWGoIIw0IJqfRFzeyzW3GStSQVIHcqzBHJUajkMZ3Z7IW6lKhUE0Oo+EMmHAJ6R3zWxA6xn7H7Jo+rZhCa8uZ+EK8mEbqN1JCK91h1pnpGryskhprAhISmmg5RmSdSeWEA2U3+n+5X1hkcEkx7KyqqJMs+Zs9hxLiVvYkmoqk00pwR+RD/hTX6f7lfWCEUVueYld15Yn/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7414" name="AutoShape 6" descr="data:image/jpeg;base64,/9j/4AAQSkZJRgABAQAAAQABAAD/2wCEAAkGBhQQEBUUExQWExUUFxgYGBcYFxgYGhQYFxcVFhQWFxYYGyYeFx0kGRcVHy8gJCcpLCwsFR4xNTAqNSYrLCkBCQoKDgwOGg8PGiolHyU0LCw1NDQpNi0sLCwsLywsLCwpLywtKi8sLCwsLCwsKSw0LCwsKSksLCwsLi0sKSwtLP/AABEIAHsBmAMBIgACEQEDEQH/xAAcAAACAwEBAQEAAAAAAAAAAAAABgQFBwMIAgH/xABKEAABAgMFAQgPBgUDBQEAAAABAgMABBEFBhIhMUETF1FTYXGS0gcWIjI0VHJzgZGTobGy0RQjNUJSwRUzgqLhJGKzQ2ODwvAl/8QAGgEAAQUBAAAAAAAAAAAAAAAABQABAgMEBv/EADIRAAICAQEFBQcEAwEAAAAAAAECAAMREgQTITFBBTJRcfAUIjNhkaGxFVKBwdHh8UP/2gAMAwEAAhEDEQA/ALa915VNq3Fo4SB3ahqK/lHBlqYTFKKjUkknaTU+uJ9uis095avjENKY6lFCrOStZnc5nyEx0SiPpKYmS8nXUeiEWxElZM5S8qVc3/2kXkhZ/J/j/MfcnJ+v4ReyMnpll8TGSy2E6aAJ92fI6Zc31MNVlyO3YPeYjWdI5027TwCL5CABQaCBV1meEKVpifUZB2S72faHfs7Z+6aPdEaLcGR5wnTnrDd2Rr2fZGNybNHnQQCNUI0K+fUD/EY1G3YNn/8ARv4/zB+37R/5r/P+IQRNsWzvtEw0ziw7osJxUrSu2m2NB3m0+Mq9mOtBCzaK6jhjB9ez2WjKCZjBGnbzSfGVezHWg3mk+Mq9mOtFXttPj9jLfYrv2/cTMYI07eaT4yr2Y60G80nxlXsx1oXttPj9jF7Fd+37iZjBGnbzSfGVezHWitvF2MRKSrj4fK9zAOHABWpA1xZaw67ZSxwD9ozbHcoyR94hwR3kJTdXW2603RaU14MRArT0w/bzi/GU9A/WLbL0r4McSquh7OKDMzqCNF3nF+MJ6B+sVF6Ox6qRY3YvBYxJTQJI1rnWvJEF2qpjgGTbZbVGSOEUYIII0TPCCHi6/Y3E7KofL5RiKhhwA0wqKdcQ4Itt5pPjKvZjrRlba6lJBP2mldktYAgfeZjBGnbzafGVezHWjObSlNxedbri3NakV0rhJFabNIsqvS3ghkLKLKhlxI8EaW12HUqSD9pOYB/ljb/VH3vNJ8ZV7MdaKvbafH7GW+xXeH3EzGCNAtzsWCWlnXvtBVuaCrDuYFabK4soz+L67UtGVMosqeo4cQgggiyVwggghRQggghRQggghRQggghRQggEapdXsbIRVbxamWnEAp7lQI2hSTXQg/CKbr1qGWl1NLWnCzLEprkMzyR+RvVmXLlJZ3dWmglYBANVGldaAmgPLEW8PY/lpuqsO5OH86KCvlJ0V7jyxkHaFerGDiaz2fYFzkZmHwRZ3isFUk8WlKCuAgKFekBnzVisggrBhkQeylTgwgBggh40abqXrWhaWnVFSFEAEmpQTpntEEKwMfsUvSGOZoS8qMHjLq2k/wCpd8tXxiMhuvLFharJVMu0/WrP0x9y8tsHpMLVgSIryxnOWk/SfhFrKymeXpPBH1LS2wekxbSkrsGm0xmeybq6sT6k5T1D3xfSEpoaZnQRykpWuewacsMMhLUGI6nTkED7bJvrSdpZjAKbdsRrbthEowt5w9ykabVE96kcpMTiaRivZBvX9sfwIP3LRIT/AL1aKX+w5OeK9npNz46dYtpvFKZ69JQWvaq5p5bzhqpZryJGxI5AMohwQR0YAAwJzhJJyZc3N/EJbzqf3jfYwK5v4hLedT+8b7AXtHvjyhns7uHzhBBFDe69Qs9tCy2XMasNArDTKtdDA9FLnSvOEXcINTcpfQRnG/InxZXtB1YN+RPiyvaDqxo9ju/b+Jn9sp/d9jNHhd7IX4ZMeSPnTC1vyJ8WV7QdWK28XZOTNyrjAYKN0AGLGDShB0w56RZVslwcEr1Ert2ukoQG6GKV3vDJfzzfziPQ0eebveGS/nm/nEehou7R7yyns3utCE3sr/h//lR+8OUJvZX/AA//AMqP3jFs3xV85t2n4TeUxuCCCOlnNTbOxj+GNeU5/wAioaoVexj+GNeU5/yKhqjmdo+K3mZ02z/CXyEI883j8MmfPO/OqPQ0eebx+GTPnnfnVG7s7vNMPaXdWegZbvE+SPgI6xylu8T5I+AjrAwwmOUpL6/h0z5pfwjBDG931/DpnzS/hGCGDPZ3cPnA3aPfHlCCCCCUGwggghRQggghRQgghzuLccTqS65/KqpO0KCklBBTsINVA80QssWtdTSddbWNpWKc9IrYcU24MKk+8HMEHaCMwY4RoXZgl0Jdl1CgWUKB8lJThr6SoRnsRps3iBpK6vduVnRiXU4oJQkrUdEpBJPMBGjWTepchKNSxLbszjolvEKNNk1wuuVwpNMWVcsuCE+6l5VSL2MZoWMKxQE0/Umu0a00OhhztWTmrRVglnWDLLSjEUJAw1TiIXlizIOQO0Axn2jiQrgaeefX46zRs/AFkJ1csevQk28V4FiV3QWgy0sjvGUhyp/SlVSr+qg4Yv7rWsqas9twEFzBhOKtN0T3JxEZ5kVPPGN3nsL7FMqZxhdAk4sh3wr3Qr3JrsrpSG/scz8xLTCZV1CkNuY1DEkiqsIIwr0IIB04YzW7Ou5yp+fhwmmraG32GHy8eM0JuV+0sJTNNIKiO7QQFJChkcJOzaDGc34ufJSpBS44wV1KU4FONkjUYtUnkr6I1aIdrWS3NNKadTiSr1g7FJOwjhjDTea2zk4+U3XUCxcYGfnPOpgi9vXdJ2Qcorum1HuHBof9qv0q5PVFFHRI4cal5TnWUodLc4QQQRKRj7bNmq3ZSqUSok1GgJ2Rzl5euQh2FmpcTQgnEM6csU81Y5ZUE0NDmCR8eWBIuzwhs044yLLS2wekxbykrXIZAax8S0t+Uen6xdScpWiRptMUWPL0Sd5CUrnTuRpyxaR8oQAKDQRU3pvEmRl1OqzVohP6lHQc208gjHgu2BLyQi5MWeyde3cUfZWj944PvCPyIP5edXw5xGTx2nJtbzinHDiWslSjwkxxjoqKRSmkTnb7jc+owgggi+US6uUP/wBGW86PgqN8jBLk/iMt5wfKqN7gL2j3x5Q12d3D5whL7J9kPTLDSWW1OFLhJCdgwkVh0gjDXYa2DDpN1lYsUqeswTtJnfFnPUPrB2kTviznqH1je4I3fqL+AmH9OTxMwTtInfFnPUPrFM60UKKVChSSCOAg0I9celI87W34U/55z51Rs2XaWuJBHKY9q2ZaQCDznS7aazsuP+838wj0LHnu7Hhst55v5hHoSMnaPeWa+zu60IrbfsFudZ3J0qCcQV3JoajTZFlBA1WKnIhJlDDBiRvRyn6numOrBvSSn6numOrDvBF/tV37jKPZaf2iQLDsVEmwllsqKUkkYjU90So585ifBBFBJJyZeAFGBCPPN4/DJnzzvzqj0NHnm8fhkz55351QT7O7zQZ2l3VnoGW7xPkj4COscpbvE+SPgI6wMMJjlKS+v4dM+aX8IwQxvd9fw6Z80v4Rghgz2d3D5wN2j3x5QgggglBsIIIIUUIIIIUUmWZZ27KNTgbQMTjhzCE6afmUTkE7TD5ad9TZ8qzLy7Qadw1UFd0WkkkoKhoXFCiiNlYp7orSptoECjU13QPe1ebKZdxY/NgcTQV/VCrOrWXVl0kuYlYydcVSFV9NYysgtfDch69fx85qVjUmV5n16/mfU/aLkw4XHVlxZ2n3AcA5BEeCCNQGOAmUnPEwjRbFtubflUJkEtJW2Al5FEhVUgBDqSSKhSUgHgIMZ/KSi3VpQ2kqWs0SBtJhrkrxpstxLbAS6Qf9Q5ruh0LbR2JTw7SOCM20LqGAMn7fz65zTs7aTknA+/8AHrlHC7VwAFGYnQHn3CVFJzSgnk0UfcNBDmhoJAAAAGQA0AGlBsioZvdLrMvRfhIVufOmlUq/SamlOERdQCtaxjl4dpWtRhIQQRHtCfQw0p1w4UIFSfpwk6U5YqAzwEtJxxMQuyWhaUCYZWFtL+6eRkpBIJwKI2KBqKihBpGXRb9sawuYpm1MFZW0rMd0SQRwKGRqOCKiOk2es1rpM5vaLBY2oQgggi+UT0bZzYDaabQCY+p5kLbUDwH0HYYJH+WjyRH2+3iSRWlY5Zj706od2UcrLUoBmTF3LsBAp64+JaUCOU8MSId2zEoxOb76W0layEpSCSToAMyTGFXxvOqfmCvMNoqltPAn9RHCdT6Bsht7Kd4XD/p0JWloULi8KglZ1CAqlCBqeXmjNYLbDs+kbw8zA+3bRqO7HIQgggglBsIIIIUUu7k/iMt5wfKqN7jBbjIraMt5yvqSqN6gL2j8QeUNdnfDPnCIdp2u1LJCnnEtpJoCradaRMhE7L3gjfnR8qoxUoLHCnrNtzmtCw6S97e5Hxlv1n6Qdvcj4y36z9IwasFYLfp1fiYJ/UbPATee3uR8Zb9Z+kYjazoVMPKSapU64QRtBWSD6oi1grGijZlpJIPOZ79pa4AEcpZXY8NlvPN/MI9CR57ux4bLeeb+YR6Egf2j3lhDs7utCI89aDbCMbq0oSCBiUaCp0iRCj2U/wAOV5bfzRgqTW4U9ZvtfQhYdJa9uUn4y10oO3KT8Za6UYFBBb9OTxME/qL+Ano+Snm30BbSwtBrRSTUGhoffHeFXsY/hjXlOf8AIqGqBNi6HKjpC1ba0DHrCPPN4/DJnzzvzqj0NHnm8fhkz55351QQ7O7zQf2l3VnoGW7xPkj4COscpbvE+SPgI6wMMJjlKS+v4dM+aX8IwQx6AvZLKckZhCElSlNKASNSSMgIxg3OnfFnej/mC/Z7qqHJ6wR2gjM4wOkpoIuO06d8Wd6P+YO06d8Wd6P+YI71P3D6wdun/afpKeCJ8/d+YYTidZW2mtKqFBXgiBEgQeIkSCOBhBBBDxpe3RJW44wDQvtKSnkdR96yRy4k09Mfl7mavJmAmiZlCXdDQOEYXk84WlWXLFMy8pCgpJKVJIIINCCNCDGt3RvSzaLBl5lKN0AJUkgBLg1K07Adp4NYyXs1TbwDI6+vpNdKrau7Jwenr6zMbLsfdkrWpYaaapjcUCQCo0SlKU5qUeAcESMMi3qZh88gQyk+klSvdHS89ptKVuEsMMs0pRSKk7os984SczwDgA5Y73QuW5aCya7myk905TU/pQNp9wiZbC63OB6+8rC5bQgyfX2kQ3gShKky7CGCtJSXMS1uYT3yQtWSa6EgCIU/ZTjARuiSjdE40g64a0BI1FeWNdsLsby8s+p0/eUP3SVZhsZZmvfKrtOmyJV6rmInUqIol1QQkLVVW5oSvErCnhOcZBttYcBeXUzWdisZMtz6CYcFHYSKach4RwZx6Du5af2mUZd2rQCfKGSveDGG27d96Sd3N5NP0qHerHCk/tqIcLi3tLEg+hKd0cYq4hFaVQaYjzJNSQNhie2V72sMvH/cjsdm6sKvw/1NUjMuyNaCpxsiWWHGpdR3dCa4kqGQWR+ZAzFRoa+iFO9ld1Su5QkoKEJIIIqrIuqFDXPNIFctYpLVZVJzoXKYghaQ4yR3WJtYzTQ1xAHEkg10ijZ9lattTc+nhL9o2pbF0ry6+MXoIbU2O1MYnFMqZUQvuG3BhK0I3RaQktks9yCQlRpwRQ25Zwl31NpOJICFJNQahbaFjMZHvqVHBBNbAxx1gxqyoz0kCCCCLJXN6uzeBEwFtggOMqKFJ20BolY5CPfWLyPP1qTa2p11ba1IUHFUUk0Izi2Z7J88kUxoVyqbFfdSA9uwMTqQ84Yr29QNLjlNrghX7H1uuzkst14gq3QpFBQABKTp6TDRA50KMVPSEUcOoYdZ8rQCKEVB1B2xm/ZCuEhLapmWThw5uNjQp2rSNhG0aU5o0qOb7QUlSSKhQII4QRQxOm1qm1CQupW1dJnm2CPp1GFRGtCRz0JEfMdNOZhBBBCil/cL8Rl/LPyqjd4wi4f4jL+WflVG7QF7R+IPKGuzvhnzn7HN5hKxRSQocoB+MdIIGwlI38Ma4pvoJ+kH8Ma4pvoJ+kSYIfUY2BI38Ma4pvoJ+kcZuzWg2v7tHeq/IngPJE+OM5/LX5KvgYcMcxiBiYDdfw2W8818wj0JHnq6/hst55r5hHoWsEu0u8sHdm9xoQo9lP8ADleW380N1YUOyn+HK8tv5oxbP8VfMTZtHwm8jMYgggjpZzU2zsY/hjXlOf8AIqGqFTsY/hrXlOf8ioa6xzO0fFbzM6bZ/hL5CEeebx+GTPnnfnVHoaseebx+GTPnnfnVG7s7vNMPaXdWegZbvE+SPgI6xylu8T5I+AjrWBhhMcoQQVgrDR4QQVgrCiiT2W/AU+dT8FRj8bB2W/AU+dT8FRj8Htg+D/MA7f8AF/iEEESZOznHicCSQNTkEp8pRyEbiQOcwgE8pwbbKiEpBJJoABUknQAbYYpeznW6yjCccy6KPFP/AEkcTi0HCs8ydhjq1LvSJow3idKVhTxHe4QN0SwDoUhVSo5ngAjlak87JstMIUWlqQXHlINC4VqOAKWD3dEiuRp3UZ2cuQFx66n5f3NCoEBLZ9dPOWVsXMlZJhBfmCXsVVNt0OJO1CQc0+WrLk2R0sXsizCVBqXlW1NjvGkJWVJT5QJqdpJGphGUqpqcydpzr6Y6yc6tlYW2tSFp0Uk0P+RyQxo1LhzqP2iF+lsoNI+89A2LPOPMhbrJYWa1QSDzGo2c9DE+EO6PZMQ/RqZo25oF6IWeX9B90Md6bLemGClh9TCxnUZBf+1R1SOUe+Ab1FX0tw/EOpaGTUvH8xL7IN4FNze4vIQ9LKQk4KALSTUFSV6pWCMtlDpCm82ZB5mYYXujbgK2yRQqTXC424nh1Sdh1Ecpm600nEoox0AUrCtLhwqrhVRJJINDnHZ95MxJsAkhUqVoWkCqsC1BSHEpqMQCqpI1zEGa0VFAU5HI/SBbHZ2JYYPMfWRrw2cltxK2v5D6d0a5BWimzyoVVJ9ER02uvcdxVRbYJKArVonUtqGaa7RmDwVzhrsyxylO4rG6N7pmFpGEHcd1ccbxUUFJSE4kVBz1hat6VbQWi2AndGUOKCVFSQpZUaJJzAwhOXDWLEcN7p4yDoV94cJZTt81VJaGDGW1muZC0tbk4kn/AKiFJ4YW1KJ12Cg5ANAOSPyCLVRU5SlnZ+cIIIInIy6vfIFqaWSO5cONJ4a6+o1iljXrSstuYRgcTUbDtSeEHZCy52Ok17l5QHKkH31EZ0uGMGarKGzlZJ7E1vpbcXLLNN1IUiu1QFFJ5yKH0RqsZAnsd0IIfIIzBCKEHYQcUPFjWi80gJecD9MgrDhV/UQSFc9IHbXSHbWhhDZLWRdDiM8Ut7rfTJyq3CRiIKWxtUsjL1anmj6ft00OBNDsKswPQKV9cI9tXWdnHN0emSo6AbmAlI4EjFlFNOzZbL8BL7r8LhOJmcwQ7b3I489AdaDe5HHnoDrQb3qeMCbh/CJMEO29yOPPQHWg3uRx56A60LfJ4xbh/CJstMqaWFoUUKTopJoRzERY9tk54y97RX1hh3uRx56A60G9yOPPQHWiJes8/wASQqtHL8xe7bJzxl72ivrB22TnjL3tFfWGHe5HHnoDrQb3I489AdaI5q8B9I+i75/WL3bZOeMve0V9YO2yc8Ze9or6ww73I489AdaDe5HHnoDrQs1eA+kWi75/WL3bZOeMve0V9Y/FXqmyKGZeIP8A3FfWGLe5HHnoDrQb3I489AdaFqq8B9ItF3z+sS2nShQUklKkkEEGhBGhBGYMT+2Wa8ZmPbOdaGXe5HHnoDrQb3I489AdaJGys8/xIiq0cvzFrtlmvGX/AGznWjlNW0+6nC4+64nXCpxahlpkTSGre5HHnoDrQb3I489AdaG11D/kfd2n/sSYIdt7kceegOtBvcjjz0B1onvU8ZHcP4RWlrbmGkhLb7qEjRKXFpArmaAGmsdO2Wa8Zf8AbOdaGXe5HHnoDrQb3I489AdaIa6j/wAkt3b6MWu2Wa8ZmPbOdaIDjhUSpRKiokkk1JJ1JJ1MOm9yOPPQHWg3uRx56A60OLKxy/EY1Wnn+YtC8k14y/7ZzrQdss14y/7ZzrQy73I489AdaDe5HHnoDrQ2qr0JLd3ejFrtlmvGX/bOdaDtlmvGX/bOdaGXe5HHnoDrQb3I489AdaFqq9CLd3ejFrtlmvGX/bOdaDtlmvGX/bOdaGXe5HHnoDrQb3I489AdaFqq9CLd3ejFSbth95OFx51xNa0W4tQrw0USKxEh23uRx56A60G9yOPPQHWiQsQcpE02Hn+YkxZ2RbIZSpKkY0laHE0UUlDjZOFQIB2EiGPe5HHnoDrQb3I489AdaGaxGGDEtNinIEhvX0QVAiWwYVOLGF0gBx2oU5TDmqhy2DZC/aU+Xl4iAkABKEjRCEiiUjmG3aSTths3uRx56A60G9yOPPQHWiKmpeX9ybJc3P8AqJMEO29yOPPQHWg3uRx56A60Wb5PGV7h/CJMMFmXycbbS26N3Q2oLbClEFtSahNFfmSK96ajSLbe5HHnoDrQb3I489AdaIM9bjBklrtQ5WV7d7mwR9wrJsN5PEHDj3VeeHVaqknlNKRQTs6p11bqslLUVGmVCTXKG/e5HHnoDrQb3I489AdaGVql4iOyWtwP9RYmbcecUpRWaqWXDT9ZRgUoc6cjECsO29yOPPQHWg3uRx56A60SFlY5SJpsPP8AMSYIdt7kceegOtH6nscprm8egOtEt8njG3D+EUrMkFPuobT+YivIPzH0CPyNPsewWpUHcxmdVHNR5OQckEUPcSfdmhNnAHvT6ct2XSSC82CDQgqGRGoj57YZbj2+kIza1QDNOgmg3VVTwDEamLRNiyRIAmzU5DuOHIQ+6Uc8xhexPACPj9qNICStxKQoVSSe+HCI6S02h1OJCgsaVBqKjZCXfuX3NuXRWuEFNeGgSIhXLtvcHsCj3DpA8lX5T+3qiO6yuoSRuw+kx6RbLBXgDqCommHFnXgpEp15KElSiEgakmgHpjMrN/EU+fPzGJV97TU5MFuvcN0FNhVSpPvpD7r3gBG3/ukkRyF55atN2R68vXFk2sKAIIIOhGYMIrtwyGAoOfekA4TQJJOeEKJ15Ys7mST7BUhzDgIqkBaVUVXOgBNAR8IiyrjKmTV3zhhLsW2xiw7sjFWlMQrXSnridGUs+Gjz/wD7xq0NYmnEeqwvnM+HXQlJUogACpJ0AiNL2wy4oJQ6hSjoAqpMU9+5/c5bANXTT+kZq/YemEWTeVLutO0pQhY5U1IPwUIklWpcyFl2hsTWn30tpKlkJSNScgI4ytptOkhtxKyBUhJrQRX3qcCpF1Q0KUkcxUkiM7sq0VS7qXE/lOY4QdR6oZK9S5j2XaGA6TU5q1WWlYXHEINK0JoaHQ+6P1+02kJSpbiUpX3pJyVty4coz++kyl19C0mqVNII9a4nXt8DlPJHyJh91y+cY3H3vlGwXgl+Pb6QiYy+lYqlQUOEEEe6M4sK6hm2lLDgSUqKQCKg5A61y1j4uxaC5eaSmtEqVgWnZmcIPODthzUOODyjC9uGocDNOiJNWq00rC44hBpWhNDTh9xiXGeX/wDCk+bT8y4rrXUcS219C5EfhNIKMYUMFK4q5U4axwlrYZcVhQ6hSjsBqctYVGL1siSDJx49ywd7lWlNaxV3I8NR5K/lMT3XAkyvfcQB1mizM2hpOJaggcJNIhN3lllGgeRXnp7zCDbU6ucmsNcivAgbAK4R9TFjblyhLsFxLhWU0xAgAUOVR6YfdqMajxMY3MclRwEfwYjTtptM/wAxaUc5zPMNYUbmW6UtPIWahpBcTXYBqnm098UchLLn5qilZrqVK1oBwD3AQwq4nPIRzfwGkcTNFlbeYdOFDqSeCtCeausSZqcQ0MTikoFaVUaZ8EIdsXIcaKdwxOg66ApI9P8A9SJd4lO/w5rdgQ4HADXU0CqH1QtCnGDFvWAOoco3yk+26CW1pXTXCa0iOq35cGhebqMu+EZxJW2plhxpGRcIqrgTShA5Twwx3Ku4hSRMLoo17hOoTTarl4Bsh2qCgkxluLkACM79sstnCt1CTQGhNDQ5iOfbDLce30hCLffwxfko+WBiypMpBVNFJIBIwaGmYhCoYB4xjc2ogYj6q3GAAS8gBVaHFrQ0NPTEiVm0OpxNqSsVpUGufBC9NXYSuRS22rGU1W2oilcWdPSP2hUsO8CpUOpAPdpNP9qxkFer4CGFYYHTJG0qRqHCaGu3ZcEgvNgg0IxDI6UifGdXKsbd3t0WKobNc/zL1A9GvqjRYhYoU4EsqcuMmQ5m12WlYVuoQrgJoc9IktOhSQpJBBFQRoRwxnN+vDD5CPhDzYHgrPm0/CHZMKDGSwsxXwkibtBtqm6LSiumI0rTWkRu2GW49vpCFzsjf9H+v/1igsyQllt1dmC0qp7nDXLYaxJawVyZW9xDaRNLlLQbdrua0rprhNaV0rH5N2i2zTdFpRXTEaVprSKm6VmNNIWppwupWRmRShTUfvCte6aMxOFCc8FG0jhOqvfl6BDKgLY6SbWFUBPOaFKziHU4m1BYrSoNRXg94jotYAqSABqTkBCN2Pp/C4to/nGIc6dfcfdBf+01FxLINEgBRH6idK8whbv39Mbfe5qjOq80sDTdkevL1xYMPpWkKQoKSdCDUQiSVyN0lg4pzCtScSUmmHPNIJJ2/vE26FmTEu6QvDuawagOIVmO9IANeT0wmRccDEtj5Goc4yu20whRSp1CVA0IKsweCJExMpbTiWoJSNpNBnpGYXj8Oe859Id75eAr/o+ZMI1gafnEtpOr5SzlbTadrubiV4czQ1oOWOPbBL8e30hCn2P9X/IHxMLUo2hToDisCCc1UrQZ50iYqGSPCQN50g45zUReCX49vpCCE6Su/KOOJSiaUpROQwa0zgiBVBzJk1ew8gJTWrT7W7i03VVacGI1i2bTZyVAhb2RB0Ow14I+7SsxsvOEpzK1HVXCeWI38Kb/AE/3K+sX5BHWZsEE8pY37mQ63LrT3qwoiuWRpsitXYmOQQ+gd0gqC+VOLI+g+48kXVsSSFS8sCMkoyzPAOWLq7UskSwSB3JKstdTnrFevSoxLdGtznwmf3fUTOMk5kuCJN8JUtziyRkuixyggV94MWdmWY2maQQmlHMs1ZUPPDNeOQQ6wrGkKKBVJzBB5CIkbMOJBaiUIizeC2WJqWb+8KVozwYSSVYaUroBXbES4Phn9Cv2itsKUS5MJQsVSTmKkfCG2wbPQ3OrwJpTGBmchUZUJh2wqlYky7BjFBT4RNlR0S6SeYLJh2Tf2XJpRzM/pH1hfnLLbLizh1UrarhPLHwzZTeJPc7R+ZXCOWEwVucZSyE4nzfa0N1mikaNjCOfVXvy9EV9p2luyGk7mEbknBUV7oZa15an+oxe2fZyDMoUU1JXUkkmprWuvDDTeOXSuWWFCoyPpBHBDawuBiS3ZfU2YtsWhutkOJOrYCTzYklPu+EVN2rIEyl9H5ghJQeBQJ9x0izkJJAZmEgZKQmoqc6LFNsWFz5NLbjmEUqkbSdp4TCLaQcRBdTLmIboIOFVQU1FDsoTUeusNV7fA5TyR8iY73msxszCjhzUATmRU555HkiXeCTQqXlwRUJApmf0jlhy4JUxhWQGEqrrXmalWFpWFFRUVAAa5Aa7NIq7DYVMTiCB/wBTGrgACsR+npidL2O0VUKf7lfWHaybLaYQNzQE4tTmSecnOIswXOOZjojPgHkJPjPL/wDhSfNp+ZcaHCfeySQt8FQqcCRqRtVwGK6jhpfeMrIjN0GlSYexLxbnjpUUrSvBpFdcjw1Hkr+Uw7MMj7CE0y3KlOSh2xQXYkEImUlIoaK2k/l5TFgfIbMqNYDLiL002ZWcNR/LcCgP1JxYhTnEMt473MuyykNklTgApQjCKgmvwi2vTZjbjKlrQCpAyVmCOSo1HJGf2LLJcfSlYqknMVI94iS4caj0kGDVkqOsurnWUp1EwdApstg8KlD9svXFbd20vskyFOAgCqVZZivJyERp0vLJbSEISEpGgGyFW/VmthG6hICzqoVFecaGILZqYg9ZNqiigjmJ821fsJKRL0VriKkmnIB744Xhm3HrObcdAClOAgAU7misOUVtzrObeeo4nEBnQ1p6QNfTDdeyWSthIUMgsZZjYeCEdKsAIhqdSxMSbKsAzDDriScTdKJ/VtV6aaRMuZbu4O7ms/duHoq0B5jofRDJc+WShDmEUqobSdnLFHa1ktbu53NO6OhUNcztiWsMSpkNBUBhIV9/DF+Sj5Y+mGrPwpxLexUGKgNK0zplwxLtORQ4pKlAkltvOqs+5HLEP+FNfp/uV9YkCNIEiQdRPCPdiTjbrKS0SUJ7gYhQ9yAIQb5yyUTi8IpiCVHnUKn3w6XUYCJeiRQY1bSeDhilvTIIXMkqFThTtI2chiqs6XMvtBasS/uxLJblGgkUqkKPKVZkxaREslASw2BoED4RLiluZmhRgCZtfrww+Qj4RdWXfZhphtCguqEBJoBSoHPHO9MghcwSoVOFO0jZyGKj+FN/p/uV9Y0jSygGYjqVyRJ1951LzUu4muFQWRXXYIqrLRJlv79TgXU96KimzZF7acggy0sCMkhVMzwjlip/hTX6f7lfWHUjTiM4OrPCMlkWxLtSzgYKyGgV90KZq0FeekJNl2iWnw7hxkEmh2k1z98XrFnoDLoAyUUVzVnQkjbF5c6TQgOFIoSU7Sdh4TEchQTJYZyo5RHlLR3KZDwGGi8WHgBPdD1Exb37l/8AUJcHeuIFDwka+6kWt7ZBC3wVJqcA2kaE8Bi2bkEOySULTiSEZVrUUGVDqIRsHBohWcMsXX7ZYfkENLcLa2wmowlROAUFNmeUVN0T/rWuc/KYhy0ulT4QR3JVSlTpXh1hwlLLabnxgThocqE5dxwVibYUEeMiuXIPhiLV6WyiddJGq8Q5QQCIvbyXpZelcCCSpWGoIIw0IJqfRFzeyzW3GStSQVIHcqzBHJUajkMZ3Z7IW6lKhUE0Oo+EMmHAJ6R3zWxA6xn7H7Jo+rZhCa8uZ+EK8mEbqN1JCK91h1pnpGryskhprAhISmmg5RmSdSeWEA2U3+n+5X1hkcEkx7KyqqJMs+Zs9hxLiVvYkmoqk00pwR+RD/hTX6f7lfWCEUVueYld15Yn/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7416" name="Picture 8" descr="http://www.pushhockey.co.uk/sites/default/files/images/ehl.jpg"/>
          <p:cNvPicPr>
            <a:picLocks noChangeAspect="1" noChangeArrowheads="1"/>
          </p:cNvPicPr>
          <p:nvPr/>
        </p:nvPicPr>
        <p:blipFill>
          <a:blip r:embed="rId3" cstate="print"/>
          <a:srcRect/>
          <a:stretch>
            <a:fillRect/>
          </a:stretch>
        </p:blipFill>
        <p:spPr bwMode="auto">
          <a:xfrm>
            <a:off x="5724128" y="2276872"/>
            <a:ext cx="3130850" cy="950640"/>
          </a:xfrm>
          <a:prstGeom prst="rect">
            <a:avLst/>
          </a:prstGeom>
          <a:noFill/>
        </p:spPr>
      </p:pic>
      <p:pic>
        <p:nvPicPr>
          <p:cNvPr id="17418" name="Picture 10" descr="http://t0.gstatic.com/images?q=tbn:ANd9GcR8hlTUIhNHwlSniSR2mrYijt7aztcNl1N1UKGYjugWneaZ534Q"/>
          <p:cNvPicPr>
            <a:picLocks noChangeAspect="1" noChangeArrowheads="1"/>
          </p:cNvPicPr>
          <p:nvPr/>
        </p:nvPicPr>
        <p:blipFill>
          <a:blip r:embed="rId4" cstate="print"/>
          <a:srcRect/>
          <a:stretch>
            <a:fillRect/>
          </a:stretch>
        </p:blipFill>
        <p:spPr bwMode="auto">
          <a:xfrm>
            <a:off x="6084168" y="4869160"/>
            <a:ext cx="2619375" cy="1743076"/>
          </a:xfrm>
          <a:prstGeom prst="rect">
            <a:avLst/>
          </a:prstGeom>
          <a:noFill/>
        </p:spPr>
      </p:pic>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fade">
                                      <p:cBhvr>
                                        <p:cTn id="18" dur="2000"/>
                                        <p:tgtEl>
                                          <p:spTgt spid="1741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20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7410"/>
                                        </p:tgtEl>
                                        <p:attrNameLst>
                                          <p:attrName>style.visibility</p:attrName>
                                        </p:attrNameLst>
                                      </p:cBhvr>
                                      <p:to>
                                        <p:strVal val="visible"/>
                                      </p:to>
                                    </p:set>
                                    <p:animEffect transition="in" filter="fade">
                                      <p:cBhvr>
                                        <p:cTn id="32" dur="2000"/>
                                        <p:tgtEl>
                                          <p:spTgt spid="174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200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2000"/>
                                        <p:tgtEl>
                                          <p:spTgt spid="3">
                                            <p:txEl>
                                              <p:pRg st="11" end="1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2" end="12"/>
                                            </p:txEl>
                                          </p:spTgt>
                                        </p:tgtEl>
                                        <p:attrNameLst>
                                          <p:attrName>style.visibility</p:attrName>
                                        </p:attrNameLst>
                                      </p:cBhvr>
                                      <p:to>
                                        <p:strVal val="visible"/>
                                      </p:to>
                                    </p:set>
                                    <p:animEffect transition="in" filter="fade">
                                      <p:cBhvr>
                                        <p:cTn id="46" dur="2000"/>
                                        <p:tgtEl>
                                          <p:spTgt spid="3">
                                            <p:txEl>
                                              <p:pRg st="12" end="12"/>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17418"/>
                                        </p:tgtEl>
                                        <p:attrNameLst>
                                          <p:attrName>style.visibility</p:attrName>
                                        </p:attrNameLst>
                                      </p:cBhvr>
                                      <p:to>
                                        <p:strVal val="visible"/>
                                      </p:to>
                                    </p:set>
                                    <p:animEffect transition="in" filter="fade">
                                      <p:cBhvr>
                                        <p:cTn id="49" dur="2000"/>
                                        <p:tgtEl>
                                          <p:spTgt spid="17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977"/>
            <a:ext cx="8291264" cy="1143000"/>
          </a:xfrm>
        </p:spPr>
        <p:txBody>
          <a:bodyPr/>
          <a:lstStyle/>
          <a:p>
            <a:r>
              <a:rPr lang="en-GB" dirty="0" smtClean="0"/>
              <a:t>Supporting performer development</a:t>
            </a:r>
            <a:endParaRPr lang="en-GB" dirty="0"/>
          </a:p>
        </p:txBody>
      </p:sp>
      <p:sp>
        <p:nvSpPr>
          <p:cNvPr id="3" name="Content Placeholder 2"/>
          <p:cNvSpPr>
            <a:spLocks noGrp="1"/>
          </p:cNvSpPr>
          <p:nvPr>
            <p:ph sz="quarter" idx="1"/>
          </p:nvPr>
        </p:nvSpPr>
        <p:spPr>
          <a:xfrm>
            <a:off x="395536" y="1447800"/>
            <a:ext cx="8291264" cy="5149552"/>
          </a:xfrm>
        </p:spPr>
        <p:txBody>
          <a:bodyPr>
            <a:normAutofit/>
          </a:bodyPr>
          <a:lstStyle/>
          <a:p>
            <a:pPr>
              <a:buNone/>
            </a:pPr>
            <a:r>
              <a:rPr lang="en-GB" sz="2000" dirty="0" smtClean="0"/>
              <a:t>Providing necessary levels of support...</a:t>
            </a:r>
          </a:p>
          <a:p>
            <a:r>
              <a:rPr lang="en-GB" sz="2000" dirty="0" smtClean="0"/>
              <a:t>Financial</a:t>
            </a:r>
          </a:p>
          <a:p>
            <a:r>
              <a:rPr lang="en-GB" sz="2000" dirty="0" smtClean="0"/>
              <a:t>Technical</a:t>
            </a:r>
          </a:p>
          <a:p>
            <a:r>
              <a:rPr lang="en-GB" sz="2000" dirty="0" smtClean="0"/>
              <a:t>Psychological</a:t>
            </a:r>
          </a:p>
          <a:p>
            <a:pPr>
              <a:buNone/>
            </a:pPr>
            <a:endParaRPr lang="en-GB" sz="2000" dirty="0" smtClean="0"/>
          </a:p>
          <a:p>
            <a:pPr>
              <a:buNone/>
            </a:pPr>
            <a:r>
              <a:rPr lang="en-GB" sz="2000" dirty="0" smtClean="0"/>
              <a:t>UK clarified it’s systems of support with the main responsibility belonging to...</a:t>
            </a:r>
          </a:p>
          <a:p>
            <a:r>
              <a:rPr lang="en-GB" sz="2000" dirty="0" smtClean="0"/>
              <a:t>NGBs</a:t>
            </a:r>
          </a:p>
          <a:p>
            <a:r>
              <a:rPr lang="en-GB" sz="2000" dirty="0" smtClean="0"/>
              <a:t>UK Sport</a:t>
            </a:r>
          </a:p>
          <a:p>
            <a:r>
              <a:rPr lang="en-GB" sz="2000" dirty="0" smtClean="0"/>
              <a:t>English Institute of Sport</a:t>
            </a:r>
          </a:p>
          <a:p>
            <a:r>
              <a:rPr lang="en-GB" sz="2000" dirty="0" smtClean="0"/>
              <a:t>Sports Councils of Wales, Northern Ireland and Scotland</a:t>
            </a:r>
          </a:p>
          <a:p>
            <a:r>
              <a:rPr lang="en-GB" sz="2000" dirty="0" smtClean="0"/>
              <a:t>British Olympic Association</a:t>
            </a:r>
          </a:p>
          <a:p>
            <a:r>
              <a:rPr lang="en-GB" sz="2000" dirty="0" smtClean="0"/>
              <a:t>Sports Coach UK</a:t>
            </a:r>
          </a:p>
          <a:p>
            <a:r>
              <a:rPr lang="en-GB" sz="2000" dirty="0" smtClean="0"/>
              <a:t>Sports Aid</a:t>
            </a:r>
          </a:p>
          <a:p>
            <a:pPr>
              <a:buNone/>
            </a:pPr>
            <a:endParaRPr lang="en-GB" sz="2000"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1874" t="15833" r="58833" b="21823"/>
          <a:stretch/>
        </p:blipFill>
        <p:spPr>
          <a:xfrm>
            <a:off x="2699792" y="404664"/>
            <a:ext cx="3384376" cy="5762586"/>
          </a:xfrm>
          <a:prstGeom prst="rect">
            <a:avLst/>
          </a:prstGeom>
        </p:spPr>
      </p:pic>
      <p:sp>
        <p:nvSpPr>
          <p:cNvPr id="5" name="Multiply 4"/>
          <p:cNvSpPr/>
          <p:nvPr/>
        </p:nvSpPr>
        <p:spPr>
          <a:xfrm>
            <a:off x="2699792" y="1196752"/>
            <a:ext cx="288032" cy="28803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Multiply 5"/>
          <p:cNvSpPr/>
          <p:nvPr/>
        </p:nvSpPr>
        <p:spPr>
          <a:xfrm>
            <a:off x="2699792" y="1484784"/>
            <a:ext cx="288032" cy="28803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2555776" y="206084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555776" y="314096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555776" y="3645997"/>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1747022"/>
      </p:ext>
    </p:extLst>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GB" b="1" u="sng" dirty="0" smtClean="0"/>
              <a:t>Sports </a:t>
            </a:r>
            <a:r>
              <a:rPr lang="en-GB" b="1" u="sng" dirty="0" smtClean="0"/>
              <a:t>Development </a:t>
            </a:r>
            <a:r>
              <a:rPr lang="en-GB" b="1" u="sng" dirty="0" smtClean="0"/>
              <a:t>Continuum </a:t>
            </a:r>
            <a:endParaRPr lang="en-GB" b="1" u="sng" dirty="0"/>
          </a:p>
        </p:txBody>
      </p:sp>
      <p:graphicFrame>
        <p:nvGraphicFramePr>
          <p:cNvPr id="6" name="Content Placeholder 3"/>
          <p:cNvGraphicFramePr>
            <a:graphicFrameLocks/>
          </p:cNvGraphicFramePr>
          <p:nvPr/>
        </p:nvGraphicFramePr>
        <p:xfrm>
          <a:off x="4716016" y="1556792"/>
          <a:ext cx="417646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1"/>
          </p:nvPr>
        </p:nvSpPr>
        <p:spPr>
          <a:xfrm>
            <a:off x="251520" y="1916832"/>
            <a:ext cx="4881736" cy="4572000"/>
          </a:xfrm>
        </p:spPr>
        <p:txBody>
          <a:bodyPr/>
          <a:lstStyle/>
          <a:p>
            <a:r>
              <a:rPr lang="en-GB" dirty="0" smtClean="0"/>
              <a:t>Used to describe/identify level of performance </a:t>
            </a:r>
          </a:p>
          <a:p>
            <a:pPr marL="0" indent="0">
              <a:buNone/>
            </a:pPr>
            <a:endParaRPr lang="en-GB" dirty="0" smtClean="0"/>
          </a:p>
          <a:p>
            <a:r>
              <a:rPr lang="en-GB" dirty="0" smtClean="0"/>
              <a:t>Highest number at base (Foundation level) as each step gets harder and requires more commitment, some people may not have the </a:t>
            </a:r>
            <a:r>
              <a:rPr lang="en-GB" b="1" dirty="0" smtClean="0"/>
              <a:t>opportunity, provision or esteem </a:t>
            </a:r>
            <a:r>
              <a:rPr lang="en-GB" dirty="0" smtClean="0"/>
              <a:t>to move up the continuum. </a:t>
            </a:r>
            <a:endParaRPr lang="en-GB" b="1"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ABD939C-17F1-40AF-ADA4-7AF2B088FD0B}"/>
                                            </p:graphicEl>
                                          </p:spTgt>
                                        </p:tgtEl>
                                        <p:attrNameLst>
                                          <p:attrName>style.visibility</p:attrName>
                                        </p:attrNameLst>
                                      </p:cBhvr>
                                      <p:to>
                                        <p:strVal val="visible"/>
                                      </p:to>
                                    </p:set>
                                    <p:animEffect transition="in" filter="fade">
                                      <p:cBhvr>
                                        <p:cTn id="7" dur="2000"/>
                                        <p:tgtEl>
                                          <p:spTgt spid="6">
                                            <p:graphicEl>
                                              <a:dgm id="{1ABD939C-17F1-40AF-ADA4-7AF2B088FD0B}"/>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EDD43C5B-7CDB-4DCD-AFD8-A446E459D147}"/>
                                            </p:graphicEl>
                                          </p:spTgt>
                                        </p:tgtEl>
                                        <p:attrNameLst>
                                          <p:attrName>style.visibility</p:attrName>
                                        </p:attrNameLst>
                                      </p:cBhvr>
                                      <p:to>
                                        <p:strVal val="visible"/>
                                      </p:to>
                                    </p:set>
                                    <p:animEffect transition="in" filter="fade">
                                      <p:cBhvr>
                                        <p:cTn id="10" dur="2000"/>
                                        <p:tgtEl>
                                          <p:spTgt spid="6">
                                            <p:graphicEl>
                                              <a:dgm id="{EDD43C5B-7CDB-4DCD-AFD8-A446E459D147}"/>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graphicEl>
                                              <a:dgm id="{4EBA44B8-5D54-4A81-9938-78E2E45376D8}"/>
                                            </p:graphicEl>
                                          </p:spTgt>
                                        </p:tgtEl>
                                        <p:attrNameLst>
                                          <p:attrName>style.visibility</p:attrName>
                                        </p:attrNameLst>
                                      </p:cBhvr>
                                      <p:to>
                                        <p:strVal val="visible"/>
                                      </p:to>
                                    </p:set>
                                    <p:animEffect transition="in" filter="fade">
                                      <p:cBhvr>
                                        <p:cTn id="13" dur="2000"/>
                                        <p:tgtEl>
                                          <p:spTgt spid="6">
                                            <p:graphicEl>
                                              <a:dgm id="{4EBA44B8-5D54-4A81-9938-78E2E45376D8}"/>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graphicEl>
                                              <a:dgm id="{9810C1C1-9847-4E94-8593-8CC9A818CC60}"/>
                                            </p:graphicEl>
                                          </p:spTgt>
                                        </p:tgtEl>
                                        <p:attrNameLst>
                                          <p:attrName>style.visibility</p:attrName>
                                        </p:attrNameLst>
                                      </p:cBhvr>
                                      <p:to>
                                        <p:strVal val="visible"/>
                                      </p:to>
                                    </p:set>
                                    <p:animEffect transition="in" filter="fade">
                                      <p:cBhvr>
                                        <p:cTn id="16" dur="2000"/>
                                        <p:tgtEl>
                                          <p:spTgt spid="6">
                                            <p:graphicEl>
                                              <a:dgm id="{9810C1C1-9847-4E94-8593-8CC9A818C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GB" b="1" u="sng" dirty="0" smtClean="0"/>
              <a:t>Sports Development Continuum </a:t>
            </a:r>
            <a:endParaRPr lang="en-GB" b="1" u="sng" dirty="0"/>
          </a:p>
        </p:txBody>
      </p:sp>
      <p:graphicFrame>
        <p:nvGraphicFramePr>
          <p:cNvPr id="4" name="Table 3"/>
          <p:cNvGraphicFramePr>
            <a:graphicFrameLocks noGrp="1"/>
          </p:cNvGraphicFramePr>
          <p:nvPr>
            <p:extLst>
              <p:ext uri="{D42A27DB-BD31-4B8C-83A1-F6EECF244321}">
                <p14:modId xmlns:p14="http://schemas.microsoft.com/office/powerpoint/2010/main" val="3816568045"/>
              </p:ext>
            </p:extLst>
          </p:nvPr>
        </p:nvGraphicFramePr>
        <p:xfrm>
          <a:off x="539552" y="1196752"/>
          <a:ext cx="7992888" cy="4907280"/>
        </p:xfrm>
        <a:graphic>
          <a:graphicData uri="http://schemas.openxmlformats.org/drawingml/2006/table">
            <a:tbl>
              <a:tblPr firstRow="1" bandRow="1">
                <a:tableStyleId>{5C22544A-7EE6-4342-B048-85BDC9FD1C3A}</a:tableStyleId>
              </a:tblPr>
              <a:tblGrid>
                <a:gridCol w="1728192"/>
                <a:gridCol w="3960440"/>
                <a:gridCol w="2304256"/>
              </a:tblGrid>
              <a:tr h="370840">
                <a:tc>
                  <a:txBody>
                    <a:bodyPr/>
                    <a:lstStyle/>
                    <a:p>
                      <a:r>
                        <a:rPr lang="en-GB" dirty="0" smtClean="0"/>
                        <a:t>Stage</a:t>
                      </a:r>
                      <a:endParaRPr lang="en-GB" dirty="0"/>
                    </a:p>
                  </a:txBody>
                  <a:tcPr/>
                </a:tc>
                <a:tc>
                  <a:txBody>
                    <a:bodyPr/>
                    <a:lstStyle/>
                    <a:p>
                      <a:r>
                        <a:rPr lang="en-GB" dirty="0" smtClean="0"/>
                        <a:t>Description</a:t>
                      </a:r>
                      <a:endParaRPr lang="en-GB" dirty="0"/>
                    </a:p>
                  </a:txBody>
                  <a:tcPr/>
                </a:tc>
                <a:tc>
                  <a:txBody>
                    <a:bodyPr/>
                    <a:lstStyle/>
                    <a:p>
                      <a:r>
                        <a:rPr lang="en-GB" dirty="0" smtClean="0"/>
                        <a:t>How to reach next stage </a:t>
                      </a:r>
                      <a:endParaRPr lang="en-GB" dirty="0"/>
                    </a:p>
                  </a:txBody>
                  <a:tcPr/>
                </a:tc>
              </a:tr>
              <a:tr h="370840">
                <a:tc>
                  <a:txBody>
                    <a:bodyPr/>
                    <a:lstStyle/>
                    <a:p>
                      <a:r>
                        <a:rPr lang="en-GB" sz="1600" b="1" dirty="0" smtClean="0"/>
                        <a:t>Foundation</a:t>
                      </a:r>
                      <a:endParaRPr lang="en-GB" sz="1600" b="1" dirty="0"/>
                    </a:p>
                  </a:txBody>
                  <a:tcPr/>
                </a:tc>
                <a:tc>
                  <a:txBody>
                    <a:bodyPr/>
                    <a:lstStyle/>
                    <a:p>
                      <a:r>
                        <a:rPr lang="en-GB" sz="1600" dirty="0" smtClean="0"/>
                        <a:t>Lowest stage</a:t>
                      </a:r>
                      <a:r>
                        <a:rPr lang="en-GB" sz="1600" baseline="0" dirty="0" smtClean="0"/>
                        <a:t> with the most people at the stage. Participants get their ‘first taste’ of sports, low skill level, played for fun or as part of compulsory PE,  </a:t>
                      </a:r>
                      <a:r>
                        <a:rPr lang="en-GB" sz="1600" b="0" baseline="0" dirty="0" smtClean="0"/>
                        <a:t>early development of physical competence </a:t>
                      </a:r>
                      <a:endParaRPr lang="en-GB" sz="1600" b="0" dirty="0"/>
                    </a:p>
                  </a:txBody>
                  <a:tcPr/>
                </a:tc>
                <a:tc>
                  <a:txBody>
                    <a:bodyPr/>
                    <a:lstStyle/>
                    <a:p>
                      <a:r>
                        <a:rPr lang="en-GB" sz="1600" dirty="0" smtClean="0"/>
                        <a:t>Choose to participate in</a:t>
                      </a:r>
                      <a:r>
                        <a:rPr lang="en-GB" sz="1600" baseline="0" dirty="0" smtClean="0"/>
                        <a:t> a sport in their own time. </a:t>
                      </a:r>
                    </a:p>
                    <a:p>
                      <a:r>
                        <a:rPr lang="en-GB" sz="1600" baseline="0" dirty="0" smtClean="0"/>
                        <a:t>Improve skill level, have desire to improve </a:t>
                      </a:r>
                      <a:endParaRPr lang="en-GB" sz="1600" dirty="0"/>
                    </a:p>
                  </a:txBody>
                  <a:tcPr/>
                </a:tc>
              </a:tr>
              <a:tr h="370840">
                <a:tc>
                  <a:txBody>
                    <a:bodyPr/>
                    <a:lstStyle/>
                    <a:p>
                      <a:r>
                        <a:rPr lang="en-GB" sz="1600" b="1" dirty="0" smtClean="0"/>
                        <a:t>Participation</a:t>
                      </a:r>
                      <a:endParaRPr lang="en-GB" sz="1600" b="1" dirty="0"/>
                    </a:p>
                  </a:txBody>
                  <a:tcPr/>
                </a:tc>
                <a:tc>
                  <a:txBody>
                    <a:bodyPr/>
                    <a:lstStyle/>
                    <a:p>
                      <a:r>
                        <a:rPr lang="en-GB" sz="1600" dirty="0" smtClean="0"/>
                        <a:t>Commitment</a:t>
                      </a:r>
                      <a:r>
                        <a:rPr lang="en-GB" sz="1600" baseline="0" dirty="0" smtClean="0"/>
                        <a:t> of time to activity,  sport undertaken primarily for fun but more emphasis on improving, may play low level matches e.g. extra curricular clubs </a:t>
                      </a:r>
                      <a:endParaRPr lang="en-GB" sz="1600" dirty="0"/>
                    </a:p>
                  </a:txBody>
                  <a:tcPr/>
                </a:tc>
                <a:tc>
                  <a:txBody>
                    <a:bodyPr/>
                    <a:lstStyle/>
                    <a:p>
                      <a:r>
                        <a:rPr lang="en-GB" sz="1600" dirty="0" smtClean="0"/>
                        <a:t>Need to keep practicing</a:t>
                      </a:r>
                      <a:r>
                        <a:rPr lang="en-GB" sz="1600" baseline="0" dirty="0" smtClean="0"/>
                        <a:t> to improve skill level, join competitive club to play matches </a:t>
                      </a:r>
                      <a:endParaRPr lang="en-GB" sz="1600" dirty="0"/>
                    </a:p>
                  </a:txBody>
                  <a:tcPr/>
                </a:tc>
              </a:tr>
              <a:tr h="370840">
                <a:tc>
                  <a:txBody>
                    <a:bodyPr/>
                    <a:lstStyle/>
                    <a:p>
                      <a:r>
                        <a:rPr lang="en-GB" sz="1600" b="1" dirty="0" smtClean="0"/>
                        <a:t>Performance</a:t>
                      </a:r>
                      <a:r>
                        <a:rPr lang="en-GB" sz="1600" b="1" baseline="0" dirty="0" smtClean="0"/>
                        <a:t> </a:t>
                      </a:r>
                      <a:endParaRPr lang="en-GB" sz="1600" b="1" dirty="0"/>
                    </a:p>
                  </a:txBody>
                  <a:tcPr/>
                </a:tc>
                <a:tc>
                  <a:txBody>
                    <a:bodyPr/>
                    <a:lstStyle/>
                    <a:p>
                      <a:r>
                        <a:rPr lang="en-GB" sz="1600" dirty="0" smtClean="0"/>
                        <a:t>Organised</a:t>
                      </a:r>
                      <a:r>
                        <a:rPr lang="en-GB" sz="1600" baseline="0" dirty="0" smtClean="0"/>
                        <a:t> sport,  good level coaches aiming to increase skill level, may be club or county level, regular training and matches </a:t>
                      </a:r>
                      <a:endParaRPr lang="en-GB" sz="1600" dirty="0"/>
                    </a:p>
                  </a:txBody>
                  <a:tcPr/>
                </a:tc>
                <a:tc>
                  <a:txBody>
                    <a:bodyPr/>
                    <a:lstStyle/>
                    <a:p>
                      <a:r>
                        <a:rPr lang="en-GB" sz="1600" dirty="0" smtClean="0"/>
                        <a:t>Be selected</a:t>
                      </a:r>
                      <a:r>
                        <a:rPr lang="en-GB" sz="1600" baseline="0" dirty="0" smtClean="0"/>
                        <a:t> to training academies, work way up NGB pathways, be selected by TIP</a:t>
                      </a:r>
                      <a:endParaRPr lang="en-GB" sz="1600" dirty="0"/>
                    </a:p>
                  </a:txBody>
                  <a:tcPr/>
                </a:tc>
              </a:tr>
              <a:tr h="370840">
                <a:tc>
                  <a:txBody>
                    <a:bodyPr/>
                    <a:lstStyle/>
                    <a:p>
                      <a:r>
                        <a:rPr lang="en-GB" sz="1600" b="1" dirty="0" smtClean="0"/>
                        <a:t>Excellence/Elite</a:t>
                      </a:r>
                      <a:endParaRPr lang="en-GB" sz="1600" b="1" dirty="0"/>
                    </a:p>
                  </a:txBody>
                  <a:tcPr/>
                </a:tc>
                <a:tc>
                  <a:txBody>
                    <a:bodyPr/>
                    <a:lstStyle/>
                    <a:p>
                      <a:r>
                        <a:rPr lang="en-GB" sz="1600" dirty="0" smtClean="0"/>
                        <a:t>Top level-</a:t>
                      </a:r>
                      <a:r>
                        <a:rPr lang="en-GB" sz="1600" baseline="0" dirty="0" smtClean="0"/>
                        <a:t> smallest number of people,  highest level coaching and technical support,  commitment, national or international </a:t>
                      </a:r>
                      <a:endParaRPr lang="en-GB" sz="1600" dirty="0"/>
                    </a:p>
                  </a:txBody>
                  <a:tcPr/>
                </a:tc>
                <a:tc>
                  <a:txBody>
                    <a:bodyPr/>
                    <a:lstStyle/>
                    <a:p>
                      <a:endParaRPr lang="en-GB" sz="1600" dirty="0"/>
                    </a:p>
                  </a:txBody>
                  <a:tcPr/>
                </a:tc>
              </a:tr>
            </a:tbl>
          </a:graphicData>
        </a:graphic>
      </p:graphicFrame>
    </p:spTree>
    <p:extLst>
      <p:ext uri="{BB962C8B-B14F-4D97-AF65-F5344CB8AC3E}">
        <p14:creationId xmlns:p14="http://schemas.microsoft.com/office/powerpoint/2010/main" val="744658861"/>
      </p:ext>
    </p:extLst>
  </p:cSld>
  <p:clrMapOvr>
    <a:masterClrMapping/>
  </p:clrMapOvr>
  <p:transition>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24" y="-99392"/>
            <a:ext cx="7772400" cy="1143000"/>
          </a:xfrm>
        </p:spPr>
        <p:txBody>
          <a:bodyPr>
            <a:normAutofit/>
          </a:bodyPr>
          <a:lstStyle/>
          <a:p>
            <a:pPr algn="ctr"/>
            <a:r>
              <a:rPr lang="en-GB" b="1" u="sng" dirty="0" smtClean="0"/>
              <a:t>England Hockey</a:t>
            </a:r>
            <a:endParaRPr lang="en-GB" b="1" u="sng" dirty="0"/>
          </a:p>
        </p:txBody>
      </p:sp>
      <p:pic>
        <p:nvPicPr>
          <p:cNvPr id="1026" name="Picture 2" descr="Single System Pathway Diagram - August 2011"/>
          <p:cNvPicPr>
            <a:picLocks noChangeAspect="1" noChangeArrowheads="1"/>
          </p:cNvPicPr>
          <p:nvPr/>
        </p:nvPicPr>
        <p:blipFill>
          <a:blip r:embed="rId2" cstate="print"/>
          <a:srcRect/>
          <a:stretch>
            <a:fillRect/>
          </a:stretch>
        </p:blipFill>
        <p:spPr bwMode="auto">
          <a:xfrm>
            <a:off x="904095" y="1340768"/>
            <a:ext cx="3523889" cy="5125567"/>
          </a:xfrm>
          <a:prstGeom prst="rect">
            <a:avLst/>
          </a:prstGeom>
          <a:noFill/>
        </p:spPr>
      </p:pic>
      <p:graphicFrame>
        <p:nvGraphicFramePr>
          <p:cNvPr id="4" name="Content Placeholder 3"/>
          <p:cNvGraphicFramePr>
            <a:graphicFrameLocks/>
          </p:cNvGraphicFramePr>
          <p:nvPr/>
        </p:nvGraphicFramePr>
        <p:xfrm>
          <a:off x="4716016" y="1340768"/>
          <a:ext cx="4176464"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rmAutofit fontScale="90000"/>
          </a:bodyPr>
          <a:lstStyle/>
          <a:p>
            <a:r>
              <a:rPr lang="en-GB" dirty="0" smtClean="0"/>
              <a:t>How and Why do we create such a large base (foundation) level?</a:t>
            </a:r>
            <a:endParaRPr lang="en-GB" dirty="0"/>
          </a:p>
        </p:txBody>
      </p:sp>
      <p:sp>
        <p:nvSpPr>
          <p:cNvPr id="3" name="Content Placeholder 2"/>
          <p:cNvSpPr>
            <a:spLocks noGrp="1"/>
          </p:cNvSpPr>
          <p:nvPr>
            <p:ph sz="quarter" idx="1"/>
          </p:nvPr>
        </p:nvSpPr>
        <p:spPr>
          <a:xfrm>
            <a:off x="323528" y="1447800"/>
            <a:ext cx="8363272" cy="5077544"/>
          </a:xfrm>
        </p:spPr>
        <p:txBody>
          <a:bodyPr>
            <a:normAutofit lnSpcReduction="10000"/>
          </a:bodyPr>
          <a:lstStyle/>
          <a:p>
            <a:pPr>
              <a:buNone/>
            </a:pPr>
            <a:endParaRPr lang="en-GB" sz="2000" dirty="0" smtClean="0"/>
          </a:p>
          <a:p>
            <a:pPr>
              <a:buNone/>
            </a:pPr>
            <a:r>
              <a:rPr lang="en-GB" sz="2000" dirty="0" smtClean="0"/>
              <a:t>National Governing Bodies are responsible for increasing participation in their individual sport. They aim to create the largest base possible for many reasons:</a:t>
            </a:r>
          </a:p>
          <a:p>
            <a:r>
              <a:rPr lang="en-GB" sz="2000" dirty="0" smtClean="0"/>
              <a:t>A large base means more talent potential- more people will move up the continuum increasing ability of elite performers </a:t>
            </a:r>
          </a:p>
          <a:p>
            <a:r>
              <a:rPr lang="en-GB" sz="2000" dirty="0" smtClean="0"/>
              <a:t>National lottery funds sports with more participants involved, so NGBs aim to increase foundation level as one way to get more money.</a:t>
            </a:r>
            <a:endParaRPr lang="en-GB" sz="2000" dirty="0" smtClean="0"/>
          </a:p>
          <a:p>
            <a:endParaRPr lang="en-GB" sz="2000" dirty="0" smtClean="0"/>
          </a:p>
          <a:p>
            <a:pPr>
              <a:buNone/>
            </a:pPr>
            <a:r>
              <a:rPr lang="en-GB" sz="2000" b="1" dirty="0" smtClean="0"/>
              <a:t>Benefits</a:t>
            </a:r>
          </a:p>
          <a:p>
            <a:pPr>
              <a:buNone/>
            </a:pPr>
            <a:r>
              <a:rPr lang="en-GB" sz="2000" dirty="0" smtClean="0"/>
              <a:t>Personal health benefits- physical (improved health, improved fitness, decrease chance of exercise related illnesses </a:t>
            </a:r>
            <a:r>
              <a:rPr lang="en-GB" sz="2000" dirty="0" err="1" smtClean="0"/>
              <a:t>e,g</a:t>
            </a:r>
            <a:r>
              <a:rPr lang="en-GB" sz="2000" dirty="0" smtClean="0"/>
              <a:t> </a:t>
            </a:r>
            <a:r>
              <a:rPr lang="en-GB" sz="2000" dirty="0" err="1" smtClean="0"/>
              <a:t>osteoporsis</a:t>
            </a:r>
            <a:r>
              <a:rPr lang="en-GB" sz="2000" dirty="0" smtClean="0"/>
              <a:t>, increased strength), mental (decreases stress, releases serotonin- feel good factor), social (make and interact with friends, learning </a:t>
            </a:r>
            <a:r>
              <a:rPr lang="en-GB" sz="2000" dirty="0" err="1" smtClean="0"/>
              <a:t>cooporation</a:t>
            </a:r>
            <a:r>
              <a:rPr lang="en-GB" sz="2000" dirty="0" smtClean="0"/>
              <a:t>) </a:t>
            </a:r>
          </a:p>
          <a:p>
            <a:pPr>
              <a:buNone/>
            </a:pPr>
            <a:r>
              <a:rPr lang="en-GB" sz="2000" dirty="0" smtClean="0"/>
              <a:t>Community benefits- keeps people busy, increases moral, decreases crime that may be caused to boredom</a:t>
            </a:r>
            <a:endParaRPr lang="en-GB" sz="2000" dirty="0" smtClean="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634082"/>
          </a:xfrm>
        </p:spPr>
        <p:txBody>
          <a:bodyPr>
            <a:normAutofit fontScale="90000"/>
          </a:bodyPr>
          <a:lstStyle/>
          <a:p>
            <a:r>
              <a:rPr lang="en-GB" dirty="0" smtClean="0"/>
              <a:t>Talent Identification Programmes (TIPs)</a:t>
            </a:r>
            <a:endParaRPr lang="en-GB" dirty="0"/>
          </a:p>
        </p:txBody>
      </p:sp>
      <p:sp>
        <p:nvSpPr>
          <p:cNvPr id="3" name="Content Placeholder 2"/>
          <p:cNvSpPr>
            <a:spLocks noGrp="1"/>
          </p:cNvSpPr>
          <p:nvPr>
            <p:ph sz="quarter" idx="1"/>
          </p:nvPr>
        </p:nvSpPr>
        <p:spPr>
          <a:xfrm>
            <a:off x="395536" y="908720"/>
            <a:ext cx="8291264" cy="5616624"/>
          </a:xfrm>
        </p:spPr>
        <p:txBody>
          <a:bodyPr>
            <a:normAutofit fontScale="92500" lnSpcReduction="20000"/>
          </a:bodyPr>
          <a:lstStyle/>
          <a:p>
            <a:pPr algn="ctr">
              <a:spcBef>
                <a:spcPts val="0"/>
              </a:spcBef>
              <a:buNone/>
            </a:pPr>
            <a:endParaRPr lang="en-GB" sz="2000" dirty="0" smtClean="0"/>
          </a:p>
          <a:p>
            <a:pPr algn="ctr">
              <a:spcBef>
                <a:spcPts val="0"/>
              </a:spcBef>
              <a:buNone/>
            </a:pPr>
            <a:r>
              <a:rPr lang="en-GB" sz="2000" dirty="0" smtClean="0"/>
              <a:t>Having a large foundation won’t help unless there is a way of finding those with enough talent to make it to the top</a:t>
            </a:r>
            <a:r>
              <a:rPr lang="en-GB" sz="2000" dirty="0" smtClean="0"/>
              <a:t>. Different sports have different success with their Talent Identification Programmes</a:t>
            </a:r>
          </a:p>
          <a:p>
            <a:pPr algn="ctr">
              <a:spcBef>
                <a:spcPts val="0"/>
              </a:spcBef>
              <a:buNone/>
            </a:pPr>
            <a:endParaRPr lang="en-GB" sz="2000" dirty="0"/>
          </a:p>
          <a:p>
            <a:pPr algn="ctr">
              <a:spcBef>
                <a:spcPts val="0"/>
              </a:spcBef>
              <a:buNone/>
            </a:pPr>
            <a:r>
              <a:rPr lang="en-GB" sz="2000" dirty="0" smtClean="0"/>
              <a:t>Some sports require participants with specific physical attributes, a good example is rowing- rowers need to be tall with particularly long limbs for extra reach, the cox who is in charge of the boat has to be small and light to not put extra weight on the boat. </a:t>
            </a:r>
          </a:p>
          <a:p>
            <a:pPr algn="ctr">
              <a:spcBef>
                <a:spcPts val="0"/>
              </a:spcBef>
              <a:buNone/>
            </a:pPr>
            <a:endParaRPr lang="en-GB" sz="2000" dirty="0"/>
          </a:p>
          <a:p>
            <a:pPr algn="ctr">
              <a:spcBef>
                <a:spcPts val="0"/>
              </a:spcBef>
              <a:buNone/>
            </a:pPr>
            <a:r>
              <a:rPr lang="en-GB" sz="2000" dirty="0" smtClean="0"/>
              <a:t>Talent Identification Programmes are a great way of introducing people to sports that they may not have tried before but they may suit. </a:t>
            </a:r>
          </a:p>
          <a:p>
            <a:pPr algn="ctr">
              <a:spcBef>
                <a:spcPts val="0"/>
              </a:spcBef>
              <a:buNone/>
            </a:pPr>
            <a:r>
              <a:rPr lang="en-GB" sz="2000" dirty="0" smtClean="0"/>
              <a:t>They can also ‘fast track’ talented performers to help move them up the sport development continuum so that the receive the best levels of coaching and support early on in their career. </a:t>
            </a:r>
            <a:endParaRPr lang="en-GB" sz="2000" dirty="0" smtClean="0"/>
          </a:p>
          <a:p>
            <a:pPr>
              <a:buNone/>
            </a:pPr>
            <a:endParaRPr lang="en-GB" sz="2000" dirty="0" smtClean="0"/>
          </a:p>
          <a:p>
            <a:pPr>
              <a:buNone/>
            </a:pPr>
            <a:r>
              <a:rPr lang="en-GB" sz="2000" b="1" dirty="0" smtClean="0"/>
              <a:t>NGBs have primary function to put this in place.</a:t>
            </a:r>
          </a:p>
          <a:p>
            <a:endParaRPr lang="en-GB" sz="2000" b="1" dirty="0" smtClean="0"/>
          </a:p>
          <a:p>
            <a:r>
              <a:rPr lang="en-GB" sz="2000" b="1" dirty="0" smtClean="0"/>
              <a:t>Work with schools and clubs to set up local and regional TIPs</a:t>
            </a:r>
          </a:p>
          <a:p>
            <a:endParaRPr lang="en-GB" sz="2000" b="1" dirty="0" smtClean="0"/>
          </a:p>
          <a:p>
            <a:r>
              <a:rPr lang="en-GB" sz="2000" b="1" dirty="0" smtClean="0"/>
              <a:t>Additional talent searches such as </a:t>
            </a:r>
            <a:r>
              <a:rPr lang="en-GB" sz="2000" b="1" i="1" dirty="0" smtClean="0"/>
              <a:t>Discover Your Power </a:t>
            </a:r>
          </a:p>
          <a:p>
            <a:endParaRPr lang="en-GB" sz="2000" dirty="0"/>
          </a:p>
          <a:p>
            <a:endParaRPr lang="en-GB" sz="2000" dirty="0" smtClean="0"/>
          </a:p>
          <a:p>
            <a:endParaRPr lang="en-GB" sz="2000" dirty="0" smtClean="0"/>
          </a:p>
        </p:txBody>
      </p:sp>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143000"/>
          </a:xfrm>
        </p:spPr>
        <p:txBody>
          <a:bodyPr/>
          <a:lstStyle/>
          <a:p>
            <a:r>
              <a:rPr lang="en-GB" dirty="0" smtClean="0"/>
              <a:t>Talent identification success story </a:t>
            </a:r>
            <a:endParaRPr lang="en-GB" dirty="0"/>
          </a:p>
        </p:txBody>
      </p:sp>
      <p:sp>
        <p:nvSpPr>
          <p:cNvPr id="4" name="Rectangle 3"/>
          <p:cNvSpPr/>
          <p:nvPr/>
        </p:nvSpPr>
        <p:spPr>
          <a:xfrm>
            <a:off x="3563888" y="1988840"/>
            <a:ext cx="5112568" cy="3170099"/>
          </a:xfrm>
          <a:prstGeom prst="rect">
            <a:avLst/>
          </a:prstGeom>
        </p:spPr>
        <p:txBody>
          <a:bodyPr wrap="square">
            <a:spAutoFit/>
          </a:bodyPr>
          <a:lstStyle/>
          <a:p>
            <a:r>
              <a:rPr lang="en-GB" sz="2000" b="1" u="sng" cap="all" dirty="0">
                <a:hlinkClick r:id="rId2"/>
              </a:rPr>
              <a:t>HELEN GLOVER</a:t>
            </a:r>
            <a:endParaRPr lang="en-GB" sz="2000" b="1" cap="all" dirty="0"/>
          </a:p>
          <a:p>
            <a:r>
              <a:rPr lang="en-GB" sz="2000" b="1" cap="all" dirty="0"/>
              <a:t>LONDON 2012 GOLD </a:t>
            </a:r>
            <a:r>
              <a:rPr lang="en-GB" sz="2000" b="1" cap="all" dirty="0" smtClean="0"/>
              <a:t>MEDALLIST</a:t>
            </a:r>
          </a:p>
          <a:p>
            <a:endParaRPr lang="en-GB" sz="2000" b="1" cap="all" dirty="0" smtClean="0"/>
          </a:p>
          <a:p>
            <a:r>
              <a:rPr lang="en-GB" sz="2000" dirty="0" smtClean="0"/>
              <a:t>Helen </a:t>
            </a:r>
            <a:r>
              <a:rPr lang="en-GB" sz="2000" dirty="0"/>
              <a:t>started rowing in 2008 through the UK Talent Team (UK Sport and English Institute of Sport) Sporting Giants scheme and was placed on to the GB Rowing Team's Start programme, sponsored by Siemens, in Bath and coached by GB Rowing’s Paul </a:t>
            </a:r>
            <a:r>
              <a:rPr lang="en-GB" sz="2000" dirty="0" err="1"/>
              <a:t>Stannard</a:t>
            </a:r>
            <a:r>
              <a:rPr lang="en-GB" sz="2000" dirty="0"/>
              <a:t>. Prior to this she had absolutely no experience with rowing.</a:t>
            </a:r>
          </a:p>
        </p:txBody>
      </p:sp>
      <p:pic>
        <p:nvPicPr>
          <p:cNvPr id="1026" name="Picture 2" descr="http://www.uksport.gov.uk/~/media/images/our-work/previous_talent_id_campaigns.jpg?bc=White&amp;h=178&amp;la=en&amp;w=178&amp;crop=1&amp;cropx=80&amp;cropy=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988840"/>
            <a:ext cx="3004258" cy="300425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27584" y="5805264"/>
            <a:ext cx="7261867" cy="646331"/>
          </a:xfrm>
          <a:prstGeom prst="rect">
            <a:avLst/>
          </a:prstGeom>
        </p:spPr>
        <p:txBody>
          <a:bodyPr wrap="square">
            <a:spAutoFit/>
          </a:bodyPr>
          <a:lstStyle/>
          <a:p>
            <a:r>
              <a:rPr lang="en-GB" dirty="0">
                <a:hlinkClick r:id="rId4"/>
              </a:rPr>
              <a:t>http://</a:t>
            </a:r>
            <a:r>
              <a:rPr lang="en-GB" dirty="0" smtClean="0">
                <a:hlinkClick r:id="rId4"/>
              </a:rPr>
              <a:t>www.uksport.gov.uk/our-work/talent-id/athlete-success-stories</a:t>
            </a:r>
            <a:endParaRPr lang="en-GB" dirty="0" smtClean="0"/>
          </a:p>
          <a:p>
            <a:endParaRPr lang="en-GB" dirty="0"/>
          </a:p>
        </p:txBody>
      </p:sp>
    </p:spTree>
    <p:extLst>
      <p:ext uri="{BB962C8B-B14F-4D97-AF65-F5344CB8AC3E}">
        <p14:creationId xmlns:p14="http://schemas.microsoft.com/office/powerpoint/2010/main" val="3934219924"/>
      </p:ext>
    </p:extLst>
  </p:cSld>
  <p:clrMapOvr>
    <a:masterClrMapping/>
  </p:clrMapOvr>
  <p:transition>
    <p:push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686800" cy="1143000"/>
          </a:xfrm>
        </p:spPr>
        <p:txBody>
          <a:bodyPr>
            <a:normAutofit fontScale="90000"/>
          </a:bodyPr>
          <a:lstStyle/>
          <a:p>
            <a:pPr algn="ctr"/>
            <a:r>
              <a:rPr lang="en-GB" b="1" dirty="0" smtClean="0"/>
              <a:t>TIPs </a:t>
            </a:r>
            <a:r>
              <a:rPr lang="en-GB" b="1" dirty="0" smtClean="0"/>
              <a:t>– The Criticisms </a:t>
            </a:r>
            <a:r>
              <a:rPr lang="en-GB" dirty="0" smtClean="0"/>
              <a:t/>
            </a:r>
            <a:br>
              <a:rPr lang="en-GB" dirty="0" smtClean="0"/>
            </a:br>
            <a:r>
              <a:rPr lang="en-GB" sz="2700" dirty="0" smtClean="0"/>
              <a:t>You need to be able to identify the strengths and limitations of TIPS </a:t>
            </a:r>
            <a:endParaRPr lang="en-GB" dirty="0"/>
          </a:p>
        </p:txBody>
      </p:sp>
      <p:sp>
        <p:nvSpPr>
          <p:cNvPr id="5" name="Rectangle 4"/>
          <p:cNvSpPr/>
          <p:nvPr/>
        </p:nvSpPr>
        <p:spPr>
          <a:xfrm>
            <a:off x="395536" y="1700808"/>
            <a:ext cx="7920880" cy="646331"/>
          </a:xfrm>
          <a:prstGeom prst="rect">
            <a:avLst/>
          </a:prstGeom>
        </p:spPr>
        <p:txBody>
          <a:bodyPr wrap="square">
            <a:spAutoFit/>
          </a:bodyPr>
          <a:lstStyle/>
          <a:p>
            <a:pPr marL="285750" indent="-285750">
              <a:buFont typeface="Arial" panose="020B0604020202020204" pitchFamily="34" charset="0"/>
              <a:buChar char="•"/>
            </a:pPr>
            <a:r>
              <a:rPr lang="en-GB" dirty="0"/>
              <a:t>Use of physiological data to select </a:t>
            </a:r>
            <a:r>
              <a:rPr lang="en-GB" dirty="0" smtClean="0"/>
              <a:t>youngsters, favours </a:t>
            </a:r>
            <a:r>
              <a:rPr lang="en-GB" dirty="0"/>
              <a:t>those who </a:t>
            </a:r>
            <a:r>
              <a:rPr lang="en-GB" dirty="0" smtClean="0"/>
              <a:t>have developed early, someone may miss out due to a late growth spurt </a:t>
            </a:r>
            <a:endParaRPr lang="en-GB" dirty="0"/>
          </a:p>
        </p:txBody>
      </p:sp>
      <p:sp>
        <p:nvSpPr>
          <p:cNvPr id="6" name="Rectangle 5"/>
          <p:cNvSpPr/>
          <p:nvPr/>
        </p:nvSpPr>
        <p:spPr>
          <a:xfrm>
            <a:off x="395536" y="2492896"/>
            <a:ext cx="8064896" cy="3416320"/>
          </a:xfrm>
          <a:prstGeom prst="rect">
            <a:avLst/>
          </a:prstGeom>
        </p:spPr>
        <p:txBody>
          <a:bodyPr wrap="square">
            <a:spAutoFit/>
          </a:bodyPr>
          <a:lstStyle/>
          <a:p>
            <a:pPr marL="285750" indent="-285750">
              <a:buFont typeface="Arial" panose="020B0604020202020204" pitchFamily="34" charset="0"/>
              <a:buChar char="•"/>
            </a:pPr>
            <a:r>
              <a:rPr lang="en-GB" dirty="0"/>
              <a:t>Use of current performance levels at early as an indicator favoured those who had best opportunities- supportive parents, specialist coaching at school </a:t>
            </a:r>
            <a:r>
              <a:rPr lang="en-GB" dirty="0" smtClean="0"/>
              <a:t>etc.</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Can </a:t>
            </a:r>
            <a:r>
              <a:rPr lang="en-GB" dirty="0"/>
              <a:t>result in over-</a:t>
            </a:r>
            <a:r>
              <a:rPr lang="en-GB" dirty="0" err="1"/>
              <a:t>specialistation</a:t>
            </a:r>
            <a:r>
              <a:rPr lang="en-GB" dirty="0"/>
              <a:t> at a young age, linked to high drop out rates. </a:t>
            </a:r>
          </a:p>
          <a:p>
            <a:endParaRPr lang="en-GB" dirty="0"/>
          </a:p>
          <a:p>
            <a:pPr marL="285750" indent="-285750">
              <a:buFont typeface="Arial" panose="020B0604020202020204" pitchFamily="34" charset="0"/>
              <a:buChar char="•"/>
            </a:pPr>
            <a:r>
              <a:rPr lang="en-GB" dirty="0"/>
              <a:t>Few TIPs used any psychological testing despite the links to progression</a:t>
            </a:r>
          </a:p>
          <a:p>
            <a:endParaRPr lang="en-GB" dirty="0"/>
          </a:p>
          <a:p>
            <a:pPr marL="285750" indent="-285750">
              <a:buFont typeface="Arial" panose="020B0604020202020204" pitchFamily="34" charset="0"/>
              <a:buChar char="•"/>
            </a:pPr>
            <a:r>
              <a:rPr lang="en-GB" dirty="0"/>
              <a:t>Most focused on whether the performer currently had the skills not whether they had the potential to learn further</a:t>
            </a:r>
          </a:p>
          <a:p>
            <a:endParaRPr lang="en-GB" dirty="0"/>
          </a:p>
          <a:p>
            <a:pPr marL="285750" indent="-285750">
              <a:buFont typeface="Arial" panose="020B0604020202020204" pitchFamily="34" charset="0"/>
              <a:buChar char="•"/>
            </a:pPr>
            <a:r>
              <a:rPr lang="en-GB" dirty="0"/>
              <a:t>Emphasis on success leads to confusion between current performance and talent (potential). If funding only goes to ‘best’ juniors then lots of wasted talent.</a:t>
            </a:r>
          </a:p>
        </p:txBody>
      </p:sp>
    </p:spTree>
  </p:cSld>
  <p:clrMapOvr>
    <a:masterClrMapping/>
  </p:clrMapOvr>
  <p:transition>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1300</TotalTime>
  <Words>887</Words>
  <Application>Microsoft Office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2.1 Elite Performers- The route </vt:lpstr>
      <vt:lpstr>PowerPoint Presentation</vt:lpstr>
      <vt:lpstr>Sports Development Continuum </vt:lpstr>
      <vt:lpstr>Sports Development Continuum </vt:lpstr>
      <vt:lpstr>England Hockey</vt:lpstr>
      <vt:lpstr>How and Why do we create such a large base (foundation) level?</vt:lpstr>
      <vt:lpstr>Talent Identification Programmes (TIPs)</vt:lpstr>
      <vt:lpstr>Talent identification success story </vt:lpstr>
      <vt:lpstr>TIPs – The Criticisms  You need to be able to identify the strengths and limitations of TIPS </vt:lpstr>
      <vt:lpstr>Providing the development structure</vt:lpstr>
      <vt:lpstr>Supporting performer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Rational Recreation and Amateurism</dc:title>
  <dc:creator>Matt</dc:creator>
  <cp:lastModifiedBy>Kit Dillon</cp:lastModifiedBy>
  <cp:revision>40</cp:revision>
  <dcterms:created xsi:type="dcterms:W3CDTF">2012-09-09T13:23:30Z</dcterms:created>
  <dcterms:modified xsi:type="dcterms:W3CDTF">2017-01-09T21:49:02Z</dcterms:modified>
</cp:coreProperties>
</file>