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9" r:id="rId7"/>
    <p:sldId id="263" r:id="rId8"/>
    <p:sldId id="27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9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4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831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9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61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02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37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2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9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1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9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9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5BCA-3211-4AE4-B479-2CB3CF33F785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35C174-4208-4F07-ABB2-7B44F39F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FvVXOc0zyO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f-UX0LE_tCg" TargetMode="External"/><Relationship Id="rId4" Type="http://schemas.openxmlformats.org/officeDocument/2006/relationships/hyperlink" Target="https://www.youtube.com/watch?v=XjJQBjWYDT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333" y="1089301"/>
            <a:ext cx="7766936" cy="1646302"/>
          </a:xfrm>
        </p:spPr>
        <p:txBody>
          <a:bodyPr/>
          <a:lstStyle/>
          <a:p>
            <a:pPr algn="ctr"/>
            <a:r>
              <a:rPr lang="en-GB" dirty="0" smtClean="0"/>
              <a:t>Social and Cultural factors required to support progression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509" y="3361901"/>
            <a:ext cx="8275760" cy="217460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What physical, social and cultural characteristics are required to progress to elite</a:t>
            </a:r>
            <a:r>
              <a:rPr lang="en-GB" dirty="0" smtClean="0"/>
              <a:t>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What barriers are in the way of people progressing?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1143000"/>
          </a:xfrm>
        </p:spPr>
        <p:txBody>
          <a:bodyPr/>
          <a:lstStyle/>
          <a:p>
            <a:r>
              <a:rPr lang="en-GB" dirty="0" smtClean="0"/>
              <a:t>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0258" y="1225378"/>
            <a:ext cx="8784976" cy="514955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From AS it was clear that those with a disability are less likely to participate, but how likely are they to progress?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Is it possible to assume that there are fewer barriers to progression for disabled athletes?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94656"/>
              </p:ext>
            </p:extLst>
          </p:nvPr>
        </p:nvGraphicFramePr>
        <p:xfrm>
          <a:off x="1127448" y="2623143"/>
          <a:ext cx="7344816" cy="1112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Location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Olympic medals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Paralympic medals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Beijing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47 (5%)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 (7%)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London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65 (7%)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 (8%)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t3.gstatic.com/images?q=tbn:ANd9GcTwpJ8KTBJe0APPkE6J958J0DAsU16NTMg_5OU--HQ_7COfYs7-:www.paralympic.org/sites/default/files/images/120907011931073_peacock2.mainpicture_6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54" y="5108611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56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Support for Disabled athletes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91544" y="1447800"/>
            <a:ext cx="8219256" cy="5077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600" dirty="0"/>
              <a:t>British Paralympic Association (BPA)</a:t>
            </a:r>
          </a:p>
          <a:p>
            <a:r>
              <a:rPr lang="en-GB" sz="1600" dirty="0"/>
              <a:t>Responsible for selecting, preparing, entering, funding and managing Britain’s teams</a:t>
            </a:r>
          </a:p>
          <a:p>
            <a:endParaRPr lang="en-GB" sz="1600" dirty="0"/>
          </a:p>
          <a:p>
            <a:r>
              <a:rPr lang="en-GB" sz="1600" dirty="0"/>
              <a:t>Athletes are funded by the normal route…</a:t>
            </a:r>
          </a:p>
          <a:p>
            <a:pPr lvl="1"/>
            <a:r>
              <a:rPr lang="en-GB" sz="1400" dirty="0"/>
              <a:t>Exchequer funding</a:t>
            </a:r>
          </a:p>
          <a:p>
            <a:pPr lvl="1"/>
            <a:r>
              <a:rPr lang="en-GB" sz="1400" dirty="0"/>
              <a:t>Lottery funding via World Class Performance plan</a:t>
            </a:r>
          </a:p>
          <a:p>
            <a:pPr lvl="1"/>
            <a:r>
              <a:rPr lang="en-GB" sz="1400" dirty="0"/>
              <a:t>Sponsorship</a:t>
            </a:r>
          </a:p>
          <a:p>
            <a:pPr lvl="1"/>
            <a:r>
              <a:rPr lang="en-GB" sz="1400" dirty="0"/>
              <a:t>Fundraising</a:t>
            </a:r>
          </a:p>
          <a:p>
            <a:pPr lvl="1"/>
            <a:endParaRPr lang="en-GB" sz="1400" dirty="0"/>
          </a:p>
          <a:p>
            <a:r>
              <a:rPr lang="en-GB" sz="1600" dirty="0"/>
              <a:t>Sport England’s ‘Awards for all’ look favourably on applications from disabled groups.</a:t>
            </a:r>
          </a:p>
          <a:p>
            <a:endParaRPr lang="en-GB" sz="1600" dirty="0"/>
          </a:p>
          <a:p>
            <a:r>
              <a:rPr lang="en-GB" sz="1600" dirty="0"/>
              <a:t>Talented Athlete Scholarship scheme (TASS)</a:t>
            </a:r>
          </a:p>
          <a:p>
            <a:pPr lvl="1"/>
            <a:r>
              <a:rPr lang="en-GB" sz="1400" dirty="0"/>
              <a:t>Age limit extended to 35 for those with a disability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r>
              <a:rPr lang="en-GB" sz="1600" dirty="0"/>
              <a:t>Common complaint is the lack of media coverage (Evident with London 2012)</a:t>
            </a:r>
          </a:p>
          <a:p>
            <a:r>
              <a:rPr lang="en-GB" sz="1600" dirty="0"/>
              <a:t>Leads to lack of sponsorship </a:t>
            </a:r>
          </a:p>
          <a:p>
            <a:r>
              <a:rPr lang="en-GB" sz="1600" dirty="0"/>
              <a:t>Media coverage often focuses on the disability rather than the quality of the achievement</a:t>
            </a:r>
          </a:p>
        </p:txBody>
      </p:sp>
      <p:pic>
        <p:nvPicPr>
          <p:cNvPr id="2052" name="Picture 4" descr="http://t3.gstatic.com/images?q=tbn:ANd9GcQIdG_9awT6cPnyIYzIlj4s_QDvT0TAClsQ2JlMHUisAT8p2aK3:www.paralympics.org.uk/images/breakingdefa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2132857"/>
            <a:ext cx="25717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79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Social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1447800"/>
            <a:ext cx="8291264" cy="50775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Complex issue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Clearly a lack of financial support could be an obvious barrier to </a:t>
            </a:r>
            <a:r>
              <a:rPr lang="en-GB" b="1" dirty="0"/>
              <a:t>participation</a:t>
            </a:r>
          </a:p>
          <a:p>
            <a:pPr marL="0" indent="0" algn="ctr">
              <a:buNone/>
            </a:pPr>
            <a:r>
              <a:rPr lang="en-GB" dirty="0"/>
              <a:t>However</a:t>
            </a:r>
          </a:p>
          <a:p>
            <a:pPr marL="0" indent="0" algn="ctr">
              <a:buNone/>
            </a:pPr>
            <a:r>
              <a:rPr lang="en-GB" dirty="0"/>
              <a:t>Whether or not it is more difficult for someone to </a:t>
            </a:r>
            <a:r>
              <a:rPr lang="en-GB" b="1" dirty="0"/>
              <a:t>progress</a:t>
            </a:r>
            <a:r>
              <a:rPr lang="en-GB" dirty="0"/>
              <a:t> is another matter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Lack of disposable income and free time will be a huge barrier</a:t>
            </a:r>
          </a:p>
          <a:p>
            <a:endParaRPr lang="en-GB" dirty="0"/>
          </a:p>
          <a:p>
            <a:r>
              <a:rPr lang="en-GB" dirty="0"/>
              <a:t>Certain sports are very focused on unearthing talent- Professional</a:t>
            </a:r>
          </a:p>
          <a:p>
            <a:pPr lvl="1"/>
            <a:r>
              <a:rPr lang="en-GB" dirty="0"/>
              <a:t>Resources will be available </a:t>
            </a:r>
          </a:p>
          <a:p>
            <a:pPr lvl="1"/>
            <a:endParaRPr lang="en-GB" dirty="0"/>
          </a:p>
          <a:p>
            <a:r>
              <a:rPr lang="en-GB" dirty="0"/>
              <a:t>Much more difficult for Amateur and Semi-professional sports</a:t>
            </a:r>
          </a:p>
          <a:p>
            <a:pPr lvl="1"/>
            <a:r>
              <a:rPr lang="en-GB" dirty="0"/>
              <a:t>Lack the resources</a:t>
            </a:r>
          </a:p>
          <a:p>
            <a:pPr lvl="1"/>
            <a:r>
              <a:rPr lang="en-GB" dirty="0"/>
              <a:t>More dependant upon lottery funding</a:t>
            </a:r>
          </a:p>
        </p:txBody>
      </p:sp>
      <p:pic>
        <p:nvPicPr>
          <p:cNvPr id="5122" name="Picture 2" descr="http://t3.gstatic.com/images?q=tbn:ANd9GcRcU2PK3BJyU9YGZb8ej3qzuUtFkqwsnbcf-VUT7Yg-d5HXSaSbpg:www.thisiswiltshire.co.uk/resources/images/2165663/%3Ftype%3DarticleLandsc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7" y="3933056"/>
            <a:ext cx="154549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1.gstatic.com/images?q=tbn:ANd9GcQl8cAO-KvpMI7aVk1qFeE9wOcHH6yI8UTs7BsfGfQ09TPKCgF3Ug:www.independent.co.uk/incoming/article7945334.ece/ALTERNATES/w460/Pg-7s-hockey2-get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6" y="5229200"/>
            <a:ext cx="1532156" cy="11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23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Factors affecting Social Class progression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8" y="1447800"/>
            <a:ext cx="8363272" cy="5509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Financial support provided by Exchequer and Lottery funding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Other factors </a:t>
            </a:r>
          </a:p>
          <a:p>
            <a:r>
              <a:rPr lang="en-GB" dirty="0"/>
              <a:t>Physical activities associated with specific social classes</a:t>
            </a:r>
          </a:p>
          <a:p>
            <a:pPr lvl="1"/>
            <a:r>
              <a:rPr lang="en-GB" dirty="0"/>
              <a:t>Golf</a:t>
            </a:r>
          </a:p>
          <a:p>
            <a:pPr lvl="1"/>
            <a:r>
              <a:rPr lang="en-GB" dirty="0"/>
              <a:t>Polo</a:t>
            </a:r>
          </a:p>
          <a:p>
            <a:pPr lvl="1"/>
            <a:r>
              <a:rPr lang="en-GB" dirty="0"/>
              <a:t>Sailing</a:t>
            </a:r>
          </a:p>
          <a:p>
            <a:pPr lvl="1"/>
            <a:endParaRPr lang="en-GB" dirty="0"/>
          </a:p>
          <a:p>
            <a:r>
              <a:rPr lang="en-GB" dirty="0"/>
              <a:t>Discrimination when competing in an activity outside their class norm</a:t>
            </a:r>
          </a:p>
          <a:p>
            <a:pPr lvl="1"/>
            <a:r>
              <a:rPr lang="en-GB" dirty="0"/>
              <a:t>Could be prevented from participating</a:t>
            </a:r>
          </a:p>
          <a:p>
            <a:pPr lvl="1"/>
            <a:r>
              <a:rPr lang="en-GB" dirty="0"/>
              <a:t>Membership applications</a:t>
            </a:r>
          </a:p>
          <a:p>
            <a:pPr lvl="1"/>
            <a:endParaRPr lang="en-GB" dirty="0"/>
          </a:p>
          <a:p>
            <a:r>
              <a:rPr lang="en-GB" dirty="0"/>
              <a:t>Leisure time</a:t>
            </a:r>
          </a:p>
          <a:p>
            <a:pPr lvl="1"/>
            <a:r>
              <a:rPr lang="en-GB" dirty="0"/>
              <a:t>Less</a:t>
            </a:r>
            <a:r>
              <a:rPr lang="en-GB" sz="1400" dirty="0"/>
              <a:t> </a:t>
            </a:r>
            <a:r>
              <a:rPr lang="en-GB" dirty="0"/>
              <a:t>available and therefore less likely to participate in the first place</a:t>
            </a:r>
          </a:p>
          <a:p>
            <a:pPr lvl="1"/>
            <a:endParaRPr lang="en-GB" dirty="0"/>
          </a:p>
          <a:p>
            <a:pPr marL="45720" indent="0" algn="ctr">
              <a:buNone/>
            </a:pPr>
            <a:r>
              <a:rPr lang="en-GB" sz="1600" dirty="0"/>
              <a:t>Little research for a definitive answer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 descr="http://t1.gstatic.com/images?q=tbn:ANd9GcQIMfY4MYXW-5u9EkWrgDIplPp9YQAwsO1n3K9n9oWnVQgnby7HxA:www.bloomberg.com/image/iwhWw50acaX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2060848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76898"/>
            <a:ext cx="8596668" cy="7682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Family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813"/>
            <a:ext cx="9919686" cy="50042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Is there support from their family? Financial and emotional</a:t>
            </a:r>
          </a:p>
          <a:p>
            <a:endParaRPr lang="en-GB" dirty="0"/>
          </a:p>
          <a:p>
            <a:r>
              <a:rPr lang="en-GB" dirty="0"/>
              <a:t>Is there high status of sport within family or community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Did they have positive experiences of sport at school?</a:t>
            </a:r>
          </a:p>
          <a:p>
            <a:endParaRPr lang="en-GB" dirty="0"/>
          </a:p>
          <a:p>
            <a:r>
              <a:rPr lang="en-GB" dirty="0"/>
              <a:t>How are Personal socio-economic status- Are financial resources available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Does the country prioritise high level sport?</a:t>
            </a:r>
          </a:p>
          <a:p>
            <a:endParaRPr lang="en-GB" dirty="0"/>
          </a:p>
          <a:p>
            <a:r>
              <a:rPr lang="en-GB" dirty="0"/>
              <a:t>Is there an Infrastructure for elite performer development?- TIPs and LTAD</a:t>
            </a:r>
          </a:p>
          <a:p>
            <a:endParaRPr lang="en-GB" dirty="0"/>
          </a:p>
          <a:p>
            <a:r>
              <a:rPr lang="en-GB" dirty="0"/>
              <a:t>Is the positive media coverage of sport? Role models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108635"/>
            <a:ext cx="8596668" cy="7682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Factors to be considered…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7334" y="2661818"/>
            <a:ext cx="8596668" cy="7682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dirty="0" smtClean="0"/>
              <a:t>Personal 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4317341"/>
            <a:ext cx="8596668" cy="7682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dirty="0" smtClean="0"/>
              <a:t>Country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92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or ‘gender’ discrimination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7666" y="3870542"/>
            <a:ext cx="9882107" cy="4738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Women’s progression to elite is affected by </a:t>
            </a:r>
            <a:r>
              <a:rPr lang="en-GB" sz="2000" b="1" dirty="0" smtClean="0"/>
              <a:t>sexism.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Discriminated </a:t>
            </a:r>
            <a:r>
              <a:rPr lang="en-GB" sz="2000" dirty="0"/>
              <a:t>against due to stereotypical views on…</a:t>
            </a:r>
          </a:p>
          <a:p>
            <a:r>
              <a:rPr lang="en-GB" sz="2000" dirty="0"/>
              <a:t>Strengths and qualities of women</a:t>
            </a:r>
          </a:p>
          <a:p>
            <a:r>
              <a:rPr lang="en-GB" sz="2000" dirty="0"/>
              <a:t>Gender role that women </a:t>
            </a:r>
            <a:r>
              <a:rPr lang="en-GB" sz="2000" dirty="0" smtClean="0"/>
              <a:t>are </a:t>
            </a:r>
            <a:r>
              <a:rPr lang="en-GB" sz="2000" dirty="0"/>
              <a:t>expected to fulfil in society</a:t>
            </a:r>
          </a:p>
          <a:p>
            <a:pPr marL="0" indent="0" algn="ctr">
              <a:buNone/>
            </a:pPr>
            <a:endParaRPr lang="pt-BR" sz="2000" b="1" dirty="0" smtClean="0">
              <a:hlinkClick r:id="rId2"/>
            </a:endParaRP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5" name="Picture 2" descr="http://ts4.mm.bing.net/th?id=H.4668698997752159&amp;pid=1.7&amp;w=153&amp;h=155&amp;c=7&amp;rs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773" y="454025"/>
            <a:ext cx="14573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334" y="1478071"/>
            <a:ext cx="875476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Sex</a:t>
            </a:r>
            <a:r>
              <a:rPr lang="en-GB" dirty="0" smtClean="0"/>
              <a:t>- Biologically male or female</a:t>
            </a:r>
          </a:p>
          <a:p>
            <a:pPr algn="ctr"/>
            <a:endParaRPr lang="en-GB" b="1" dirty="0" smtClean="0"/>
          </a:p>
          <a:p>
            <a:r>
              <a:rPr lang="en-GB" b="1" dirty="0" smtClean="0"/>
              <a:t>Gender</a:t>
            </a:r>
            <a:r>
              <a:rPr lang="en-GB" dirty="0" smtClean="0"/>
              <a:t>- Culturally determined roles of males and females in society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4314" y="2946706"/>
            <a:ext cx="71845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4"/>
              </a:rPr>
              <a:t>https://www.youtube.com/watch?v=XjJQBjWYDTs</a:t>
            </a:r>
            <a:r>
              <a:rPr lang="en-GB" dirty="0" smtClean="0"/>
              <a:t> – Like a girl</a:t>
            </a:r>
          </a:p>
          <a:p>
            <a:endParaRPr lang="en-GB" dirty="0"/>
          </a:p>
          <a:p>
            <a:r>
              <a:rPr lang="en-GB" dirty="0" smtClean="0">
                <a:hlinkClick r:id="rId5"/>
              </a:rPr>
              <a:t>https://www.youtube.com/watch?v=f-UX0LE_tCg</a:t>
            </a:r>
            <a:r>
              <a:rPr lang="en-GB" dirty="0" smtClean="0"/>
              <a:t> – Caster </a:t>
            </a:r>
            <a:r>
              <a:rPr lang="en-GB" dirty="0" err="1" smtClean="0"/>
              <a:t>Semenya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57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35" t="19981" r="6712" b="17477"/>
          <a:stretch/>
        </p:blipFill>
        <p:spPr>
          <a:xfrm>
            <a:off x="338201" y="250520"/>
            <a:ext cx="11260900" cy="638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1143000"/>
          </a:xfrm>
        </p:spPr>
        <p:txBody>
          <a:bodyPr/>
          <a:lstStyle/>
          <a:p>
            <a:r>
              <a:rPr lang="en-GB" dirty="0" smtClean="0"/>
              <a:t>Racial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058" y="1417638"/>
            <a:ext cx="8784976" cy="5077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000" dirty="0"/>
              <a:t>More mixed here from AS- we are </a:t>
            </a:r>
            <a:r>
              <a:rPr lang="en-GB" sz="2000" dirty="0" smtClean="0"/>
              <a:t>looking </a:t>
            </a:r>
            <a:r>
              <a:rPr lang="en-GB" sz="2000" dirty="0"/>
              <a:t>at </a:t>
            </a:r>
            <a:r>
              <a:rPr lang="en-GB" sz="2000" b="1" u="sng" dirty="0"/>
              <a:t>progression</a:t>
            </a:r>
            <a:r>
              <a:rPr lang="en-GB" sz="2000" dirty="0"/>
              <a:t> not </a:t>
            </a:r>
            <a:r>
              <a:rPr lang="en-GB" sz="2000" b="1" dirty="0"/>
              <a:t>participation</a:t>
            </a:r>
          </a:p>
          <a:p>
            <a:pPr>
              <a:buNone/>
            </a:pPr>
            <a:endParaRPr lang="en-GB" sz="2000" b="1" dirty="0"/>
          </a:p>
          <a:p>
            <a:pPr>
              <a:buNone/>
            </a:pPr>
            <a:r>
              <a:rPr lang="en-GB" sz="2000" dirty="0"/>
              <a:t>Lack of representation in certain sporting fields...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Of all English footballers playing in the premier league</a:t>
            </a:r>
          </a:p>
          <a:p>
            <a:r>
              <a:rPr lang="en-GB" sz="2000" dirty="0"/>
              <a:t>25% are from Caribbean or African origins</a:t>
            </a:r>
          </a:p>
          <a:p>
            <a:r>
              <a:rPr lang="en-GB" sz="2000" dirty="0"/>
              <a:t>Almost none are Asian</a:t>
            </a:r>
          </a:p>
          <a:p>
            <a:pPr lvl="1"/>
            <a:endParaRPr lang="en-GB" sz="1800" dirty="0"/>
          </a:p>
          <a:p>
            <a:r>
              <a:rPr lang="en-GB" sz="2000" dirty="0"/>
              <a:t>Athletics is a similar story</a:t>
            </a:r>
          </a:p>
          <a:p>
            <a:endParaRPr lang="en-GB" sz="2000" dirty="0"/>
          </a:p>
          <a:p>
            <a:r>
              <a:rPr lang="en-GB" sz="2000" dirty="0"/>
              <a:t>Only 1 of the top 10  UK Tennis players is from a minority background. (M and F)</a:t>
            </a:r>
          </a:p>
          <a:p>
            <a:endParaRPr lang="en-GB" sz="2000" dirty="0"/>
          </a:p>
          <a:p>
            <a:pPr algn="ctr">
              <a:buNone/>
            </a:pPr>
            <a:r>
              <a:rPr lang="en-GB" sz="2000" dirty="0"/>
              <a:t>Why is there this variation?</a:t>
            </a:r>
            <a:endParaRPr lang="en-GB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9458" name="AutoShape 2" descr="data:image/jpeg;base64,/9j/4AAQSkZJRgABAQAAAQABAAD/2wCEAAkGBhMSERUUExQWFRQUGBgYFhcXGBcYGBgXGBcYFRoYFBYYHCYfGBojGhgVHy8gJCcpLCwsFx4xNTAqNSYrLCkBCQoKDgwOGg8PGiwkHyQsLCwsLSwqLCwsLCwsLCwsLCwsLCksLCwtLCksLCwsLCwsLCwsLCwwLCwsLCwsLCwsLP/AABEIALEBHAMBIgACEQEDEQH/xAAcAAACAgMBAQAAAAAAAAAAAAAFBgMEAAIHAQj/xABEEAABAwIEAgcFBgQDCAMBAAABAgMRACEEBRIxQVEGEyJhcYGRMkKhsfAHFFJywdEjguHxM2KSFSQ0Q1NzsrMWtNI1/8QAGwEAAgMBAQEAAAAAAAAAAAAAAwQBAgUGAAf/xAA1EQACAgIBAgUCBAUCBwAAAAABAgADESEEEjEFEyJBUTJhQnGBkRQjodHhNPEkM0NyscHw/9oADAMBAAIRAxEAPwAi5jCeJr3A5brVevPu0KozlaINRYSFh0QFsQphssSkRFTDDRtVrDpkVdGHFIoGLZjhKrqLGLbIPGpcuekxV7N8PIMUKy86bmuh4+Sm4K3oYajbh0iN68f8aGIzKK0fzSxM1TyWzMtgyyHNHtIN63yF+ljN86CjFFOjeM2FD5QwAIxxyW+qPqVV4o1VYeEb17i8YlCCpRASkEknYAbk1ml9YklCDF/pdmSWmlLWSALW4k7AVxvM8+U6d4ANgD3+98KLdO+lZxTmlNmkk6O/mojmfh60mKXve3L0pqmvoGT3lLH6/SOwk5xBVftTBG5G3AweN6gVMyI5x5kyDWqHReePlNelBnne3hxH96KWzqBCiWWc1KQEqVCZmwEnwM1YTmTau0NNueomN5sIockRyg8eR2NZqMRFuUx8t6H1Yk4Eauj3SRLR7SlKQJOkWAJkBMqPsySZ3sLUbbzrrka0yDxB7uI9R8a5y24UbCO+ZPqamw+aFBUUqiQE+QAEx3wKEyKTmGS1l1GnE5yZIk+tDMTjSrjVLFvlUKGyhPh4+dVmVmaMtfvKNYTowlh96P5fh5FCsDhtqbslwZ5UO3Ql61yZGjA2qpjsvsYpyGCtsKG5hgrGkFtIaNmnI1OdYnUg71VexyoiTRbOmd+dLi5rVrYEbme4IOJ6HJq/gnLihhkVYwi+0DViPiQNToWSrsLmn/JV2Fc2yR+wroGR4nahOMCM1/EbBWCo2VSKkoQOZQz2srKypkTnWa4LTJHOhAzPTTlnWH7JrnuPEKih1t1DBh7Bg9QjjlOdBSRR5jGzXPsnUU0zNYsgWpqqkd4tZeYWxdwaWcc9oNXn81MGljN8WVTT2fLEiiws25Ji+kIHGhuO6UCCAfjQ9WWuLOxqLE5GsDakTzGzibRSvoziasYwqVNN2RYiINIzaShVxR/K8bFXc9a5mbX9c6Th8dalr7SM4KcOlIJGtcGOIA1Ge63xFasZjbelTp7i1LU0B7ICvWRPwj0NJivBzGLyAhiivETw2Mz8vHaqukm5NrmPLj51Mv6/f4ioVKimjM0CbaTe/wBG9YHSCOPLl9b1pJN+NZ/ehE7kydDkm1p3G4r0FIvtUCnI9OFYm++1QZ6SuaVJP16UPcaIJjh8abciycODUfZFo50XzHonh1NaxKVJgqg78wf3oJtAOIZaiRmAMJgirDotBgx4TNUwwUKvTI4OA9K0/wBiqc7qZryxwIJwBuS5PBIp5yhugOTZCExTfhMJAot1DAS9NgzLvV2oVmLNpox1lqCZs/asp6znU0VcYiTnjck0DTl08KbMXgiurGEyExRPM6BFzX1NqIr2WkcKrqwxBroOLyMxtQLGZYBTHHu6ziCup6Z5kj0RNO+T4mCKSMKzG24o/l75EVo21ZGotXZgzpeFxthV9DoO1JOGzGw8KuYfNVJO81mdBU4McYKwyI216KDsZuSYoi2/IopQiKlwDiCM1TY1zrNmJXan3PcTANc9xOM7RqnGQGH5D9KiWsCiN6InFQKApxkVjmP9a1EXEzGOYWdfnjUDOF1qoY5mGlJJNeYfpV1YsAT30veSRqMU4U7jvg8mttW2IyXuoBkv2iRPWj0p2wGcM4hMtqBrDtVgZqraDOddJMjABUBcUsNYgpMGuqdIsMCk1yPNey4RTPEsJGDK2gJ6hCSMeRxqpmr4dSnmhQUPQg/Az5UOS/VnDtzqJuEpUfhAnzp5mAi7v1CBMQDJ7t6rq4nYAH+5q08ie+3y/tNF+iWTdc6lah2ELSb7KIIMHmKC7wCrnUpYjo442jU4tpK4BDMqLgB21gJ0oP8AlJn5UJWe4zy/pXQelSG2UNtlIUVanFqMntKMmwMrPiaCdI+jkIU8DCgRKL7KjfvuJoQfeIayvp7RXA79/q1FcDkjq4JEDv40T6MZJKQ6oSTMTyH9aYMWotoJSLjlUM+NSqp7zzJssWEgDbxo7icAjqXZMK0KO9pA1D4iK567jFuqKZX+VKVSfIxNGuj3R98tFanHChxWnQTtHa7XG9/SlymWBzGFfWMSTBJ1GaZ8uwtqzLOi8b0wMZTpFbnDZBEb62xK+EwsGrGZ5qzhka3VhI4DdSu5KRc1R6R54jBslarrV2W0/iV+w3rkuZ5o66srdWVL2M3gWsEjbwFHtszFqgRHzEfaWjZDKjv7agnwgCbelDV9O9R7bQA4kKv4gEUnYeDcqgDiQduZg7Vu3pUoJCgb7hKpvHCduFqz26Y2GaPmXdKMKowpRbj8YMeOoSB50/YHLUqSFJIUCJBBBBHcRXCfu8oCgDedNpBg7CwuOO9MfRDps5gVBKiVYaZUiAdMyoqbPC5Jjj50pbWHh0vKzqmJy0RSZ0jy7TcV01xsKTIMgiR50mdKEDSapxq+l4drOpDmIuG9qiqCap4dA1UYZakV0IcAYmSQScyRh0xRDDOTVFKedEsvQKTvOoevOYSwCL0wYdu1DcM3RZnak1fIxGHQd4gdLM1iYpKbClcDR55ovLvtJo1lfRqeFRUxRZ6wCxtRLVg1nYGqjytC9Jkn6tXXWujaQNqS05WlWPMjspNvH6mmUtLagHpC7gbD9GcQ/eNKeZ/arTf2cLV79dGeMdkC1e4Zvvodghq0X3iAn7KFHdypHOib2BPWNqNvTzrpiEAxBqbGYcKQQbgilCDC4UGc4Y6QF9BChCgPWkfNcrWtwkCnnE5YEYmE2Bo9hujiSNu+pQBfUJ5sv6TOPIyZwbg0ay7JFOJUgdlShEn125Uz9NMSnBtEoSlTkSAZgJ4kwZ8KvdBsueUz1+JSltTnsISkpKW+a5Ue0qAY4ADnUrYXbEI/FNdYsJ79vvFLCfZ2G5U8sLG6QkEDee1RvBYdKYSkQlINhR7O3EgQLzQrDtaQVK41DHcAoxFvMcG5rWoaVINu2Yi09m1vEVqUy2ARMwSDflEz4VczfMUmUbg7ieXPnVB1wEb2+udUA3JdszRLum0xVzCZomb37qDYtw8L1Gzg1G5tF6qZRWwY5M4NCEqeRvFtUmD3etWOiuKlakHZRkpNoV4Hak3N81eQhHVSdCpMCZVsJ7hPlvwpyy3LcxU82MR930pKSpxJhyBB06QntGZG8cZ4UJUPeOBx7R8w2EjhVo4YRUrShUhWKcrPTFmYkzjHSY/ec46ojsMkNi3HSHDE73PD8PdUGeZewwsJCAINuZ5/GaK4XBj77jHpnQ88AD2RBIvfkZB8bUIz9KVKSoHbcTJ860Or+XmJ49chVh21e0kH5elWA2wIlKbcNqhSymPaHrULuDR/1APEiPjSbNqHEaW8iwq2ULQdQSISmfZUZ58e+uc5lhdC1JGmxNwZ2PLeeMU04XDLab61CwpKTeItPO/x+FK2dOS4okEaiSe/w86Erb3LMNanZPsyzfrsuQDMslTXkn2YPckpHlVbpaZ2oX9lB04Jd/aeVblCUj4xRLO1g0etfVmQzYXEWUNRRrBItWYbBWmKshuKdX1GLZxN0Yed6sMsaaoKxRBq61jAatZVqSlgMNYFzarysZFr0Fw+LAq43igaQCBTuOZyIs5Rhad8twwCaTcpdE06Zc+CmvPKgYGpcUkQa53hAFYtyOCjNO2cZj1SJiSbClbKMp/jLUfev61RW+JBQlcmUOknS8NHQ2JI3pbwXTN95ekCKZsy6KolSveNR5D0TQhUnepbqaSmjBGa9KcXh1AhMzRHJftMcUQl5IAPKmPNctZdSEEFa+CUCT58EjvJAoAjow0hWlxQng00OudPKYGlHibd9A6W7RoIGOcwi7iEKdSsxBNv6c6KZhmCwgobBC9BKQBqc2sdBshP+ZZ7oqhoQxE6cMSLJEPYtY5DcI34A78K8xAKEEvK+54Y3I1FWKeMe+q5EjgJPhRK06RgwnSCw6f9/wBu/wDWc0xuYrdUXFnUoxOo7xsDy/vXUXOkTbjSXGyClSZHd3R3bVyjN1NF9RYCktE9hK9wnkTJm+o+BE3msy7NC0oQZSfaTw8YpNWKMROp8U4X8TQtiDBUdvt8YnQNBeWOQ4n9BUOdqCEEev8AWruS41C0ApINrngO4UB6V4re4tyo+JxTa1FV4gqKj5Vs/ircJ+r0KXilTyTWfeQeN69uBl5h+96uFSlplJSm4AKpiZ4wDHjBjkaCN4gc6PZHkwxDjbeslK1XSkwogAqISSYTYEyeVUaXQbjp0X6Csgpe6xTzSk+w5EhwETr0dlYBnu23ptLfamquWPYdgDDoHVFMw2pK0KUd1aQqesMmZSpVXwsHb9j5jhU9JWMpqbF+K0VjajxLkClzH5npJFCDHqhelcZMUc1UpBdCZKHXXSSkbyswLcBSNmI6pwpOpK546gYmxv8AtXT1Y9CGlgWPaUn+e6viTSZl2SB57tkwArhqgC8CxgTbletA9gMzO9zB7Ye6vWLp4njymquHQlWouLVCRKo2T3qVsK6pgMpaAW3CRKSkJMbkfE3pGzPK3Gy40JA99KhvxB/WaCcBsGEKHGZHgMxLXZQoLQRwKSL24E/oZrTPEgtggcfmOHnV/LMIwG4WBqSOzAAj4bVu4x1ohKSsp7SUgSSUyYjnQs7zL9PpxGr7Pm9GBTzWtajBmRMA+gow4xqNLf2fYtx4OK1KLOlAQkxCVlSyrTpAEQBTu3hqeV8rkRVkIbEjRg+zQ7HJKaYw1ahWatWr1duDIas4ijj8bpqzhMVIFL/SBcLA76JZULCa26h5qxFiazDfWqIkcKxvMVXtxq0xERWzGABBtN6WspQd4eu9j2lHL7Hzpry7EUnpeir2GzPTxrIvIAnQ18VsYjVmaOsQeY2oTh9TZub1tg8w1JN6o5i8pAK1qGkAm3IfrSwcYzKnjP8AQJFmPSBDagXDuQAOZPyA3J5UQOHSO2t3sjfQrQ0O4vKur+QVzLMMaVrLihfZKfHh+57qtZF0wXh5RpQ6onsKWkq6m10oJNgYBgcZ3mvV3jOGmzZ4K6VKaz6vcf2PtidBWtDw0Nsuvo3hEssHvUtRCnfG4PKoMRj0MJKXH28On/o4QSvwU7G/kPGkrM+lGIdst1cH3QdKY5aU8PGg5c5nyohvHtCUeCN/1Wx9hv8A86/pGt/polsH7owGtW7rnbePiTN9tyqljGY5x1RU4tSzzUZP14VFpJvNV8TmCUmB2lbQKC1hM26eLRxhlBv57n9zJlt6hB8jyPdQvFNqTY78Dz75+oq6yFqMrOkb6Rb/AFHhUw0rSREj4eR50DvDkkiU8u6TO4cyJIO44HyrbMOlSXTJBT3GYqtjmG0e/Hce18r0LdaSrtTYcYIHlNyfCrgntOd53Grc5IGZcxebJKY/c/pQxkqJMTwHqbbCp0YMb3g2TzUe7uq9gsD2k8vdA4nirwAsOc1JswNxOjw4Mw9MmZyxCi57fYUkCFAWgTuDPGp8qAStxAJkDskm9jw5eVWGW41/5iTVZtOl1Cx70g+lLdZbIzOjr4FNXSyoMg/EaMr6Z4hCdC1B5H4HgHBA7z2vjTJlXThkmCXMOo8FEvsSeQMOIHckgXrnbiYc7oPhz9a2RiAZ7ot40RL2UYnr/CuNfk4wfka/p2nXMbmwSEaiCl0whSe0gki2lYsoeh7uNJvSTHaV+NLAzlbLTqULhLgumARr3SsA2CwQCFd3p5mma9cEL5gT48abqIsfIE5HxLhtxFxnI+ZezbGGGyPwwR+X+kVs9khOHK1LKCvSUBJIURIOwvcxblQ91wKbHdb1tVLG5i+VqQhQAACJJiEgeyDwkxPOKc9KsczEDEjAmO4F5xV3FpHEkqB8SRTL/sEpw6FF8vKSIKiSbcBJJNr3POltjBYtACkrCVDiFp0i1tzB8CI5g7Vs1mjoWrWAnVuE+zPMAWE0u653Cq2DuePukG1GslaKpg6TG4iRY7TagDrkqovlICilJgkqTHjO9BxmFDbnROjuES00EpTpEAxufZAkniTufGmBozQFl+9FsO/T3T6cCBAycmE5tQvMRarQxNqHY96aVbRjYUYnPOmLUdocDVjJcWFIHhVrPMB1gND8Hla0VucK4KuDMjlUlm1GrBrJFvAUUZlIjlQ3IWDAnvNW3sVCiJofLsDPqTx6yq7iriseBVJOYEnevMYwZNqzLMCpawAknwE1z7sWO59SFdSJ1GF8uxagan6X4/8AgoSJkkE77Xj4j4HlRNvo84hBUpIASJuanxmVfeC6xOhKEpQlZUAHFahIAk9oOBQuPwxuabrqVlIUznuR4hRVcjje5yjELJP19CoOtCRAMReB8yeFF896Nv4YnrEWEkqG0XuoXj1KdwCeIANz4Uk1ZXRnQjlLeOqs5hBGMBE1K0oRqURA4nhVVhlISVLICU+1/WonAp4lSpS0nYcT4j0t30PUIHIGPeavY9bpKW7J/Ef15VshCGReVLP+o/8A5HxqdxzSNLYAIFyfZQOaztPdVRsKJ/hXJ9p1XH8gN6g7kFgp+TJH3gkaniBxDY/Xn51CX3nrIHVo593j/atgw02ZUescn8xqRbbrtj2Efh94/t51OcQRDvqUOpbQohILq+Z2FWDhDIKzrUbpRwHeeSatpSE9htIKvVI71H3j8Kl0oaBKjKjuTurw7qgmeHFXO5W+7aZUq59J/wAo5J+dT4aRfjx7gNkisaZW6dRsOA+H6VaXAAA3n48zVcxuusCaPQkXNzwG5ngO+terKhe0XA4TwE8Tf4U05L9nrjiW3SpKQ5JUTJXpn3UxFxMTy4zFb9IfstcU5qwi+wR7K1qkEA+8RBBsBPHuMgq8d8dWJm2+N8RH8rq3/aJuMfMgi4UCD+ZO/wClVH30kQkkKKSfTh4xNS4VtRC2lgpWJsbELEj+lUCvtpIvEW81SKGF3uNWX+jqHvInXiEpEwD/AHHzq1lytQjkfneh71jHL+1HujuXfwlrJusogRaNSuPGRedoI3rR4qZbU5PxW0FMGWsHhZtzofjcP/HWkmDY/Df0pnwuGAoZ0rwLakqX2kuoCdJTF54LB4XNxT1qjvOcUwQ1lhJgvmOAJMVIpjTuQY+uFLxeXz86zrVHc0qRmEJhV/Fgq0puaaOjOHCYdcUAhEkqPszHZSDxO6vAd4NKeBZAudhv/Xianx2aqdUkX0oshIiJPIDYn9N6lK+psCQX6Rmddwb6VoC0mUquDVpL8UrdD8SUNBtagqN4iEE+6mBfvk+FHMW9ppqzj2UnDCXrvSwZEvO42KqrxU0MxGOrfCPzSzJvMYWzUKtMA71a+4DlXmBTtRpTY0VBYiewDuCSsISo+lKeKzAlRpgzhcIilfqrmoscmDRROoDo3hx/y0k996sIwqEDspAHcK9cdrT7xNjXLty0ubHv7SbLX/ExP6yDMMYEhMiQpURb8KlHfeyTagmV4Rz7yAgp6lf8RSgk6i+SpTikuH2hGhJtaQLFJFe46XsYrDLOhHUpW0sESHdZuOOwjz76DuM43BuiG1EDUrU0gKS7pQo9WUmA2tcCFECCmLyK6fwur/h+/qOc5iV/UjgkaOCJZ+0rpillIZbAU4SDNjpIv9c7D8UcpywrfdQ1sVqA4QASBJA5C/lV/wC0TD6MWHDrBeQFqSuNaFEBWlYBIBBVsCd540LyHMtGIaWYELRq/LqCVR/KTQuR9YX2E6vw5lqo6k7kZmYl9L7v8MaGpJTJnspOkKUeJI7R7zygCRzEgqATwuOGkblxU7KIuPwjvIFCHdTbimQLtrUgjmUrIvzEiieDw0iVSUzMn3yDz/CD6nwFLOMTT41zOAq/vLmWZeXlpSdCUknQlStKNvbdUr9Z3FrxXTej2T4bDpRrW2tToW28kqQQU/jw8XLYvJ/CqSQUEBFynPXcPq0FI1i8gngoWveylWVIogrp7ivd0TtJkAWIvKjq3NjIuOQolTVqN94LncXl3HorwF/PvKWb5Q3hXShKkrRPYWkhUpvFwd4EHwoQ8rXN9KeN70VzPpDiMQ31bikaSpKuyFTKQEiCpZ4DzoR9zB3N4oFhUnU2OJ5/lAWjY+Pf7zA/HYQAOE+W/rXjDKQSVklU1OGBv616WBMxJqmY10GaLxhMxb64VqhJURuO/vqQsDY8a9DQ5m3fUZnulvedI6MsYlWGbhRWNOoaSfYJJQCNSfdtF7AcaL6MSm6iSAfebQOzqudyRA2NvCo+ieICW8Oomy2k6rKESEpBEiI7N/G0i5uIdWht3rCNRXCYVYpnWYUTYKkxtGpI7610BCifNb7a2sckLonOvvOK9KGnvvKnHOy4oyo2EK9oAxbj8qH4FSXX06wEhZQlUWuo6CRy7RJ8QKY+m7Dgxj2haRGgKBIhR0JvckCbW4RSYrEHWVHdJnxWAOXI3nuFZwXLkTqrbgOOjDWQPy7Ss85Eqid7H9aecS2UPriAkttd0wNkjgJE0kMshUzMaTYXUQkXAvYnmfjTblnWPudaqyANCLQFQQOzzAAN+JNavDU4JnKeI2dTKPeGsM2TQnpcNABPvpIHiP6xTdhmEoTKrfXDlSP0yzlDqykEaUQEmd1aoXA5d/GLc6dtpPllm1MxbR1dIioEyb1Klob14l1IHM8B/WtVLKrRSAUw5YCbrem2wongcIU9o7xbuB/U39agwDITcp1HgQQY8Adz30R69HAx3GZ8q3vDONWp8yw7+IhfYToQvlzpSyk8Ssn1+hTHgswCxoUJ+Y8DS1gCChsAggSZovlkFSj6f3rbvrR03EMlTkT3MGtFwdSefEfmH67V5l+KvVfM+k6GuxqSQRBNlQOUAEqVHhwvXjD7JVLK0rQQDYzpN5TG422Nx31zPK4yr6kP6TV497Npo7ZW7Rhb/ZNLOXYiBRQYiRWU4mmp9MoZsuTFBfKieYKuaHhPOgtJGp0p2TtVZ/EoaGtwwBVpAJoV0oj7utAErchtFp7ThCAY7tU+VcT4XVZbeGAyBuVaoOQPmcqz3Pn3X1PhSkmeyARATdKRtvBH+qqb3SrFWPXKMXEhIG0WCRbjsKZ866JoUHBhiqE4hGFQlUlKl6BKtc6gAvUkyDShn+TOYNwtOlPWJCSdBKk9q4E6ReItFgRc8Ox/mVnOZ1os4fIUKqjQ7Eewg7MMat5RW4ZUbX+r8aGOsn2RJ3A75ER57VccxAKogEcbEEGPX4Vq9iRpgASbajYxtCRw7zueQquS3eJ3FFHSs3xTgXi1qSNZUSeYJJlS1Abjc+dXhx1GSOJ7uXADwoPgUqWtUA6YAJHhwonPjMX4cqpb3jvhg6UJk4dsK3S/eI8YrfI+pOIa+8AlrX/EABUSkSdkjURMTA2mmteGDqUqDOBdQl9gdZg1AFttToSpL7cBRQoEAcjueNWWrqGcw1/P8lwpEVmlRUqXACfo7UcOQMuYjFJbGJUhlzQG20Nap1rCu2tXVIbSEgDUrURwtJgx3RvDsB84h53SziOpHVpQSoFoPajqMCEzO8xbeoNDQi+L0nW861j5goODn6VKVgW2NEsx6Js4cLOJxC0JDi2my2kEkIAJcWCoQkBQ7IvRHFdEGnsY+El1IDwbSllsFCJQhWpalFKUo7Q7IOrjVf4dp5vGaRvePn9v7xYW9B4eFaKe5xePOaKM9DUqDaTiYddeeZabLajqUyvq1KKtQ0otJmTeLm9eYjK8OnBPuNvJxCkuMJSrqlNlIJWSUypWpK4FxHsG1e8hveXHi1RIAydgdj847yLLelGIw7gKFqUEiA2pSlNkGLFEgCIsREeslMR9qGIU2UltKF8HEI1aQTfsKWQZH9tqo5B0TW+lLzp6thRVp/G4E76eCUzI1GdjA4mh0nwbCXSrDJ1MpKUakmUdZpulKyb7Habg0QeaidQOohafD+Rf5ZUFh3OP6GA86xqn1lanusUv2pSlB5aghIAsJO1C4k2sOX71YxmK7SAEpSU3BEk8gDeCO7vrFaFXSdPNPLw5p5cRyqUz05mfySvndA7DQnmHUUrSpJukyD6j6FHejefLViQHSpSQhYSmbarEC5sN5oG00o2SNSlEJSE3KiTYDnRXKcoUhXWLABHWABWqUrQstLKgOR1ACm+H1eYB7ZiHiArFZz3xDmY49ZkqUCIO0k/yDaBzpRxbMxyFhNj57/U0Qx6nVHZxRP4UlKfSh6sGUntpKlcEyPjXQ3gvrE5iodM0bw/cT8P61YZbA4x3KFq0CCLlKhUyXf8AN6il1rwdiFJkmgHgD+U39KzWf8/db9a8CZ4JPPSYrF24LEd80cQZhLLcUVGJsASuRHnI4zUeLx5cGkAhH5tKT4xc+tRIxUNKSJlRBKlRAHLnw+NRIZKtkz3mw9KcNjFBWu4MKMkmS4ZpHASe4D9akGCOrWyS26NjaFDkoetYjCp/5ilfy2A/WrjOGO7fVOgcFbjzFxQ/4Fz31JFwhfo9nwclChodR7aDuOEjmk86a8G9ImueOtocWCiWX2xKQb+On/qNniBfkKcuj+KK2gVCFXChMgEbweI4g8iKyeXxmpGTH6LQ+pJilXoQ7irmiOaP6QaWV4u5rIbUfnasXjQ3MG/Ol97HfxUuL9lhLj6vBtEAf6lJPlUOLxmpR5Sahw7fXDQInEuIajky0vW+o8gfY9KiqpKQEQYhKkOCx/8As/4zNsPhVleXYUmFSrGYiDBmSseXWK0+YrmnS3GBzG4lQJKVuKiSe0AdPyAjuiulKzcJGZZhwT/uzG3udkFJ5KcUn0rjTyt/13r1p1ibPhwwzOfYY/U7P7aEgcUCIMnv94ePOh75uAL338aJM4dbriG0dpa1JSj8yiAJ7p37gaN9Peif3TFJDaD1K20aFfiUlIQsH/NI1HiesHKlxYqsFPcwPJsBcIO5gXAuOJSAFpT4x86mU+uZWoK4SCD8v2r3C4hSQApKSLb8u7nUzmMa/wCklR7oFDc7m7xqwteMy90cwuLW6HcK2pa2VAyI0pJkQoq7NxI07mTbjV/FZu+2h0IwrWEhaEPKbQtKwtJ61CIcUdCezq0AQQneDeLAYZeKwKsO0kda2/13UwJdbU2luUhRhSkETG8Kou5iH8LhcT15Q8823gV6XUIc6klT7YQokkLWlMXO2sb00gwNGZHJsLWYKg7wBvOPn8viBXOmS1F0LYwqkOqDi21MEoLg1S7p1zrOq8kg22vMGb9I1YsFCwn+K6HT1aFAqc6oMCBqNymLAbxHKnnDZG2H3lIYb0nEMp0owyHlBK8My8pJ1kJZaKnFEq34e6Kp4vBowvVoSw0gqxuISVqQNSGA+goS2T7I0lMK4BNovVmU42dQKXIX/l17/wARdxXS1wrcDzbLmp3rCh9kqDToSltRQkqBQYSJSZ2uN6k/+eLUvU4jDrId69GttR6tyEglsBYn2Qb6oN+EBtVlsuYlxbGp/wC8lICMK06fu9yhRaWtI0uK1BTgubXTuITk+FQppsMNpbexTyFqWElxDctjq0LSohNzGoEkAWI3qSjD8UqLqm9PlDP+MxMxXS5Zcacb0ILDjrrcBRGp5wOLCpUdQ1SPBR2tXmMz4Lwqm2sI2w0t1KlKR1pSXEoUdAU4SlI0qBDYjSJjmHZXR7DuKRrwwC0uuJSj7sMKl3QypaWVDrFdaNaUQsWIJTJkyA6Rk/7Pw4WwnDlzEu9lDSmQuG0thXVKuneOE6aqysAcmFqtqsZMLjB+fzP6/wDqNvRzHpawDWHzJtCWVNyhSvZ6pROkPC2hQB3BMWkgzS/9pOWdQMOy2pP3depaTYaNGkCSLKTCzFr8ZN6MZd0waWy3hMe2grhKUqN0kpgJK7S2oQO2LSPd2pR6SPqViFl5zU2wVtti0QFEyIjWoqk7fhNqi6wKmBAeHcd7eX1kayT9v0il0gbAU3A90/6QQB+p86otj6HDw5UT6Qj/AA5FzJPd3fId8UKQJEedUpJKR3nALyWEJZItQxTCk+0HWtM97gF/GYNG87fkQtREuYm4mR/vTptHcNqA5Qr/AHlj/vM/+1NEc9R2kG8a8Re2/wB5dm0zx8+FafA04P3nP+IHJEoLxKEWC1ud3sp8xPjXuCCpKlcdvDu5VCQPOrKD2Z3sbcfCuiUktuY/TiHsmyBb4CpSluSJkTbeE37972MBUUbxXR9hTSiyUqWgfjJmIJkEkSodwieOxt5M0htZQFhxljDoccIslTrytKQNwoQF2iSQJk0YcdW7i0MtiFKwynHAr2UyrSi1rwVSN/4gmwg8ryPE77L8IdDYH2Hz+c1q6Klr9Q76/Wc1ODRfUmFAwQQUkEWuLEEcvGojhE8CoeBn51NicYXFqcV7TiipXGJMxPHlVR121dyBW1YLqM4mEV9RwZawuEHtElXKdhw241MrHgWWk9yk7jyqjhsTffnVxvDAiVG3lRqggX+XqDIOdzQYpB2c8lJVPwBr3EMIR2iYVvLesKA5kAW860ezBDaCpsgm9xeDWnRdLbqlFaELcKkmVpSqx7IgKke0IMp98RsZW5XKFS/Jl66+oyzinOwk4hD2kyptzqVJcSAB27WKbzJAkGZNOXRv/AB1BdrKiCRw1A3n6mtcAmXuoIaCVQG9VtaVIQ2hISBfQpJv7oWBYGaut4cNIITAHIRHlv8ACub5fMa1MHsZo0VBWzA+cu0qvP3NHs4d3pZcFzesnGY4xxOhYvGxPdJpXZzhxlxTjaylStQJHJUSL/PuFNvRhkOOOLUJShMQdiV/0CvWgfSPIkaiWrC/ZO38p/ehWIxAYToPC+bx6g1dw7+/tKGZdMCvAtYMN6Utq1KKT7e5EyN9RKj3gUquqTG8eIqXFtlNiCD3j9aqQSqBuTYC5J7gLz3UPJbvGXspQEVdjuOv2T5R1mMU8QFIw7ajqPBxfZTB4nT1v1FN32rMzgEK4oeQR/MlaD86k+y/o09hcM4p5JQXylSUKBCwlIN3B7pM+zuBEwbAj09y4u5e6lO6NK/JBBVH8uquc5PIx4go9hgfvMFn6uQH9pxtlxCwAbEe6qw8Eq29an6rSILaVeMBUePH1qslVilYVF9ttuIr1JAu27b8K9vjwrbOJ29LekZEmdxyh7LJtzn96rqxb59y35R8asJxLifabB70GPhzrZOapNtj3j96kGS4VvxSq3i8SiYAE773HI8xU/8A8gWf8RJ8Zr04kzvPlUDmKt2gn5elXO4EIK9q0It4xaxLS0gxF51Ry32qBTWKNtQj4UK7MgplNxt+1WcPjFTGvhxn1quDLLfW31aP2l9zL8Ur2sQsxtJUdPHskm2w2rRfWTL2KC+MOqLkGIkJWowYgTUYZKgescJF7BW9bpw7Cfck8BCjPrVC594QcZDgqO0wZipZIbQlXNcEJ8SD+9eNuoB1FRcWOI9hI5p4CpX0EplwhtH4E9/OPlVYGYgaU20J4qi+pXcIJqh3DhSO8o5zqVCjxEp/L9b+VC0xTzhmmXsO+ypPbQUKQsbwAQU+RNx/mpMcwZSSJmKfq0k5PxGwDkNnvNsNiOrWhabqQpKxNxKCFCRxFqldxS3XXXFmVOK1HlJJJjzNYxgFb6fUgVV0HUQRy2p3jOUcGYvLKssnUnlVpi6bcfhQ0pjgalQojiRWuvL32mYyYE6p0YxIWyVIk6+y82QVJ1JIUBAvAJ7gQpXGhfSLO0allt7rHHAEqUgiABYjUnhACQkWAJJuaRUYuBdfqP1rZWPUfwn4UjTweOlxuYn8ow3NsZcYGfmXluelUcQ/wFaLxZI9nzBtUHXJ4zPIAfOtq3lqw0Ymqyzlqz1gHj8v615m2K7XVJV434+NVG8TpUFC0Ga8QVHrFAgAEFRNj2yYi3cZpVubiroU+895e8mT41YAShJkJABPAncmfE1eyVStYWFICEmF616EkEEFICZWolOqCEmDe0Cj2QfZNjcSAowy2b6nLT3paBk/zFPjTzl/2S4ZlJU5rxLiRZCldWgkDYJQJg8lFVJvcXOTJ0vaA8H0hw6lsG7jzbiimAQSkoW2o3mJ1BWm/fyJrG2TYaRwHIcBRnL8QGUQ22xhkwbIQAT3hao1CeOmTv3UBzrEdoxteknHSMRyklop5w7JNCGGNQJ76uZqa9y1klHn+goQl3nROh//AAjv/dP/AIpoZmex8a9rK9+AS494l5rvV/7Of/6bHiv/ANa6yspcfWIzX/yz+U7ri96FZ1/wz/8A2nP/AANZWVxfL/1zf9wg6/acZwXsjzqtiverKyuoafQqewlN72v5RVXG8PAVlZUrPX9xJGNhWjn16VlZRDEGkCeP1xqIb1lZVjE/xSVj2vKjeX+2PAVlZSxm5x+36SlmHtj8yvnV/wD538g+VZWVWMH6pmTf4i/yLoaP8VX5j86ysrQp+icR41/qDCC/YP1wFLi/8RX1xrKym6/qmC80VvVhGw8vlWVlOfji7dppi/ZFVKysorQSzFbGtWuHhWVlAftCJ3M1V7NXMB/w+L/7TX/2maysqlfeWafU+D9hPgPlXmL9lX5VfKsrKj3i85Rgv+Kc/MfnV/Mtz51lZTfiH4PyjvE7GJmce0frgKuZP/h+f6CsrKzBLt3n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http://3.bp.blogspot.com/_8HGHoDX7A0E/TCFJm4nYYDI/AAAAAAAAAE4/3GNccp5sHE4/s400/equipe_de_france_footba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4979" y="2035696"/>
            <a:ext cx="3168352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093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abc.net.au/news/image/4178808-3x2-940x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535" y="515874"/>
            <a:ext cx="8414058" cy="560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89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496944" cy="1143000"/>
          </a:xfrm>
        </p:spPr>
        <p:txBody>
          <a:bodyPr/>
          <a:lstStyle/>
          <a:p>
            <a:r>
              <a:rPr lang="en-GB" dirty="0" smtClean="0"/>
              <a:t>Assumptions on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354" y="1417638"/>
            <a:ext cx="8496944" cy="5005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2000" dirty="0"/>
              <a:t>UK Caribbean and African groups 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Often attributed to physiological differences in sports needing speed / strength</a:t>
            </a:r>
          </a:p>
          <a:p>
            <a:r>
              <a:rPr lang="en-GB" sz="2000" dirty="0"/>
              <a:t>Fast twitch muscle fibre </a:t>
            </a:r>
          </a:p>
          <a:p>
            <a:r>
              <a:rPr lang="en-GB" sz="2000" dirty="0"/>
              <a:t>Higher muscle ratio</a:t>
            </a:r>
          </a:p>
          <a:p>
            <a:endParaRPr lang="en-GB" sz="2000" dirty="0"/>
          </a:p>
          <a:p>
            <a:pPr algn="ctr">
              <a:buNone/>
            </a:pPr>
            <a:r>
              <a:rPr lang="en-GB" sz="2000" dirty="0"/>
              <a:t>There are many sports which need these attributes</a:t>
            </a:r>
          </a:p>
          <a:p>
            <a:pPr algn="ctr">
              <a:buNone/>
            </a:pPr>
            <a:endParaRPr lang="en-GB" sz="2000" dirty="0"/>
          </a:p>
          <a:p>
            <a:pPr algn="ctr">
              <a:buNone/>
            </a:pPr>
            <a:r>
              <a:rPr lang="en-GB" sz="2000" dirty="0"/>
              <a:t>However</a:t>
            </a:r>
          </a:p>
          <a:p>
            <a:pPr algn="ctr">
              <a:buNone/>
            </a:pPr>
            <a:endParaRPr lang="en-GB" sz="2000" dirty="0"/>
          </a:p>
          <a:p>
            <a:pPr algn="ctr">
              <a:buNone/>
            </a:pPr>
            <a:r>
              <a:rPr lang="en-GB" sz="2000" dirty="0"/>
              <a:t>We don’t see this over-representation in activities such as Rugby or Swimming</a:t>
            </a:r>
          </a:p>
          <a:p>
            <a:pPr algn="ctr">
              <a:buNone/>
            </a:pPr>
            <a:endParaRPr lang="en-GB" sz="2000" dirty="0"/>
          </a:p>
          <a:p>
            <a:pPr algn="ctr">
              <a:buNone/>
            </a:pPr>
            <a:r>
              <a:rPr lang="en-GB" sz="2000" b="1" dirty="0"/>
              <a:t>Why not?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lvl="1">
              <a:buNone/>
            </a:pPr>
            <a:endParaRPr lang="en-GB" sz="1800" dirty="0"/>
          </a:p>
        </p:txBody>
      </p:sp>
      <p:pic>
        <p:nvPicPr>
          <p:cNvPr id="5" name="Picture 4" descr="http://www.abc.net.au/news/image/4178808-3x2-940x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1" y="404664"/>
            <a:ext cx="248427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6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17" y="856992"/>
            <a:ext cx="8780580" cy="529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4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496944" cy="1143000"/>
          </a:xfrm>
        </p:spPr>
        <p:txBody>
          <a:bodyPr/>
          <a:lstStyle/>
          <a:p>
            <a:r>
              <a:rPr lang="en-GB" dirty="0" smtClean="0"/>
              <a:t>Why is there this variation?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2490" y="1188308"/>
            <a:ext cx="8496944" cy="5149552"/>
          </a:xfrm>
        </p:spPr>
        <p:txBody>
          <a:bodyPr>
            <a:normAutofit fontScale="92500" lnSpcReduction="10000"/>
          </a:bodyPr>
          <a:lstStyle/>
          <a:p>
            <a:endParaRPr lang="en-GB" sz="2000" dirty="0"/>
          </a:p>
          <a:p>
            <a:r>
              <a:rPr lang="en-GB" sz="2000" dirty="0"/>
              <a:t>Role model effect</a:t>
            </a:r>
          </a:p>
          <a:p>
            <a:pPr lvl="1"/>
            <a:r>
              <a:rPr lang="en-GB" sz="1800" dirty="0"/>
              <a:t>Existence of high profile elite performers encourages others</a:t>
            </a:r>
          </a:p>
          <a:p>
            <a:endParaRPr lang="en-GB" sz="2000" dirty="0"/>
          </a:p>
          <a:p>
            <a:r>
              <a:rPr lang="en-GB" sz="2000" dirty="0"/>
              <a:t>May be pressured into certain activities- Pigeon holing</a:t>
            </a:r>
          </a:p>
          <a:p>
            <a:pPr lvl="1"/>
            <a:r>
              <a:rPr lang="en-GB" sz="1800" dirty="0"/>
              <a:t>Based on belief they have a natural advantage</a:t>
            </a:r>
          </a:p>
          <a:p>
            <a:pPr lvl="1"/>
            <a:endParaRPr lang="en-GB" sz="1800" dirty="0"/>
          </a:p>
          <a:p>
            <a:r>
              <a:rPr lang="en-GB" sz="2000" dirty="0"/>
              <a:t>Athletic achievement is based on objective outcomes- Times, Distances etc.</a:t>
            </a:r>
          </a:p>
          <a:p>
            <a:pPr lvl="1"/>
            <a:r>
              <a:rPr lang="en-GB" sz="1800" dirty="0"/>
              <a:t>Less opportunity to be over looked based on subjective opinions</a:t>
            </a:r>
          </a:p>
          <a:p>
            <a:pPr lvl="1"/>
            <a:endParaRPr lang="en-GB" sz="1800" dirty="0"/>
          </a:p>
          <a:p>
            <a:r>
              <a:rPr lang="en-GB" sz="2000" dirty="0"/>
              <a:t>Lower Socio-economic groups have high proportion of minority communities</a:t>
            </a:r>
          </a:p>
          <a:p>
            <a:pPr lvl="1"/>
            <a:r>
              <a:rPr lang="en-GB" sz="1800" dirty="0"/>
              <a:t>Largest proportion of footballers and athletes come from these groups</a:t>
            </a:r>
          </a:p>
        </p:txBody>
      </p:sp>
    </p:spTree>
    <p:extLst>
      <p:ext uri="{BB962C8B-B14F-4D97-AF65-F5344CB8AC3E}">
        <p14:creationId xmlns:p14="http://schemas.microsoft.com/office/powerpoint/2010/main" val="399554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681</Words>
  <Application>Microsoft Office PowerPoint</Application>
  <PresentationFormat>Custom</PresentationFormat>
  <Paragraphs>152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Social and Cultural factors required to support progression</vt:lpstr>
      <vt:lpstr>Family</vt:lpstr>
      <vt:lpstr>Sex or ‘gender’ discrimination</vt:lpstr>
      <vt:lpstr>PowerPoint Presentation</vt:lpstr>
      <vt:lpstr>Racial discrimination</vt:lpstr>
      <vt:lpstr>PowerPoint Presentation</vt:lpstr>
      <vt:lpstr>Assumptions on variation</vt:lpstr>
      <vt:lpstr>PowerPoint Presentation</vt:lpstr>
      <vt:lpstr>Why is there this variation?</vt:lpstr>
      <vt:lpstr>Disability</vt:lpstr>
      <vt:lpstr>Support for Disabled athletes</vt:lpstr>
      <vt:lpstr>Social Class</vt:lpstr>
      <vt:lpstr>Factors affecting Social Class progression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Cultural factors required to support progression</dc:title>
  <dc:creator>CDillon</dc:creator>
  <cp:lastModifiedBy>Kit Dillon</cp:lastModifiedBy>
  <cp:revision>8</cp:revision>
  <dcterms:created xsi:type="dcterms:W3CDTF">2016-10-07T09:10:30Z</dcterms:created>
  <dcterms:modified xsi:type="dcterms:W3CDTF">2017-01-09T22:15:53Z</dcterms:modified>
</cp:coreProperties>
</file>