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7" r:id="rId2"/>
    <p:sldId id="259" r:id="rId3"/>
    <p:sldId id="260" r:id="rId4"/>
    <p:sldId id="261" r:id="rId5"/>
    <p:sldId id="271" r:id="rId6"/>
    <p:sldId id="269" r:id="rId7"/>
    <p:sldId id="272" r:id="rId8"/>
    <p:sldId id="273" r:id="rId9"/>
    <p:sldId id="274" r:id="rId10"/>
    <p:sldId id="275" r:id="rId11"/>
    <p:sldId id="276" r:id="rId12"/>
    <p:sldId id="277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5A3AD-9D28-460F-9527-A149D0CE7D7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44AA9-5E2B-454F-8BBA-2439E0D89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24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7754-F773-4EDB-82F6-6424061680B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4A5D156-6405-43D2-9ED1-DB975516B28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7754-F773-4EDB-82F6-6424061680B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D156-6405-43D2-9ED1-DB975516B2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7754-F773-4EDB-82F6-6424061680B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D156-6405-43D2-9ED1-DB975516B2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7754-F773-4EDB-82F6-6424061680B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D156-6405-43D2-9ED1-DB975516B28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7754-F773-4EDB-82F6-6424061680B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A5D156-6405-43D2-9ED1-DB975516B28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7754-F773-4EDB-82F6-6424061680B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D156-6405-43D2-9ED1-DB975516B28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7754-F773-4EDB-82F6-6424061680B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D156-6405-43D2-9ED1-DB975516B28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7754-F773-4EDB-82F6-6424061680B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D156-6405-43D2-9ED1-DB975516B2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7754-F773-4EDB-82F6-6424061680B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D156-6405-43D2-9ED1-DB975516B2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7754-F773-4EDB-82F6-6424061680B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D156-6405-43D2-9ED1-DB975516B28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7754-F773-4EDB-82F6-6424061680B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A5D156-6405-43D2-9ED1-DB975516B28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227754-F773-4EDB-82F6-6424061680B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4A5D156-6405-43D2-9ED1-DB975516B28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257631"/>
              </p:ext>
            </p:extLst>
          </p:nvPr>
        </p:nvGraphicFramePr>
        <p:xfrm>
          <a:off x="395536" y="1628800"/>
          <a:ext cx="8280920" cy="1705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80791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Section C – Contemporary influences in sport and their impact on the performer </a:t>
                      </a:r>
                      <a:endParaRPr lang="en-GB" sz="2400" dirty="0"/>
                    </a:p>
                  </a:txBody>
                  <a:tcPr/>
                </a:tc>
              </a:tr>
              <a:tr h="882177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Section</a:t>
                      </a:r>
                      <a:r>
                        <a:rPr lang="en-GB" sz="2400" b="1" baseline="0" dirty="0" smtClean="0"/>
                        <a:t> 1 </a:t>
                      </a:r>
                      <a:r>
                        <a:rPr lang="en-GB" sz="2400" baseline="0" dirty="0" smtClean="0"/>
                        <a:t>explores the concepts and characteristics of World Games and their impact on the state and the individual. 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922114"/>
          </a:xfrm>
        </p:spPr>
        <p:txBody>
          <a:bodyPr>
            <a:normAutofit/>
          </a:bodyPr>
          <a:lstStyle/>
          <a:p>
            <a:r>
              <a:rPr lang="en-GB" b="1" dirty="0" smtClean="0"/>
              <a:t>1.1 World Games </a:t>
            </a:r>
            <a:endParaRPr lang="en-GB" b="1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07978"/>
            <a:ext cx="7467600" cy="4053064"/>
          </a:xfrm>
        </p:spPr>
        <p:txBody>
          <a:bodyPr/>
          <a:lstStyle/>
          <a:p>
            <a:r>
              <a:rPr lang="en-GB" sz="2800" dirty="0" smtClean="0"/>
              <a:t>What are the characteristics of World Games?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What impact do World Games have on the individuals, country and government?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3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936104"/>
          </a:xfrm>
        </p:spPr>
        <p:txBody>
          <a:bodyPr/>
          <a:lstStyle/>
          <a:p>
            <a:r>
              <a:rPr lang="en-GB" dirty="0" smtClean="0"/>
              <a:t>Country continued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Economics</a:t>
            </a:r>
          </a:p>
          <a:p>
            <a:r>
              <a:rPr lang="en-GB" sz="2000" dirty="0" smtClean="0"/>
              <a:t>Places country in the limelight- shop window effect </a:t>
            </a:r>
          </a:p>
          <a:p>
            <a:r>
              <a:rPr lang="en-GB" sz="2000" dirty="0" smtClean="0"/>
              <a:t>Encourages financial investment</a:t>
            </a:r>
          </a:p>
          <a:p>
            <a:r>
              <a:rPr lang="en-GB" sz="2000" dirty="0" smtClean="0"/>
              <a:t>Tourism</a:t>
            </a:r>
          </a:p>
          <a:p>
            <a:r>
              <a:rPr lang="en-GB" sz="2000" dirty="0" smtClean="0"/>
              <a:t>Stimulus for development of sports facilities </a:t>
            </a:r>
          </a:p>
          <a:p>
            <a:r>
              <a:rPr lang="en-GB" sz="2000" dirty="0" smtClean="0"/>
              <a:t>Increasing levels of participation </a:t>
            </a:r>
          </a:p>
          <a:p>
            <a:r>
              <a:rPr lang="en-GB" sz="2000" dirty="0" smtClean="0"/>
              <a:t>Infrastructure developments </a:t>
            </a:r>
          </a:p>
          <a:p>
            <a:r>
              <a:rPr lang="en-GB" sz="2000" dirty="0" smtClean="0"/>
              <a:t>Focus for regional regeneration 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However many countries have suffered significant difficulties:-</a:t>
            </a:r>
          </a:p>
          <a:p>
            <a:r>
              <a:rPr lang="en-GB" sz="2000" dirty="0" smtClean="0"/>
              <a:t>Cost can far exceed revenue leaving debts to pay off- Montreal </a:t>
            </a:r>
          </a:p>
          <a:p>
            <a:r>
              <a:rPr lang="en-GB" sz="2000" dirty="0" smtClean="0"/>
              <a:t>Facilities end up unused- Wrong location or wrong design for long term </a:t>
            </a:r>
          </a:p>
          <a:p>
            <a:r>
              <a:rPr lang="en-GB" sz="2000" dirty="0" smtClean="0"/>
              <a:t>Construction delays in run up to event damaging India commonwealth games </a:t>
            </a:r>
          </a:p>
          <a:p>
            <a:r>
              <a:rPr lang="en-GB" sz="2000" dirty="0" smtClean="0"/>
              <a:t>If event doesn’t run smoothly brings negative press coverage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0553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GB" dirty="0" smtClean="0"/>
              <a:t>Government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19256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Bids are generally supported by governments in the hope of bringing long term benefits to the country.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Can also be used to demonstrate the effectiveness of their political philosophy </a:t>
            </a:r>
          </a:p>
          <a:p>
            <a:r>
              <a:rPr lang="en-GB" sz="1800" dirty="0" smtClean="0"/>
              <a:t>USA and Russia during the cold war (60s and 70s)</a:t>
            </a:r>
          </a:p>
          <a:p>
            <a:r>
              <a:rPr lang="en-GB" sz="1800" dirty="0" smtClean="0"/>
              <a:t>Chinese government stated that Beijing would help with the development of human rights. (reportedly protestors were arrested) 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A governments own future can be severely affects by hosting a world games:-</a:t>
            </a:r>
          </a:p>
          <a:p>
            <a:r>
              <a:rPr lang="en-GB" sz="1800" dirty="0" smtClean="0"/>
              <a:t>Increase in popularity after a successful bid/games</a:t>
            </a:r>
          </a:p>
          <a:p>
            <a:r>
              <a:rPr lang="en-GB" sz="1800" dirty="0" smtClean="0"/>
              <a:t>Unifying an un-popular government</a:t>
            </a:r>
          </a:p>
          <a:p>
            <a:pPr lvl="1"/>
            <a:r>
              <a:rPr lang="en-GB" sz="1600" dirty="0" smtClean="0"/>
              <a:t>Beijing- many Chinese supported the government after protestors affected torch relay </a:t>
            </a:r>
            <a:endParaRPr lang="en-GB" sz="1600" dirty="0"/>
          </a:p>
          <a:p>
            <a:pPr marL="320040" lvl="1" indent="0">
              <a:buNone/>
            </a:pPr>
            <a:endParaRPr lang="en-GB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11560" y="5445224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government can lose support if the games are unsuccessful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Disruption to lives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Over spending leading to tax payments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7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It may be useful to have examples of controversial Olympic Games for use as examples in long answer questions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652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1936 Summer Olympics- Berlin</a:t>
            </a:r>
            <a:endParaRPr lang="en-GB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3951946" cy="25202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3645024"/>
            <a:ext cx="8712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Berlin hosted the 1936 summer Olympics.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Reich Chancellor Adolf Hitler saw it as an opportunity to promote his government and ideals of racial supremacy.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official Nazi party paper stated that Jews and black people should not be allowed to participate in the games.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After countries threatened to boycott the games he relented and allowed everyone to participate.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Germany added one ‘Token’ athlete to the team, Helene Mayer who had a Jewish father.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party removed signs such as ‘Jews not wanted’ from around the city in an attempt to ‘clean up’ the games.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Jesse Owens, a black athlete from America won four gold medals at this Olympics.</a:t>
            </a:r>
            <a:endParaRPr lang="en-GB" dirty="0"/>
          </a:p>
        </p:txBody>
      </p:sp>
      <p:pic>
        <p:nvPicPr>
          <p:cNvPr id="1029" name="Picture 5" descr="Image result for jesse owens adolf hitl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890852"/>
            <a:ext cx="2857527" cy="27293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617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u="sng" dirty="0" smtClean="0"/>
              <a:t>1968 Mexico City – Black Power Salute</a:t>
            </a:r>
            <a:endParaRPr lang="en-GB" sz="3200" b="1" u="sng" dirty="0"/>
          </a:p>
        </p:txBody>
      </p:sp>
      <p:pic>
        <p:nvPicPr>
          <p:cNvPr id="2050" name="Picture 2" descr="https://upload.wikimedia.org/wikipedia/commons/3/3e/John_Carlos%2C_Tommie_Smith%2C_Peter_Norman_1968c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3086535" cy="432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95936" y="1239445"/>
            <a:ext cx="48245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US athletes Tommie Smith and John Carlos each raised a black gloved hand during the medal ceremony and kept them raised for the duration of the national anthem.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This was a political demonstration termed the black power salute.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They also didn’t wear shoes to receive their medals to represent black poverty.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All three athletes wore Olympic project for human rights badges.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They were booed by the crowd as they left the podium. 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733256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"If I win, I am American, not a black American. But if I did something bad, then they would say I am a Negro. We are black and we are proud of being black. Black America will understand what we did </a:t>
            </a:r>
            <a:r>
              <a:rPr lang="en-GB" dirty="0" smtClean="0"/>
              <a:t>tonight.”  Tommie Smith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173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/>
              <a:t>1980 Moscow Olympics - Boycotts</a:t>
            </a:r>
            <a:endParaRPr lang="en-GB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Led by the United States 65 countries boycotted the 1980 Moscow Olympics because of the Soviet War in Afghanistan.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Some athletes from the boycotting countries participated under the International Olympic Committee flag.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Many of the boycotting nations took part in the Liberty Bell Classic, also known as the Olympic Boycott Games in Philadelphia. 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This led to a return boycott by the Soviet Union of the 1984 Los Angeles Summer Games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00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778098"/>
          </a:xfrm>
        </p:spPr>
        <p:txBody>
          <a:bodyPr/>
          <a:lstStyle/>
          <a:p>
            <a:r>
              <a:rPr lang="en-GB" dirty="0" smtClean="0"/>
              <a:t>World Games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931224" cy="892696"/>
          </a:xfrm>
        </p:spPr>
        <p:txBody>
          <a:bodyPr/>
          <a:lstStyle/>
          <a:p>
            <a:pPr marL="0" indent="0" algn="ctr">
              <a:buNone/>
            </a:pPr>
            <a:r>
              <a:rPr lang="en-GB" i="1" dirty="0" smtClean="0"/>
              <a:t>Level of competition engaged in by elite performers beyond their own national boundaries. </a:t>
            </a:r>
            <a:endParaRPr lang="en-GB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655475"/>
              </p:ext>
            </p:extLst>
          </p:nvPr>
        </p:nvGraphicFramePr>
        <p:xfrm>
          <a:off x="395536" y="3717032"/>
          <a:ext cx="8352928" cy="298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Single</a:t>
                      </a:r>
                      <a:r>
                        <a:rPr lang="en-GB" baseline="0" dirty="0" smtClean="0"/>
                        <a:t> Sport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Multi-sport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Football- FIFA</a:t>
                      </a:r>
                      <a:r>
                        <a:rPr lang="en-GB" sz="2000" baseline="0" dirty="0" smtClean="0"/>
                        <a:t> World Cup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Olympics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Hockey-</a:t>
                      </a:r>
                      <a:r>
                        <a:rPr lang="en-GB" sz="2000" baseline="0" dirty="0" smtClean="0"/>
                        <a:t> Champions Trophy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Paralympics</a:t>
                      </a:r>
                      <a:endParaRPr lang="en-GB" sz="2000" dirty="0"/>
                    </a:p>
                  </a:txBody>
                  <a:tcPr/>
                </a:tc>
              </a:tr>
              <a:tr h="415424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Rugby-</a:t>
                      </a:r>
                      <a:r>
                        <a:rPr lang="en-GB" sz="2000" baseline="0" dirty="0" smtClean="0"/>
                        <a:t> Heineken Cup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Commonwealth</a:t>
                      </a:r>
                      <a:r>
                        <a:rPr lang="en-GB" sz="2000" baseline="0" dirty="0" smtClean="0"/>
                        <a:t> Games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Gymnastics-</a:t>
                      </a:r>
                      <a:r>
                        <a:rPr lang="en-GB" sz="2000" baseline="0" dirty="0" smtClean="0"/>
                        <a:t> African Championships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Pan</a:t>
                      </a:r>
                      <a:r>
                        <a:rPr lang="en-GB" sz="2000" baseline="0" dirty="0" smtClean="0"/>
                        <a:t> American Games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Badminton- IBAD (international Badminton association</a:t>
                      </a:r>
                      <a:r>
                        <a:rPr lang="en-GB" sz="2000" baseline="0" dirty="0" smtClean="0"/>
                        <a:t> for disabled) European Championships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All-</a:t>
                      </a:r>
                      <a:r>
                        <a:rPr lang="en-GB" sz="2000" baseline="0" dirty="0" smtClean="0"/>
                        <a:t> Africa Games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2094937"/>
            <a:ext cx="792088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Coming together of elite athletes and teams to compete at: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 smtClean="0"/>
              <a:t>World level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 smtClean="0"/>
              <a:t>Continental level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 smtClean="0"/>
              <a:t>Regional level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8403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778098"/>
          </a:xfrm>
        </p:spPr>
        <p:txBody>
          <a:bodyPr/>
          <a:lstStyle/>
          <a:p>
            <a:r>
              <a:rPr lang="en-GB" dirty="0" smtClean="0"/>
              <a:t>Characteristics of World Games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34076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These will vary depending on the size and popularity of the competition</a:t>
            </a:r>
            <a:endParaRPr lang="en-GB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836804"/>
              </p:ext>
            </p:extLst>
          </p:nvPr>
        </p:nvGraphicFramePr>
        <p:xfrm>
          <a:off x="539552" y="2492896"/>
          <a:ext cx="792088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1440160">
                <a:tc>
                  <a:txBody>
                    <a:bodyPr/>
                    <a:lstStyle/>
                    <a:p>
                      <a:r>
                        <a:rPr lang="en-GB" sz="2000" u="sng" dirty="0" smtClean="0"/>
                        <a:t>Rio Olympics</a:t>
                      </a:r>
                      <a:r>
                        <a:rPr lang="en-GB" sz="2000" u="sng" baseline="0" dirty="0" smtClean="0"/>
                        <a:t> 2016</a:t>
                      </a:r>
                    </a:p>
                    <a:p>
                      <a:r>
                        <a:rPr lang="en-GB" sz="2000" baseline="0" dirty="0" smtClean="0"/>
                        <a:t>11,303 athletes participated </a:t>
                      </a:r>
                    </a:p>
                    <a:p>
                      <a:r>
                        <a:rPr lang="en-GB" sz="2000" baseline="0" dirty="0" smtClean="0"/>
                        <a:t>207 nations </a:t>
                      </a:r>
                    </a:p>
                    <a:p>
                      <a:r>
                        <a:rPr lang="en-GB" sz="2000" baseline="0" dirty="0" smtClean="0"/>
                        <a:t>Cost- over $12 billion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u="sng" dirty="0" smtClean="0"/>
                        <a:t>Netball World Championships</a:t>
                      </a:r>
                      <a:r>
                        <a:rPr lang="en-GB" sz="2000" u="sng" baseline="0" dirty="0" smtClean="0"/>
                        <a:t> 2015</a:t>
                      </a:r>
                    </a:p>
                    <a:p>
                      <a:r>
                        <a:rPr lang="en-GB" sz="2000" baseline="0" dirty="0" smtClean="0"/>
                        <a:t>192 athletes participated </a:t>
                      </a:r>
                    </a:p>
                    <a:p>
                      <a:r>
                        <a:rPr lang="en-GB" sz="2000" baseline="0" dirty="0" smtClean="0"/>
                        <a:t>16 nations </a:t>
                      </a:r>
                    </a:p>
                    <a:p>
                      <a:r>
                        <a:rPr lang="en-GB" sz="2000" baseline="0" dirty="0" smtClean="0"/>
                        <a:t>Cost- $4 million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142340" y="4504468"/>
            <a:ext cx="48245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SISSEC Q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485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" y="116632"/>
            <a:ext cx="8435280" cy="706090"/>
          </a:xfrm>
        </p:spPr>
        <p:txBody>
          <a:bodyPr>
            <a:normAutofit fontScale="90000"/>
          </a:bodyPr>
          <a:lstStyle/>
          <a:p>
            <a:r>
              <a:rPr lang="en-GB" dirty="0"/>
              <a:t>C</a:t>
            </a:r>
            <a:r>
              <a:rPr lang="en-GB" dirty="0" smtClean="0"/>
              <a:t>haracteristics of world games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715855"/>
              </p:ext>
            </p:extLst>
          </p:nvPr>
        </p:nvGraphicFramePr>
        <p:xfrm>
          <a:off x="251520" y="1052736"/>
          <a:ext cx="8655857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63963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Key Word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Spectators</a:t>
                      </a:r>
                      <a:r>
                        <a:rPr lang="en-GB" b="1" baseline="0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 levels of spectators, may be live or may</a:t>
                      </a:r>
                      <a:r>
                        <a:rPr lang="en-GB" baseline="0" dirty="0" smtClean="0"/>
                        <a:t> be on television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Infrastructure</a:t>
                      </a:r>
                      <a:r>
                        <a:rPr lang="en-GB" b="1" baseline="0" dirty="0" smtClean="0"/>
                        <a:t> Development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 meet demand of increase visitors</a:t>
                      </a:r>
                      <a:r>
                        <a:rPr lang="en-GB" baseline="0" dirty="0" smtClean="0"/>
                        <a:t> host cities may need to improve their infrastructure. E.g. Improved roads and transport, Olympic village etc.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Sports facility</a:t>
                      </a:r>
                      <a:r>
                        <a:rPr lang="en-GB" b="1" baseline="0" dirty="0" smtClean="0"/>
                        <a:t> development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Top level</a:t>
                      </a:r>
                      <a:r>
                        <a:rPr lang="en-GB" baseline="0" dirty="0" smtClean="0"/>
                        <a:t> sports facilities needed to run event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Shop Window</a:t>
                      </a:r>
                      <a:r>
                        <a:rPr lang="en-GB" b="1" baseline="0" dirty="0" smtClean="0"/>
                        <a:t> Effect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Acts as a ‘shop</a:t>
                      </a:r>
                      <a:r>
                        <a:rPr lang="en-GB" baseline="0" dirty="0" smtClean="0"/>
                        <a:t> window’ to the rest of the world- a well run successful games will look favourably on nation, can boost tourism and economy- a poor games will have the reverse effect.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Elite Performers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Top level in their sport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Commercialisation,</a:t>
                      </a:r>
                      <a:r>
                        <a:rPr lang="en-GB" b="1" baseline="0" dirty="0" smtClean="0"/>
                        <a:t> sponsorship and media involvement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Due</a:t>
                      </a:r>
                      <a:r>
                        <a:rPr lang="en-GB" baseline="0" dirty="0" smtClean="0"/>
                        <a:t> to high levels of media interest in major world games athletes can receive considerable money from sponsors. Commercialisation- world games are ran to make money through media involvement and advertising.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Qualification</a:t>
                      </a:r>
                      <a:r>
                        <a:rPr lang="en-GB" b="1" baseline="0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Athletes</a:t>
                      </a:r>
                      <a:r>
                        <a:rPr lang="en-GB" baseline="0" dirty="0" smtClean="0"/>
                        <a:t> have to qualify to compete at a world games event, this may be a specific qualifying event, or may be through on=going results and trials.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3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Other key characteristics you need to be aware of…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7772400" cy="4572000"/>
          </a:xfrm>
        </p:spPr>
        <p:txBody>
          <a:bodyPr/>
          <a:lstStyle/>
          <a:p>
            <a:pPr lvl="1"/>
            <a:r>
              <a:rPr lang="en-GB" dirty="0" smtClean="0"/>
              <a:t>World games are for able bodies and disabled athletes </a:t>
            </a:r>
          </a:p>
          <a:p>
            <a:pPr lvl="1"/>
            <a:r>
              <a:rPr lang="en-GB" dirty="0" smtClean="0"/>
              <a:t>Cultural/social benefit to the country- bringing together of the people inspired by the success of their athletes </a:t>
            </a:r>
          </a:p>
          <a:p>
            <a:pPr lvl="1"/>
            <a:r>
              <a:rPr lang="en-GB" dirty="0" smtClean="0"/>
              <a:t>Can be used to make a political statement</a:t>
            </a:r>
          </a:p>
          <a:p>
            <a:pPr lvl="1"/>
            <a:r>
              <a:rPr lang="en-GB" dirty="0" smtClean="0"/>
              <a:t>Often involve opening and closing ceremonies</a:t>
            </a:r>
          </a:p>
          <a:p>
            <a:pPr lvl="1"/>
            <a:r>
              <a:rPr lang="en-GB" dirty="0" smtClean="0"/>
              <a:t>Media coverage </a:t>
            </a:r>
          </a:p>
          <a:p>
            <a:pPr lvl="1"/>
            <a:r>
              <a:rPr lang="en-GB" dirty="0" smtClean="0"/>
              <a:t>Relies on having volunteers to help at the event (e.g. </a:t>
            </a:r>
            <a:r>
              <a:rPr lang="en-GB" dirty="0" err="1" smtClean="0"/>
              <a:t>Olmpic</a:t>
            </a:r>
            <a:r>
              <a:rPr lang="en-GB" dirty="0" smtClean="0"/>
              <a:t> game makers) </a:t>
            </a:r>
          </a:p>
        </p:txBody>
      </p:sp>
    </p:spTree>
    <p:extLst>
      <p:ext uri="{BB962C8B-B14F-4D97-AF65-F5344CB8AC3E}">
        <p14:creationId xmlns:p14="http://schemas.microsoft.com/office/powerpoint/2010/main" val="4169982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You need to know what the Impact </a:t>
            </a:r>
            <a:r>
              <a:rPr lang="en-GB" dirty="0" smtClean="0"/>
              <a:t>of World </a:t>
            </a:r>
            <a:r>
              <a:rPr lang="en-GB" dirty="0" smtClean="0"/>
              <a:t>Games are on…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250762"/>
              </p:ext>
            </p:extLst>
          </p:nvPr>
        </p:nvGraphicFramePr>
        <p:xfrm>
          <a:off x="457200" y="1988840"/>
          <a:ext cx="7941096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7032"/>
                <a:gridCol w="2647032"/>
                <a:gridCol w="2647032"/>
              </a:tblGrid>
              <a:tr h="3312368">
                <a:tc>
                  <a:txBody>
                    <a:bodyPr/>
                    <a:lstStyle/>
                    <a:p>
                      <a:endParaRPr lang="en-GB" sz="2800" dirty="0" smtClean="0"/>
                    </a:p>
                    <a:p>
                      <a:endParaRPr lang="en-GB" sz="2800" dirty="0" smtClean="0"/>
                    </a:p>
                    <a:p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Individuals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 smtClean="0"/>
                    </a:p>
                    <a:p>
                      <a:endParaRPr lang="en-GB" sz="2800" dirty="0" smtClean="0"/>
                    </a:p>
                    <a:p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Country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 smtClean="0"/>
                    </a:p>
                    <a:p>
                      <a:endParaRPr lang="en-GB" sz="2800" dirty="0" smtClean="0"/>
                    </a:p>
                    <a:p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Government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64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en-GB" dirty="0" smtClean="0"/>
              <a:t>Impact on Individuals…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Performers are highly motivated to succeed:</a:t>
            </a:r>
            <a:endParaRPr lang="en-GB" dirty="0"/>
          </a:p>
          <a:p>
            <a:r>
              <a:rPr lang="en-GB" dirty="0" smtClean="0"/>
              <a:t>They wish to compete against other elite performers to test themselves </a:t>
            </a:r>
          </a:p>
          <a:p>
            <a:r>
              <a:rPr lang="en-GB" dirty="0" smtClean="0"/>
              <a:t>They wish to fulfil their potential, to make the most of their abilities </a:t>
            </a:r>
          </a:p>
          <a:p>
            <a:r>
              <a:rPr lang="en-GB" dirty="0" smtClean="0"/>
              <a:t>They may be driven by personal gain, a desire to make a living as a professional performer </a:t>
            </a:r>
          </a:p>
          <a:p>
            <a:r>
              <a:rPr lang="en-GB" dirty="0" smtClean="0"/>
              <a:t>They gain pride and satisfaction from representing their country or nation</a:t>
            </a:r>
          </a:p>
          <a:p>
            <a:r>
              <a:rPr lang="en-GB" dirty="0" smtClean="0"/>
              <a:t>They strive to meet the expectations of family, peers, teachers or coaches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Spectators:</a:t>
            </a:r>
          </a:p>
          <a:p>
            <a:r>
              <a:rPr lang="en-GB" dirty="0" smtClean="0"/>
              <a:t>May have been inspired by role models </a:t>
            </a:r>
          </a:p>
          <a:p>
            <a:r>
              <a:rPr lang="en-GB" dirty="0" smtClean="0"/>
              <a:t>Spectators feel a pride in their country after successful international performances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18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7772400" cy="778098"/>
          </a:xfrm>
        </p:spPr>
        <p:txBody>
          <a:bodyPr>
            <a:noAutofit/>
          </a:bodyPr>
          <a:lstStyle/>
          <a:p>
            <a:r>
              <a:rPr lang="en-GB" sz="2400" dirty="0" smtClean="0"/>
              <a:t>Unfortunately there are many reasons that some may not make it to the world stage despite having all the necessary ability…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132856"/>
            <a:ext cx="7772400" cy="45720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Individuals may lack the self-discipline needed to make the sacrifices needed. </a:t>
            </a:r>
          </a:p>
          <a:p>
            <a:r>
              <a:rPr lang="en-GB" sz="2400" dirty="0" smtClean="0"/>
              <a:t>They may not have sufficient motivation to keep pushing performance boundaries </a:t>
            </a:r>
          </a:p>
          <a:p>
            <a:r>
              <a:rPr lang="en-GB" sz="2400" dirty="0" smtClean="0"/>
              <a:t>They may not receive the necessary financial, coaching or technical support </a:t>
            </a:r>
          </a:p>
          <a:p>
            <a:r>
              <a:rPr lang="en-GB" sz="2400" dirty="0" smtClean="0"/>
              <a:t>Injury</a:t>
            </a:r>
          </a:p>
          <a:p>
            <a:r>
              <a:rPr lang="en-GB" sz="2400" dirty="0" smtClean="0"/>
              <a:t>They may decide on another career path </a:t>
            </a:r>
          </a:p>
          <a:p>
            <a:r>
              <a:rPr lang="en-GB" sz="2400" dirty="0" smtClean="0"/>
              <a:t>Temptation to break the rules – leading to a suspension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0585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7772400" cy="1143000"/>
          </a:xfrm>
        </p:spPr>
        <p:txBody>
          <a:bodyPr/>
          <a:lstStyle/>
          <a:p>
            <a:r>
              <a:rPr lang="en-GB" b="1" dirty="0" smtClean="0"/>
              <a:t>Impact on the County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35280" cy="4895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Impact on the country can be split into cultural, social, economic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Cultural </a:t>
            </a:r>
          </a:p>
          <a:p>
            <a:r>
              <a:rPr lang="en-GB" sz="2000" dirty="0" smtClean="0"/>
              <a:t>Countries place significant emphasis on being successful; competitive sport seems to be part of their national character. </a:t>
            </a:r>
          </a:p>
          <a:p>
            <a:r>
              <a:rPr lang="en-GB" sz="2000" dirty="0" smtClean="0"/>
              <a:t>Demonstrated by the resources which are devoted to achieve </a:t>
            </a:r>
          </a:p>
          <a:p>
            <a:r>
              <a:rPr lang="en-GB" sz="2000" dirty="0" smtClean="0"/>
              <a:t>Reflected by the media </a:t>
            </a:r>
          </a:p>
          <a:p>
            <a:r>
              <a:rPr lang="en-GB" sz="2000" dirty="0" smtClean="0"/>
              <a:t>People who do well become national heroes </a:t>
            </a:r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Social </a:t>
            </a:r>
          </a:p>
          <a:p>
            <a:r>
              <a:rPr lang="en-GB" sz="2000" dirty="0" smtClean="0"/>
              <a:t>Ability to unite a nation </a:t>
            </a:r>
          </a:p>
          <a:p>
            <a:r>
              <a:rPr lang="en-GB" sz="2000" dirty="0" smtClean="0"/>
              <a:t>Beijing – controversy over international criticism of government’s record of human rights. The nation united behind the current government. </a:t>
            </a:r>
          </a:p>
          <a:p>
            <a:r>
              <a:rPr lang="en-GB" sz="2000" dirty="0" smtClean="0"/>
              <a:t>National </a:t>
            </a:r>
            <a:r>
              <a:rPr lang="en-GB" sz="2000" dirty="0" smtClean="0"/>
              <a:t>pride at hosting event </a:t>
            </a:r>
            <a:endParaRPr lang="en-GB" sz="2000" dirty="0"/>
          </a:p>
          <a:p>
            <a:pPr marL="0" indent="0">
              <a:buNone/>
            </a:pPr>
            <a:r>
              <a:rPr lang="en-GB" sz="1800" dirty="0" smtClean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8310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390</TotalTime>
  <Words>1258</Words>
  <Application>Microsoft Office PowerPoint</Application>
  <PresentationFormat>On-screen Show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1.1 World Games </vt:lpstr>
      <vt:lpstr>World Games </vt:lpstr>
      <vt:lpstr>Characteristics of World Games </vt:lpstr>
      <vt:lpstr>Characteristics of world games</vt:lpstr>
      <vt:lpstr>Other key characteristics you need to be aware of…</vt:lpstr>
      <vt:lpstr>You need to know what the Impact of World Games are on…</vt:lpstr>
      <vt:lpstr>Impact on Individuals…</vt:lpstr>
      <vt:lpstr>Unfortunately there are many reasons that some may not make it to the world stage despite having all the necessary ability…</vt:lpstr>
      <vt:lpstr>Impact on the County </vt:lpstr>
      <vt:lpstr>Country continued </vt:lpstr>
      <vt:lpstr>Government </vt:lpstr>
      <vt:lpstr>It may be useful to have examples of controversial Olympic Games for use as examples in long answer questions </vt:lpstr>
      <vt:lpstr>PowerPoint Presentation</vt:lpstr>
      <vt:lpstr>1968 Mexico City – Black Power Salute</vt:lpstr>
      <vt:lpstr>1980 Moscow Olympics - Boycotts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 Dillon</dc:creator>
  <cp:lastModifiedBy>Kit Dillon</cp:lastModifiedBy>
  <cp:revision>23</cp:revision>
  <dcterms:created xsi:type="dcterms:W3CDTF">2016-09-08T20:51:42Z</dcterms:created>
  <dcterms:modified xsi:type="dcterms:W3CDTF">2017-01-09T21:16:17Z</dcterms:modified>
</cp:coreProperties>
</file>