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DF72C6-ECB3-420E-A2BE-3D9991537FEB}" type="datetimeFigureOut">
              <a:rPr lang="en-GB" smtClean="0"/>
              <a:t>10/09/2012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4E5E502-BDAE-49A1-A021-B9695A15756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youtube.com/watch?v=pqtd7LOoRV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3200400"/>
            <a:ext cx="7632848" cy="238884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What were the early stages of sport development in the UK?</a:t>
            </a:r>
          </a:p>
          <a:p>
            <a:endParaRPr lang="en-GB" sz="2400" dirty="0" smtClean="0"/>
          </a:p>
          <a:p>
            <a:r>
              <a:rPr lang="en-GB" sz="2400" dirty="0" smtClean="0"/>
              <a:t>How has the status of amateur and professional sportspeople changed?</a:t>
            </a:r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1.1 Rational Recreation and Amateurism</a:t>
            </a:r>
            <a:endParaRPr lang="en-GB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Amateurism V Professionalism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Individuals who played were keen to keep the class divide,</a:t>
            </a:r>
          </a:p>
          <a:p>
            <a:r>
              <a:rPr lang="en-GB" sz="1800" dirty="0" smtClean="0"/>
              <a:t>Using sport as social control</a:t>
            </a:r>
          </a:p>
          <a:p>
            <a:r>
              <a:rPr lang="en-GB" sz="1800" dirty="0" smtClean="0"/>
              <a:t>Clear distinction between amateur and professionals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A gentleman </a:t>
            </a:r>
            <a:r>
              <a:rPr lang="en-GB" sz="1800" b="1" dirty="0" smtClean="0"/>
              <a:t>Amateur </a:t>
            </a:r>
            <a:r>
              <a:rPr lang="en-GB" sz="1800" dirty="0" smtClean="0"/>
              <a:t>was from the middle/upper class</a:t>
            </a:r>
          </a:p>
          <a:p>
            <a:r>
              <a:rPr lang="en-GB" sz="1800" dirty="0" smtClean="0"/>
              <a:t>Played within rules of sport but also to a strict ethical code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b="1" dirty="0" smtClean="0"/>
              <a:t>Professionals</a:t>
            </a:r>
            <a:r>
              <a:rPr lang="en-GB" sz="1800" dirty="0" smtClean="0"/>
              <a:t> were paid to play invariably from the working class</a:t>
            </a:r>
          </a:p>
          <a:p>
            <a:r>
              <a:rPr lang="en-GB" sz="1800" dirty="0" smtClean="0"/>
              <a:t>Employed to play sport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Distinction was reinforced through rules about membership</a:t>
            </a:r>
          </a:p>
          <a:p>
            <a:r>
              <a:rPr lang="en-GB" sz="1800" dirty="0" smtClean="0"/>
              <a:t>Rowing refused to let anyone involved in manual labour</a:t>
            </a:r>
          </a:p>
          <a:p>
            <a:r>
              <a:rPr lang="en-GB" sz="1800" dirty="0" smtClean="0"/>
              <a:t>Athletics association excluded ‘any tradesman,  mechanic,  artisan or labourer’</a:t>
            </a:r>
          </a:p>
          <a:p>
            <a:pPr>
              <a:buNone/>
            </a:pPr>
            <a:r>
              <a:rPr lang="en-GB" sz="1800" dirty="0" smtClean="0"/>
              <a:t>Upper classes managed to play sports how they wanted and keep working class out.</a:t>
            </a:r>
          </a:p>
        </p:txBody>
      </p:sp>
      <p:pic>
        <p:nvPicPr>
          <p:cNvPr id="21506" name="Picture 2" descr="http://images.icnetwork.co.uk/upl/article/12839107/2011/09/07/13477970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3" y="1340769"/>
            <a:ext cx="1897385" cy="1921404"/>
          </a:xfrm>
          <a:prstGeom prst="rect">
            <a:avLst/>
          </a:prstGeom>
          <a:noFill/>
        </p:spPr>
      </p:pic>
      <p:sp>
        <p:nvSpPr>
          <p:cNvPr id="21508" name="AutoShape 4" descr="data:image/jpeg;base64,/9j/4AAQSkZJRgABAQAAAQABAAD/2wCEAAkGBhMSERUUExQWFBUVGBgXFRgVGBQVFxgXFRcXFxcVFhcXHCYeGBkjGRUUHy8gJCcpLCwsFx4xNTAqNSYrLCkBCQoKDgwOGg8PGiokHyQqLCwsLCwsLCwsLCwsLCwsLCwpLCwsLCwpLCwpLCwsLCwsLCwpKSwsLCwsLCwsKSwsLP/AABEIAMgA/AMBIgACEQEDEQH/xAAcAAACAgMBAQAAAAAAAAAAAAAFBgMEAAIHAQj/xABDEAABAwIEBAQCBwUHAwUBAAABAgMRAAQFEiExBkFRYRMicYGRoQcUIzJSsfBiksHR0hYzQnKi4fEVQ4IkU2STozT/xAAaAQACAwEBAAAAAAAAAAAAAAADBAABAgUG/8QALhEAAQQBAwMCBQMFAAAAAAAAAQACAxEhBBIxE0FRBRQiUmFxgSORsTJCocHh/9oADAMBAAIRAxEAPwBIxTD8m1CXLHSaZbk5960ew05ZpcOpHMdpcTZ0TtbaE1Izbk8tqsIY1iq32p09qqtL81Wb1Qy1MLDXSp3sPhNa+qqwMILbtCJrUEA0SZwsnasewYpM1OVm6NIWt6TAogLE5ZqJ21yqmKIi48u1UUQBCTYmajcsDyFFmjzNWEkEVW5Vs7JVXZaxFafUiDRx5EL2rVwCt70MsCEpt4OtX2mZFR3KquWDaiNBNayRaoUMKv8AU6jVba60VSIMERVa5InSs2VraKtVH8NEUKcttYprYQFAZjA2PvoDWpwZkmA5Ck6meesfqKyH5pRzEuNWWmtRuoimp3DRqBCo3ImJGhHtVZWBApmr3IkbEBYEmprhrTSthbFLmWiycNkTW/qsOG4kAJbFuRyqfJpTA5h4y0LcZymKm61npkLXDmhO1bX9nJ2irNqyKuG1B1qi6lrpHugBs8tTtIBolc2aiNBQspUDBFXki1iqNKC5bg0Vs7dJSJoa+yo8qt24hMVVrQYTwESuVEOZelGfGARqKmx7Bw29m5Gs8NKk9aHL/UiQZGUPauEgbCtmIWdK1GBLcXCAY51eTgjjJ1FZDSRaLJM3DVOjDwBNY8wCK8LiiK9WsxV78Uh7c2VJhlprVi9wsr0TBnUUFuca8NQRG4BHxifSav2t2vKFgklExvABPbpr+hWS/aKAWdtutePcPHJJoa5Yga0zjFgUg5swUCFaaA8iDA6waC31sSkkUUPBGFNhskqiW0nQVuixyiobRpW5Bq84tRTok0Ig2iWCLVU2IVWysEEE716xcEcquC806Vd3wshg5KXl4SM4nY08YDgyMsRSst8Z9+dM2F38RWmuIwVh0YOQpsY4cRExSZcWaQT2p7xbEwUHWlG2svEJnnW3YQ2C0v3GdTobbTmIEx6wauWmIOIzBTRKjAUSJI1JIHuTU96ybdRWBm2mBy13I1HrVpHEaW8pKFgr1ErgR38kn5UB0hBoBFDAckqmm9WXEzAnKjLqZSowCSYlW2kakGjyrOARVNnBVfW238so8rhEkBJ1ABzCcsgnYToNJojij3m02NWHbha20FppLtxYeedDV4JhO1eLTVq1IVpW7tW222ShNu9KiDUOMWgiRvR04WmQY1Nb3HD5UJqqNojJGtpxCWbBqRRW3tSCJ2qDEEeAAQJJIFFrFVy4IDClA8xFZ4WpJtxwEUsbBBEGKH4xw8g6gVfuAplSEKELIn26HuKJkJKDTDXbxQSThtdZSO5h4iCKrjD+1FsQWM1UvrYFBIIKaZLQsJk4jdzqHc1UZtMutb3LWZRk6A1fYaCxG+lSnOcgBwaETwC4bT0rMexFsjQilG/eDKvKTVfCLFdyolSyOgmtmXaNpVdPcbCvLuQZIqS0GaprjAnkZENoLpUYhIzH5cqu3XDTrCS44kobT/eFMOeH3WAYjXWCSBJI64jY6T+lHc9jG/Hgrm2NLJeU5unMUjeIQconsSDTjw7eJQ2EKToR5usn9ChV1btoKkwCJJncznKo9AaoXd4qR4avhI/LehuyoGhrrTA+tWbI3GUKlfod46c6JWqAohPLnQzCS6CrMvRQToNJkAkq+Qq/ceUhQqoscq399qM3mHoCJEV41bICBpQZzFCd9qnTeeXemXSDdYQGxnblUlsJzq6TpVW4sxEisvLuDpVRV6sDasIxB5PCHGzX4naiLd0UHU7VXF5oY361UuL1CBKj/OsOdml6H0r0ZksfX1Bpvbtf1+38ovcYiFCNarjGPCTp05mgCsWWr7oCR1VqfWOVDrm7WrRSgofu/wAKm+8BOTaf06BlxxFx7Ek1/P8ApH04wp8yojQmAByAB9zM0SaxgPoSB4aVtmEhKVhRGskk6TtEa70mWt0EGNQDr6H+Io9a3aNCFA++/b3oEnNrzDmu3baz4H+k3OOqKEKJ8xTBPMiTWjScx70IRiSigBUSNNNiO1FsLe2PKjtAoBXPBJA6njPKIW3DhUZNTPcO+HqKL4di6NqjxXFExvThjYGWuWJHOfSBLEETyo3bOJUjvQK5czDQ17avKRGsigR13RZieAFFjfDy1jNEhJzfCrPDSwVFBeWnMnyRAg0zM4qylk5yBIj41z3DrxCLjzajMcvpOlCnYGkZRIC7uE18Q2qShBzFTghMq3Peol2q/C9q1xu8SFNlR3Gn+9G7VxJa3mRW9MEXVwytYHlpo91yu7uylxSTyqqQs6xRfFcKm5mNJpltsNbyiiEi0mN1BUL58pmKq2eILTOtE1WoWSd6HOoygigh+04TrYTJ2S5eXK3H9eulPPAuAKeeCQYCBKz0Gw9ST+R6UnM4Y4pZWYA5V2bgi3QzZoUkjxXgFEkpBOchMiTslPzCutEDBKcpZ26Icd0wYfYIblLYISDCl7qUeYB5AHT1mOZob9IHksFoQrwyuEAgxvKiJ7wQesmjbt4ltAKfuwCkjVMRprOx0171z7j7EF3S0MtmEM/auqH7chtImBOXMdSNxTsJYx4vDQlnh72nblxXJrm7kBJELSIUOsf4h32n489NrBlTqkNtiFKIAMkASfvExoBvTRe4VZZVH7MLKT5yt55SDB8+VpGQRr1oLa36A0lCc4WNQ4rQKJERudNoq49NHqZCWmmqppZNMxocLK6XjnAnhoS7brLiQAFD7x0EZ0nmO3L02CO2ekbmvOAuN1i6aZWTkcV4agf2knKr1zZRPQmnviHhRAbU415VCDlJASRsUidjzHfT0HqdKInUM+FvT6kyCzhJjGB5wBRI8OpSiDvWWeIhGh0I010II5RVXEuJJOVJ1pNpaBlNua8lAMRwqDpuKH3VsQBEqUohKUgSVKOgAHM00OtSnMogaSZ0AjcmkG540DdylbQC0okDNIBB0KkkQUk8lCCIFYynNOzeadwP8/T8o/j2DM2tspLhl8EedCp+1MZmMuxShOqjuCUwTmiuePmVSavY9jhuHc0ZUJ8raJnKJkkkAZlqUSpSoEknQaACXHelZIt2F2TOentefx4xwB2H0VhD4O/wFEWsOW43nSkZASCoqQgAgAmSsg7KHIfI0DRVlHm7/l8qotAUi1D3Cl45bCTGsfh1HsTvW9s/k3Ck90n+Bpyt+F2Um2YdcUh+6CFSkDIylz+7ChGZxao2lIEiSaDvWBafU06R9m4ULMSJQrKoxz2nuPWqdYGUSFrHvuM04C+MfhY3eQASsx+2mDy5jXmKZcHvUqTAj2pf4mxMEISgpjQ+U5oIkdBqd/5VFw3ewogncfkR/OsxveRkK9TOdRp3MmGRkHOP3J5Tc20c0gxWXqSRqa0t3FK22q14Ko1FMB7nNoLzD4WMeDaFpvcuhqG74h3Sj41FjqMiCr2HSllt/UA0J7jwF3PSoI93VkFjsijtytRCiomDNXkPoMLKTmB9jWlvhpLXilSAOQnzH25VEvahOce69SdBpdV8bhdeEQu8RW6r5ADWtbfEnWTAUU9j/I1b4ReSLlBVEa79f1NT/SNdIL6MkSB5o+X8aEdUWvDAD9+yM6WKKQafYNpFre1vw6Dm0X8j3FSpdUNJofgmGKUx44J8qiI0gjaribjtTYcSLXiPVo9O3UkQ8dx4P0VnC5ynuTFDMVkE0Ssr5ITFD8eVKCRyph0YAtKena8xSixaC2anLh1DSDqtQQP/ACMSew3rsD+FFhp1CGwpKGG2WMwJMmStRjWMykkwN0ntXI+E7jw/tErAc82vNCYgkdFKzETyAP4tCjvFqxMKUrvtQN/SGe6d9R1glkAZgN+nJsH/AJ+66/f8RssNhA+0ypCRBnYRqTvpXJr/ABhvO4VKCZ1Eo8SO5BIAMADbQAClvFeKHToVn/KCR8TvQvzLSSsnmfKeQ9JE6jQ1ob5BZwFxOo1p+HlPP15RR57pxSFfZ/dUhILgOUeVwpB8pGoI15VP9HmHMG2uC42HktqKRnKsoSElSsqRBKoBgTXPkWKssymDAIlQKgdQQI5RIPamPg+8eSVtZ/I4UqUBzIG57xAPp8ep1GxxHac/t/CS2ukkBeMfWz/KzgexJvm3H0KQhCgs5iE+ZOwIOsTqSelfQ9leNvJ8pCkxHr7dK5Di9mUozDU1tgXES2UlQJSE7hQjaTPfr7Ur7jqnPKY9s6JpcBjynPjfAEhovJASpEAx/iToBp1SPkO1csuUlDgI1plwXjxF/dOfWUnwSEoZBUQlJGilwIgqMemgorinBqUHxGiVt8wdSjvI3T35UCUN30E3BJ+mdyWbq48RhbZB86CPiKRm2EHyrA6RoNa6xd4ejJ3rmnFGD/V3g5l8jh0OvlXzB9dx79KzLEawuj6Tr2RSFrwKPnhA8ZwzwwFJmNj26E0NQmmpi5Q4iDqDoQefbvUGN8Gv26UuKaWltWxUNp2Cvw8ozRWGu+Gl1vUNFEJRNC4UR/Teb+gQm0KBOcEgjSDGspPwgEe9XWMCLhPhrCgN4Cz1geURJSAdYkqy70NKSNxW7ayCCNCIg7HTUQfWKgK57onE200U6McTutpadctUOOspSlt1SitMJTmSrK2YXlBBzTpI1GkUMIwm5xF11SBKic7jivKjMskzt9466Dp2oa3jL5Mlck7yMxOmXXtEDXTQdBHT/obbWpu8dcVmKnGxEjMMqFGSOQOcR1ymtNa2R1ITnTaSMvAHi8n8UeP8LlfEeHG3uHGpJCDE7bgHblvVjB7aY6k5dPSf5Ve+k5vLiDpj7wQf9IE/FJqjwy/qJ2BBnrqP4CqkbQBHla9OkOolfE/Jc3H32p9wy3yATTTlbLcQNqV/rAIgVniOZFBJ1jSttfs5XHezeQ21Q47cQ20hlBlSjmX6f8xSDccqK3iFyc85+c/ragboJUBrvQLMj7XqXRM0Wma0G93fySrbNyRXUeEwDYpUylCnvEBcCyB5Z79Byrm+E2jalkPKKBGhHWnnC7jD2mh5jm5mSCfWDtUaM3hVqZXuj6IDrwaAsfnhDuOVNpvPsYSFAFQToAvmRG1Kt06cxJ1NOF3jdoFJUGAo5tSQNfjS7jbqVPqWhGVKjonp1oUgG67XR0hlGnEb2uG0DJpEMGxJ3IlpMkT90CZ9qY12mtM3AHDCGG/HUkBSxInkOlRY0lJeUUxB196KzOCvNepapk4a1jNtXnzflCMGwhCmpOulKfE114OZA5in2wt4bhPSlPivC8+41ogJIJSURjie0uCR8GSVu5AYzbzXl3iChIB2kT6HlVl3Ci0QoHU7UKuT5j2o0TWPJNeEDVh3TbKf7if8UtE761bt3MigT/xOxHIjtzqsjb/arFupRMDX0yn10NdGMDhchx7orYOqK8qlLyqMq5A6ZQAU6FJBiIA9KvfW/BckV5a2yQ2QPMqCpIkQCNQAEkjuYPTXWjLuEhy3EgZhvrJEzlJ6yBRdXDti3KtNMXSbVbsMfDpANXsVWhLZ0BBGo6jmKW18NvW7YdiQNT2qN67WpHXtXDkZtyF6T09/Ul2PWzWJIGiUhIOwjQenSm3hHiS4Q6hoJLqVmAnnHUE8opBtLZXiCUkeop6tGHWkBbSyladUmAY9iDQrs2U96lp4Y3/o/kdk8O4eg5ltlOn3hIyieh5elc6+la5LbLbMEFa8xB6JGnqJUPhUdu2shxK1KAcMrAUQFEGRI20NV+MbF+9LRSoq8BvKEKgSeakmdSQEjWPu/EwkNUudAxolBKS8EcDb6HDrk8yQdsw1H67V0dnHi9bupkutOJUl1nd5oKBlbJ/xoG8akRseXMLphSSUkFKhuCCCKmtb5xBBBgp1CgYI9waET3XQk0rt9xi7VNxzKpQSrMkEhJIiQDoY1iRyrxLiecn3NWH1lxalrIUpRKiZiSd63atgdyEjsRPxNQuCfihldQv8HP8AxSMvtJ15+5+UfnTd9HWMeHdjKkpS/wDZrJ5n/AR6Kge5pbtrJIgxP+r+EUx8IW2a7a0UQklZ028MFQ0HcCsRO+MUutNpydK/r7doaTQH05s91Y+lbBioN3IHlB8JZ6TKkE/6x7ik7BhCo7V3V+3aurV5hUQ4kgdlboUO4UEn2rhGGmFidxoR3pqcU215r0GQDU0ecLo7FnLaVg/eSD8q0RcBOlUbPE4ZSj1HzP8AOiDOClaSrajk72UQuTrYxp9U9o7OP8qNywbdScyQZHv7UJ414dTa2jGQbqJJ5kkTTVYYcYCeYP5UY4j4ZTdWwSQc6fuQf8R017UvC3lYklI20eM/ZcVdbkA9altkZkdxTZdfR1dtaZQsaRlnnUFrwFelRytcjMkCY6d6VMbuKXvYvUNGSH9QZGeyD4fgzr4yNoUonoP47U+cI/RqsqS5eAAIIKUSDJHNUflU/Dgfs0lt1BRJzJJ29Jpg4ixh76itxCSIAzEcgdCRVNjzlcr1H1d2Y4SNvFg3YWvEmNZR4TUaaEilYXnWZqhY4snKATJ6neatpbza0SiCvOhwpMPCyApIk1Bx3ZJ8MFO8ihuDqW0gbzUNziC3l5V6AHnWi4Bpat9F5G+sBL/E2FON26Hsv2YIE9zt+R+FJt7gryBnKSUEBWZOogidY2Otdd+ldojDrNpI0W6JP7QQoJH+on2oLido0lpaCnypRllJOsJiDB12+Rp9jRGwV3XN1M7pS1p4aMfkrmLFwEyCnMDv1HcVaYumxqGiojqdPWIqqBzjar5WmIQIG59d49t/hXRiDvI/Zcx5Cb8ewFLTds42SCpoB3X/ABuNocBTOyShR7SjqaZOCMHbfYcSFZXkqSrVSYU2lIjynXQhWvKRO+ibiWKgtM+YqUloNKGpy+ECEx0BGUx1B5RUmD4wbcodQSlaTKdpggjLrvodqc2F0RaTlB6m2QOAwF1C0xdi4ZdbKChTfkWlYAVtvAnSQedKuHYegLIjQHSi/wD1Vi4TmKszy0jMpsZE7CEEdU7TA963w23SJ51w9dFsrGCu3oZt5JvKsHCWymYE1SccCTlFWbi5KJiYpfubklciucuo8kZKMnDUlJIFAXFFLuUbGnnDmAWR3GtCbnD0mTA0opbTUvvc52OEp/8AQw++p1weUHwmweiNFr15leYDsmjbHAzJUUlKQY8uieXIjcGPyomG2zAKsp2EiBPIz0OuvWjDtvDaVKQpZA/wyR+8PymjbAeVz+o68FLbn0e2xcSPBEAZlQI01ABA6nn+yaNM/R5aI1U220BqTpPso/oUOuuKHEKOhQCAnuIJjXePMflUSX1uTKieetVbboBFdNJQG41901WmC2DkJbYQ4BrOWEjupR1UfWaMNYayz522GkfiUhCUnLrJBSJPLT19KVLLEDbuBpKxAIzncT0Ec9d/5U5WF+hxPlIJ5j3NEFLIleRts191z/ji3ctny41o26MwjYKH3vjor/yNcbvBFwo6ALUVchBJkwekzX0Xx1hSnbRRSJU3KwP2QDmA9tfauJWOFeK5JSFAGYOo/wCKy+iCCmdMZI3iZn9pyp8LbChP4dQeRn/imzD8QGWKnsvqZYLS2gyRu42kZknkpXMp6zp6b0quXBt3nGytK8pgKTMKBAIInsRQA81QKZ1cnuJjM9oG7xwnvClaZiOdMtm6FKT61z6wxsqaSBprBptwJ6faK3A6xSS1Dc2E3vECCRp+Va5QkzyNbh0FOvvQa6cUDlny8jTCWJUt6kOTmTI2iKmew9K7ZbKkkIUhSemhH51LZrRlAzSR1q7vWeVa+ZGrVYWQDolRHrBpwsHvIJoNj32V480B91xQ9pkfIipmXyBQXZW24CacLeAgK3rOIsPKlNKbGkgKI6daV3sVUVSPu064NfBbYpTbm11pCLpp7Kp9Jdm4bFhaBmRbvJdd11SiMuaOYkiY9dppLxW9m3X0yqIjnIifga7U1aNvsqZXqhxJQsSRKVCCJGo0Ncm4q4NdskKaV5m1BYaX1SNUpV0UAQO8SOz0hIohcNzVzRJ/OvVXMCB+v1/Kq7aqnW3pIrpNeS3CUIAOVInEVaAmYB1NXbJ732CR+uZqphGBPXJc8FIUptOYpmFETHlHM9vhNFLC28I+bRQ0MiCO0HagO1xjGclEGm3fZPnB1klqHTC1b5dwnv3Pfly6luumUrIeRpOiwPz/AIfCucYNi+RUA+ldBwS8StG4B2PQzXJknfK63G114GNYKaFq42IoInD4dMjQ7UXcSpLpSrToeo5EVBir2WOtUOE247hlEzmCPL8qr2rBWkg1fwW4zIk1DcXaUuac6bI/TtKNd+ptCouWmZJSd0k/r3Bq5gdulJggb6frkaHYvjC25U1lKsp0UJBIGlQ8NcSKdkuJSFTByAhJ6KjYH0PSqbI2wDylJIy1xTPieBBQmSobgDzH3VyHc/Ok1TxaWsRKtkiTAzaT8DXTLZ4raI7etc/xvDh4xO5gmPlJ76kxW38WsBtkBRtWSynNH661KzxMbbScyzrl1gdCrppy3Pagi85HkcU0oTspQnoIGlAQFIV55mdTvPeedLvkLeEZsPc8Ls+CY54yQpRkn5HpHKk29wtDD7gSMqcxIHY6j5GpuFLlKhooBQ1H+9E+I7JS8qlaT5TGs8wQfjQGyOdgp4UwGuClHEWbhTyXGlJgciBpprMjzA9PlS7ilp/6kqIgKIgDYQAIHbSn/wCphtOhmljEkZ1zGoowBBQXkFoRXAsOSQKZ7KwUIKDsoT6Ur4IszExFXMUxh5gShXtVtIFgrT2bwNqf0IKtOtA8bz28ifKdQf4UE4X46eW4AsA/Kr/H2OS0kZdzE9KJ1mOwCk3QuAshHsPxjME+QSNzTA2qQDXLMG4iUEjQU02PErhSZjQaVOuwcrTYXnK5t9ImGqbxR1XJeVY90gfmk0NbXIotxHiTtxcFTkSBlEbQJ/nS3chxCoisk5WgwBuU04PYpdbimPhrAFJJCtuVKNhigaIg6U94NxKhUJBEnapGwVlXPLTyGnCCX+MrsVPOKlYRsmY1MBInkJIqVnEbjFLMqySkGRoBBE6gEyQNRPrV3j7hdP1G4eJJWoJgDmStAAHxrldjxRcpRmQspaQcoSglIRIABUB1AAk9I7UbT6fqOLXGrQJ5toBAv6JUvbYtuLSoQUqII9DWNOaR1o7e3+d3xTJUYCoABIGxHU6QeoPahGILSVDLJ0AOh3/Pt7U24Ogk2H9+yT+GQWE1fRerLdr/AGm4+Ckmmbjq0TospBJ0Ctj6E86Wfo+RkfClaFXlHYGNfyp54hdQ60UGJHyIrl6ktdJ8K9F6P07DZx8JK5yGyNU6jn1FEsKxN1J8p00Ou2nKvEYeoGZ+FVMVIaAM5cxI7bTy2oHTPZH12ki07y6F1tXS8Hx9N2Mv/cRuOnWD0/lW/EGEOBIXGg3rk+EcTKaczMglZ8snbXmZ/iRXYsD4nbfs8i1BS20hClfi8uihOsbiecTzpxumcYzJ4XJ90NwaqllckI0oHiF2pKySaYcOuGwkjSlXiYhSoSaVjlJaQuvpGQvlbvOFTfxjMoa0QTiyWQDuCZASBvznvQJOFmK3csV5SNTG1TcRkLqepenaV7bheLA48p7wvjdahlSlKBEfjV84SPhUVpclT6lLUVFSRv2Ow6b0mYQ6Rryo+XiAFVnqOc7JXm2Na0Wt8atSpQ8MEq7VXVwy6UnOIn5U38KKbOp3o/ii28saU70QQozWljXMAFFcQFy7bO5dRrr6dR1FPWE8WJuk+EfT/KeRHX0qbHcAauGlBJCXE6oUdv8AKf2T8qRMDtHkvEJSZSYUNhpvKunpPtvShic12FkSDjsui22FqP34ntt6jtQ69QlB2E05WNol21CmlhaoJnYE/hGphPIan1OprmV1dlTqgqQQogg6EEGCDThBDUEbXGlZ+upS4CPevMXvM6YqstlMzVlKExVNit2V0hGWM+EqDALYZiCqDyNEOKUrU22k7z+jW2GcOLccSpJAB2miXFeHKZDZWQZ0FB6B6uOEm6cGPPKXLVvJCTpTIpYQ0VJOmXWlvEGVKazDl06VNhDq37V9A0DaJk8zrp8qXew76Ro3sOLQxFxne20q9ctJmgNncFOpoo0orEzTAbaPqIBCau1sjhvNsCfTWjHDGA5LlBIOnI0wcIqT4hB35Ubv7IpfbUBoTvRwO680wEi1PxhhS7iydab++UgoG2YoIUEz3yx7187WuJtMqXCVoJlK0LBMwdiDMEHSPUV9NYk/kaWrok0jcM8OWzz6n3WW1ugghSkyZ3zdCe5E1bxbhSYeRYC4xxBhhaVoCiU5sh0KTHL9neDyiK0KswBBnTfrXe+NcJt3WSl1tKykymRqCeaSNR7UtYd9Edu+1mQtxknkIWj91Xm/1VnUF8oAJyFIwGlc1wi68NSVExChTjf4f4jilpJyrhXbzAE/Oa1xD6K3rZYUp1tbciYSqf3Tp86LhMaClo2FpsqTy0A0K3g/BbbifMPmaE8cfR3Fu4W5lIKgOpTrHuJHvThwxe65TTTf2gWg6U2OMIjGh7QSeV8mYNbBx5CFE5VGIBO8abd4FOd019WfUhPlQ4hKkhJ2EQobnUKSrSTvQPjHAlWF4QB5CrxGj2mcs9UnT4HnWPupKEqCsypzeYmcq9PkQn410NNI3dXY4KSmaRY7hOlrhawPvHXvUasGUTMk0R4dvPFtknmPKfVP+0VeQda58kfTeW+FkSuI5QhjBlSBJ1MV0Cw4AZ8MFROaJmToesUCsmypaQN5FP8Ahd2HEaHYqT+4op5elUwJmJ73ckrhOJ26re5caUI1M9jzjtO3YipLTEFKIZjzHT5b/Cu04vwrbXKSl1oKnZWyweqV7j8qVeF+C27S7cbUrxFLQVNKVqcgInlAMkA9Y5A0B8HxX5TYedtBLDGF3LJGpSDz3FM6uGluNT4qgqNNdKbrrBUrQU/D1qGzwpxKQlShpTNJMNIOVyq4buEkpKjoY+FRtNu/4jO2prpl9whnJUFQT2pZxLCy0SlXPY0NzT3QyXtOeFd4KxBSV5CCZ16+tQfSJwurxBctaBWjsfi2Sv3Gh9B1oAm+W2rKVEdI2PT1rpHD2JJfayq82kEHWttcCKTAyMLkhsnetam3d6115PDjQUSEj05V4OHmgT5Br2qtpWN0vlC+D2gGm8y5IGorb6RbXPbApPmSQRXi7UM3ASBAMEdKL4uylTQzCRBJ9hW7sK87SuaWIOQA7iplr8O3dQB5ndBGkd6lQnO4Ep3JgfGnD+zCQlEiYGs0sAS5S3bcLkqsKXG9bN2jgEA078R4T4SgQPKfkar2FklaZPWKJwhulkJyVdxAhh/O3tvH5j0rEcc+KSgpyqTtJ/WlU3ElRkmaqXGDpVrMK5GkXao/2rbWUV0pvEULbgkEka0qM3Atrgx9xXyofhqVNtwVkrnftXrreYyTrUZqnBgD8nyre3cmnFbRFwhOsEkQf50YsLMMthM7c656466EwlcQRFGrniNxaAnQHmRzphuqZW4rQwrHGFyCgAddaUyKIPLUvRRmtPqlCdqwTgITo9xtQ2NxkWDXQsPv0rQNa5+WgKu2typI0NRmraDkIjAWCl7x5w+zctqQsd0kbpP4k9/zrjFlalh1y1dgTIzR95JGih8iOmvSuzXDylb0n8c8PeIyH2x9qx5tN1IGq0+wkj360RurbuoKnguNoXwJdlKnGVb7+6dD+u1Nbg1rlWGY+pp4rTpm01iQCInYieexrpmG8U2T6AG1OBYjN4oCRzECJk7azz+D+teSQ8Dtn7pVkfIRG1vfDIVMVewXFUsFzKSc61OH/wAjJge41/ZoTf2iHWygOBKtCkhQBkbbHYz86VLx9xo5SCFp2k7+/Md65rdT5CaYCwbQV1ZeMvPwltaWESCVEhbhAOqQkaJB9Z9KN2y0FaNdUpJJI1UFQD8SJ9q4rhWPuLEZTnGmXWZPSNYp3w990AKWrzmJHQDYeupn/atnVtHKJudVLowNal0DnSkMaVliaqqvnCfvVo62MKrKdw8DzoJxTYBbcj7ydR/GgSL1yZzVPc4opQgmq95GQsuG4UUs3DAWIP8AuPSs4fxNdu8AdvzHWiJtRVe7wsLT3G38vQ0D3LbtDYxzV0e1vUOJzpMg6SNj6Hn7VGq9TMTQPhG+DjBaV5YBA7R/Khi7hRghQIOoUJgg7H3FOSThgBPdFNnhHsWdQopJOx5USeZStrsR+dJD96QpM66/o0yDiBJaICVaJgKjyz61BOwt3HAVD6rmnFDLlnfteCqUqhQHMwYIrquDY0h5kKGhGigdwec1yvjF3/1ds87PhpOVeXkCZo/h962VLVbSGlRuTqecTyobZmNbvHCoYwnHFsPQ82Uk6bgjlSFd26mllIJijwxJwCJoa6wVGSdTWHatnZZczchTby41gnrIFSh1XT/UP1yrVGFLKgkBGpSmc3lzLEpSVbBRHKrg4Ze6N7x98bgkH5g0gI3HhMGN45BVVTyunzHtXoeV+En3FTrwBaTCvCE7fap6x+dRqwNf4mf/ALUct/yog08nO1Z2nwo0vK6H5aV6l49D8quI4ZcCCpRQgJIBkuHcAg+VJ0g7/wAKjbwdKlZUvNEiTA8fZIBJ/u+hHrymq9vJ8qqloHSeRrb6yraDpWDCUGIfZ+L3zlvQ9vWsXhCQAovtDNsR48aGD/2+VX7eT5VFqXSdwaxLsczUjmEpSAovNwowCPHIkEDWGtBrudK2RgmYSHmyM4bkeOfOY0/u9vMNdu9V7eT5VKWhuT3qJdwVCCDB0O+x0qYYYmJ8dqJg6vaGAqFfZ+UwoHWK3RhEkAPIlRAGj+6ojUtQNxU9vJ8qi5G9wTceKrK0UokwZSSQDpAmdR1okxw48hByMOhShA+0bIk/jBHblHaujCxTJHjtggwZ8dOvu0J9a9XYJETcNCQCP77UKiCD4eo19ucU1v1Hyqtq5rhGA3viyqWgJ1JEHnEA7TXQitJSEqyqAAEKGbtzFW1YWlIzG4aiCZBdO2YGIb38qtN/iKz/AKNokh5ELAKZD8kEwJHhSPegytnk5apSrsuoT90JT/lAH5CpfrvcfGr1jwo48jO2tspPOXU7dlIBqwOB7j8Tf7yv6KD7eX5VeUK+tnqPiKiRiZzdo05cyNfkaNngZ/8AG38Vf016rgZ/8TfxV/TV+3l8KISL+eY+Irw3nf5ijH9h3vxN/FX9NeK4Hf8AxN/FX9NT28vyqIR9e7j4pr0X3f5iix4He/E38Vf014OBn/xN/FX9NT20vhRKuNYo+0JYBOaJiJBBE6cwYj40X4dxhpTIbeC0rEwVAjmSQOW5PrRM8CPfib+Kv6a9/sM9+Jv95X9NEMUzqBbwttcW4Qu6sE5lOpdCwIEZkgidvLNaW+IZElIJIJmND/Gi39hHpJzNa91f01n9hXurXxV/RWXwSuAG3AWSgN4ptxJSvUdCAa2tX0ISEp0A6QKMngN/8TX7y/6KwcC3H4mfir+is+3l8KqQtWICN/TavfrY7/KiauBH+rPxV/RXn9g7j8TXxX/TU9tJ8qiIs8OuABBT9nIWoeTMXAUmQvxNvLA02J0nWiRt3f8A2R/+PIRWVlddsLG8BMOme7kqN6ydP/ZROo1DJ0PL4yarIwZ1JkMo10M+FHMGBy31jesrKMMCgh7ir7mHOKaWlMIJUgpzFSdEBP8A7CkkbQIPLah6eHbjzStJBBBBfv4Mpg7vEddY0kHcVlZUWVKnh99LqVBwQlU+Z6+VInTyl4p23kEGtP7O3BKipaZVr5Xr5IzbzlD0AZumw9K9rKii2ZwF8hYWpOv3Sl++JzAeUmXQQJOoB1HOtW+HXwB50zqFfbXx0IA8svyI1/hG9e1lRRWrTh45CHVuBRMy1cXYHXTM4SNSrbTarA4eaiMz+8//ANN0TOvPxJ5msrKii2TgLYjzPaf/ACLnrOp8TX35aVuzgzaQQFOkKBScz9wvQ9CpZIOm41rKyootLTAGm1JKS75SSAp+4WmVAgylbhB3O40ojWVlRRZWVlZUUWVlZWVFFlZWVlRRZWVlZUUWVlZWVFFlZWVlRRZWVlZUUWVlZWV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510" name="AutoShape 6" descr="data:image/jpeg;base64,/9j/4AAQSkZJRgABAQAAAQABAAD/2wCEAAkGBhMSERUUExQWFBUVGBgXFRgVGBQVFxgXFRcXFxcVFhcXHCYeGBkjGRUUHy8gJCcpLCwsFx4xNTAqNSYrLCkBCQoKDgwOGg8PGiokHyQqLCwsLCwsLCwsLCwsLCwsLCwpLCwsLCwpLCwpLCwsLCwsLCwpKSwsLCwsLCwsKSwsLP/AABEIAMgA/AMBIgACEQEDEQH/xAAcAAACAgMBAQAAAAAAAAAAAAAFBgMEAAIHAQj/xABDEAABAwIEBAQCBwUHAwUBAAABAgMRAAQFEiExBkFRYRMicYGRoQcUIzJSsfBiksHR0hYzQnKi4fEVQ4IkU2STozT/xAAaAQACAwEBAAAAAAAAAAAAAAADBAABAgUG/8QALhEAAQQBAwMCBQMFAAAAAAAAAQACAxEhBBIxE0FRBRQiUmFxgSORsTJCocHh/9oADAMBAAIRAxEAPwBIxTD8m1CXLHSaZbk5960ew05ZpcOpHMdpcTZ0TtbaE1Izbk8tqsIY1iq32p09qqtL81Wb1Qy1MLDXSp3sPhNa+qqwMILbtCJrUEA0SZwsnasewYpM1OVm6NIWt6TAogLE5ZqJ21yqmKIi48u1UUQBCTYmajcsDyFFmjzNWEkEVW5Vs7JVXZaxFafUiDRx5EL2rVwCt70MsCEpt4OtX2mZFR3KquWDaiNBNayRaoUMKv8AU6jVba60VSIMERVa5InSs2VraKtVH8NEUKcttYprYQFAZjA2PvoDWpwZkmA5Ck6meesfqKyH5pRzEuNWWmtRuoimp3DRqBCo3ImJGhHtVZWBApmr3IkbEBYEmprhrTSthbFLmWiycNkTW/qsOG4kAJbFuRyqfJpTA5h4y0LcZymKm61npkLXDmhO1bX9nJ2irNqyKuG1B1qi6lrpHugBs8tTtIBolc2aiNBQspUDBFXki1iqNKC5bg0Vs7dJSJoa+yo8qt24hMVVrQYTwESuVEOZelGfGARqKmx7Bw29m5Gs8NKk9aHL/UiQZGUPauEgbCtmIWdK1GBLcXCAY51eTgjjJ1FZDSRaLJM3DVOjDwBNY8wCK8LiiK9WsxV78Uh7c2VJhlprVi9wsr0TBnUUFuca8NQRG4BHxifSav2t2vKFgklExvABPbpr+hWS/aKAWdtutePcPHJJoa5Yga0zjFgUg5swUCFaaA8iDA6waC31sSkkUUPBGFNhskqiW0nQVuixyiobRpW5Bq84tRTok0Ig2iWCLVU2IVWysEEE716xcEcquC806Vd3wshg5KXl4SM4nY08YDgyMsRSst8Z9+dM2F38RWmuIwVh0YOQpsY4cRExSZcWaQT2p7xbEwUHWlG2svEJnnW3YQ2C0v3GdTobbTmIEx6wauWmIOIzBTRKjAUSJI1JIHuTU96ybdRWBm2mBy13I1HrVpHEaW8pKFgr1ErgR38kn5UB0hBoBFDAckqmm9WXEzAnKjLqZSowCSYlW2kakGjyrOARVNnBVfW238so8rhEkBJ1ABzCcsgnYToNJojij3m02NWHbha20FppLtxYeedDV4JhO1eLTVq1IVpW7tW222ShNu9KiDUOMWgiRvR04WmQY1Nb3HD5UJqqNojJGtpxCWbBqRRW3tSCJ2qDEEeAAQJJIFFrFVy4IDClA8xFZ4WpJtxwEUsbBBEGKH4xw8g6gVfuAplSEKELIn26HuKJkJKDTDXbxQSThtdZSO5h4iCKrjD+1FsQWM1UvrYFBIIKaZLQsJk4jdzqHc1UZtMutb3LWZRk6A1fYaCxG+lSnOcgBwaETwC4bT0rMexFsjQilG/eDKvKTVfCLFdyolSyOgmtmXaNpVdPcbCvLuQZIqS0GaprjAnkZENoLpUYhIzH5cqu3XDTrCS44kobT/eFMOeH3WAYjXWCSBJI64jY6T+lHc9jG/Hgrm2NLJeU5unMUjeIQconsSDTjw7eJQ2EKToR5usn9ChV1btoKkwCJJncznKo9AaoXd4qR4avhI/LehuyoGhrrTA+tWbI3GUKlfod46c6JWqAohPLnQzCS6CrMvRQToNJkAkq+Qq/ceUhQqoscq399qM3mHoCJEV41bICBpQZzFCd9qnTeeXemXSDdYQGxnblUlsJzq6TpVW4sxEisvLuDpVRV6sDasIxB5PCHGzX4naiLd0UHU7VXF5oY361UuL1CBKj/OsOdml6H0r0ZksfX1Bpvbtf1+38ovcYiFCNarjGPCTp05mgCsWWr7oCR1VqfWOVDrm7WrRSgofu/wAKm+8BOTaf06BlxxFx7Ek1/P8ApH04wp8yojQmAByAB9zM0SaxgPoSB4aVtmEhKVhRGskk6TtEa70mWt0EGNQDr6H+Io9a3aNCFA++/b3oEnNrzDmu3baz4H+k3OOqKEKJ8xTBPMiTWjScx70IRiSigBUSNNNiO1FsLe2PKjtAoBXPBJA6njPKIW3DhUZNTPcO+HqKL4di6NqjxXFExvThjYGWuWJHOfSBLEETyo3bOJUjvQK5czDQ17avKRGsigR13RZieAFFjfDy1jNEhJzfCrPDSwVFBeWnMnyRAg0zM4qylk5yBIj41z3DrxCLjzajMcvpOlCnYGkZRIC7uE18Q2qShBzFTghMq3Peol2q/C9q1xu8SFNlR3Gn+9G7VxJa3mRW9MEXVwytYHlpo91yu7uylxSTyqqQs6xRfFcKm5mNJpltsNbyiiEi0mN1BUL58pmKq2eILTOtE1WoWSd6HOoygigh+04TrYTJ2S5eXK3H9eulPPAuAKeeCQYCBKz0Gw9ST+R6UnM4Y4pZWYA5V2bgi3QzZoUkjxXgFEkpBOchMiTslPzCutEDBKcpZ26Icd0wYfYIblLYISDCl7qUeYB5AHT1mOZob9IHksFoQrwyuEAgxvKiJ7wQesmjbt4ltAKfuwCkjVMRprOx0171z7j7EF3S0MtmEM/auqH7chtImBOXMdSNxTsJYx4vDQlnh72nblxXJrm7kBJELSIUOsf4h32n489NrBlTqkNtiFKIAMkASfvExoBvTRe4VZZVH7MLKT5yt55SDB8+VpGQRr1oLa36A0lCc4WNQ4rQKJERudNoq49NHqZCWmmqppZNMxocLK6XjnAnhoS7brLiQAFD7x0EZ0nmO3L02CO2ekbmvOAuN1i6aZWTkcV4agf2knKr1zZRPQmnviHhRAbU415VCDlJASRsUidjzHfT0HqdKInUM+FvT6kyCzhJjGB5wBRI8OpSiDvWWeIhGh0I010II5RVXEuJJOVJ1pNpaBlNua8lAMRwqDpuKH3VsQBEqUohKUgSVKOgAHM00OtSnMogaSZ0AjcmkG540DdylbQC0okDNIBB0KkkQUk8lCCIFYynNOzeadwP8/T8o/j2DM2tspLhl8EedCp+1MZmMuxShOqjuCUwTmiuePmVSavY9jhuHc0ZUJ8raJnKJkkkAZlqUSpSoEknQaACXHelZIt2F2TOentefx4xwB2H0VhD4O/wFEWsOW43nSkZASCoqQgAgAmSsg7KHIfI0DRVlHm7/l8qotAUi1D3Cl45bCTGsfh1HsTvW9s/k3Ck90n+Bpyt+F2Um2YdcUh+6CFSkDIylz+7ChGZxao2lIEiSaDvWBafU06R9m4ULMSJQrKoxz2nuPWqdYGUSFrHvuM04C+MfhY3eQASsx+2mDy5jXmKZcHvUqTAj2pf4mxMEISgpjQ+U5oIkdBqd/5VFw3ewogncfkR/OsxveRkK9TOdRp3MmGRkHOP3J5Tc20c0gxWXqSRqa0t3FK22q14Ko1FMB7nNoLzD4WMeDaFpvcuhqG74h3Sj41FjqMiCr2HSllt/UA0J7jwF3PSoI93VkFjsijtytRCiomDNXkPoMLKTmB9jWlvhpLXilSAOQnzH25VEvahOce69SdBpdV8bhdeEQu8RW6r5ADWtbfEnWTAUU9j/I1b4ReSLlBVEa79f1NT/SNdIL6MkSB5o+X8aEdUWvDAD9+yM6WKKQafYNpFre1vw6Dm0X8j3FSpdUNJofgmGKUx44J8qiI0gjaribjtTYcSLXiPVo9O3UkQ8dx4P0VnC5ynuTFDMVkE0Ssr5ITFD8eVKCRyph0YAtKena8xSixaC2anLh1DSDqtQQP/ACMSew3rsD+FFhp1CGwpKGG2WMwJMmStRjWMykkwN0ntXI+E7jw/tErAc82vNCYgkdFKzETyAP4tCjvFqxMKUrvtQN/SGe6d9R1glkAZgN+nJsH/AJ+66/f8RssNhA+0ypCRBnYRqTvpXJr/ABhvO4VKCZ1Eo8SO5BIAMADbQAClvFeKHToVn/KCR8TvQvzLSSsnmfKeQ9JE6jQ1ob5BZwFxOo1p+HlPP15RR57pxSFfZ/dUhILgOUeVwpB8pGoI15VP9HmHMG2uC42HktqKRnKsoSElSsqRBKoBgTXPkWKssymDAIlQKgdQQI5RIPamPg+8eSVtZ/I4UqUBzIG57xAPp8ep1GxxHac/t/CS2ukkBeMfWz/KzgexJvm3H0KQhCgs5iE+ZOwIOsTqSelfQ9leNvJ8pCkxHr7dK5Di9mUozDU1tgXES2UlQJSE7hQjaTPfr7Ur7jqnPKY9s6JpcBjynPjfAEhovJASpEAx/iToBp1SPkO1csuUlDgI1plwXjxF/dOfWUnwSEoZBUQlJGilwIgqMemgorinBqUHxGiVt8wdSjvI3T35UCUN30E3BJ+mdyWbq48RhbZB86CPiKRm2EHyrA6RoNa6xd4ejJ3rmnFGD/V3g5l8jh0OvlXzB9dx79KzLEawuj6Tr2RSFrwKPnhA8ZwzwwFJmNj26E0NQmmpi5Q4iDqDoQefbvUGN8Gv26UuKaWltWxUNp2Cvw8ozRWGu+Gl1vUNFEJRNC4UR/Teb+gQm0KBOcEgjSDGspPwgEe9XWMCLhPhrCgN4Cz1geURJSAdYkqy70NKSNxW7ayCCNCIg7HTUQfWKgK57onE200U6McTutpadctUOOspSlt1SitMJTmSrK2YXlBBzTpI1GkUMIwm5xF11SBKic7jivKjMskzt9466Dp2oa3jL5Mlck7yMxOmXXtEDXTQdBHT/obbWpu8dcVmKnGxEjMMqFGSOQOcR1ymtNa2R1ITnTaSMvAHi8n8UeP8LlfEeHG3uHGpJCDE7bgHblvVjB7aY6k5dPSf5Ve+k5vLiDpj7wQf9IE/FJqjwy/qJ2BBnrqP4CqkbQBHla9OkOolfE/Jc3H32p9wy3yATTTlbLcQNqV/rAIgVniOZFBJ1jSttfs5XHezeQ21Q47cQ20hlBlSjmX6f8xSDccqK3iFyc85+c/ragboJUBrvQLMj7XqXRM0Wma0G93fySrbNyRXUeEwDYpUylCnvEBcCyB5Z79Byrm+E2jalkPKKBGhHWnnC7jD2mh5jm5mSCfWDtUaM3hVqZXuj6IDrwaAsfnhDuOVNpvPsYSFAFQToAvmRG1Kt06cxJ1NOF3jdoFJUGAo5tSQNfjS7jbqVPqWhGVKjonp1oUgG67XR0hlGnEb2uG0DJpEMGxJ3IlpMkT90CZ9qY12mtM3AHDCGG/HUkBSxInkOlRY0lJeUUxB196KzOCvNepapk4a1jNtXnzflCMGwhCmpOulKfE114OZA5in2wt4bhPSlPivC8+41ogJIJSURjie0uCR8GSVu5AYzbzXl3iChIB2kT6HlVl3Ci0QoHU7UKuT5j2o0TWPJNeEDVh3TbKf7if8UtE761bt3MigT/xOxHIjtzqsjb/arFupRMDX0yn10NdGMDhchx7orYOqK8qlLyqMq5A6ZQAU6FJBiIA9KvfW/BckV5a2yQ2QPMqCpIkQCNQAEkjuYPTXWjLuEhy3EgZhvrJEzlJ6yBRdXDti3KtNMXSbVbsMfDpANXsVWhLZ0BBGo6jmKW18NvW7YdiQNT2qN67WpHXtXDkZtyF6T09/Ul2PWzWJIGiUhIOwjQenSm3hHiS4Q6hoJLqVmAnnHUE8opBtLZXiCUkeop6tGHWkBbSyladUmAY9iDQrs2U96lp4Y3/o/kdk8O4eg5ltlOn3hIyieh5elc6+la5LbLbMEFa8xB6JGnqJUPhUdu2shxK1KAcMrAUQFEGRI20NV+MbF+9LRSoq8BvKEKgSeakmdSQEjWPu/EwkNUudAxolBKS8EcDb6HDrk8yQdsw1H67V0dnHi9bupkutOJUl1nd5oKBlbJ/xoG8akRseXMLphSSUkFKhuCCCKmtb5xBBBgp1CgYI9waET3XQk0rt9xi7VNxzKpQSrMkEhJIiQDoY1iRyrxLiecn3NWH1lxalrIUpRKiZiSd63atgdyEjsRPxNQuCfihldQv8HP8AxSMvtJ15+5+UfnTd9HWMeHdjKkpS/wDZrJ5n/AR6Kge5pbtrJIgxP+r+EUx8IW2a7a0UQklZ028MFQ0HcCsRO+MUutNpydK/r7doaTQH05s91Y+lbBioN3IHlB8JZ6TKkE/6x7ik7BhCo7V3V+3aurV5hUQ4kgdlboUO4UEn2rhGGmFidxoR3pqcU215r0GQDU0ecLo7FnLaVg/eSD8q0RcBOlUbPE4ZSj1HzP8AOiDOClaSrajk72UQuTrYxp9U9o7OP8qNywbdScyQZHv7UJ414dTa2jGQbqJJ5kkTTVYYcYCeYP5UY4j4ZTdWwSQc6fuQf8R017UvC3lYklI20eM/ZcVdbkA9altkZkdxTZdfR1dtaZQsaRlnnUFrwFelRytcjMkCY6d6VMbuKXvYvUNGSH9QZGeyD4fgzr4yNoUonoP47U+cI/RqsqS5eAAIIKUSDJHNUflU/Dgfs0lt1BRJzJJ29Jpg4ixh76itxCSIAzEcgdCRVNjzlcr1H1d2Y4SNvFg3YWvEmNZR4TUaaEilYXnWZqhY4snKATJ6neatpbza0SiCvOhwpMPCyApIk1Bx3ZJ8MFO8ihuDqW0gbzUNziC3l5V6AHnWi4Bpat9F5G+sBL/E2FON26Hsv2YIE9zt+R+FJt7gryBnKSUEBWZOogidY2Otdd+ldojDrNpI0W6JP7QQoJH+on2oLido0lpaCnypRllJOsJiDB12+Rp9jRGwV3XN1M7pS1p4aMfkrmLFwEyCnMDv1HcVaYumxqGiojqdPWIqqBzjar5WmIQIG59d49t/hXRiDvI/Zcx5Cb8ewFLTds42SCpoB3X/ABuNocBTOyShR7SjqaZOCMHbfYcSFZXkqSrVSYU2lIjynXQhWvKRO+ibiWKgtM+YqUloNKGpy+ECEx0BGUx1B5RUmD4wbcodQSlaTKdpggjLrvodqc2F0RaTlB6m2QOAwF1C0xdi4ZdbKChTfkWlYAVtvAnSQedKuHYegLIjQHSi/wD1Vi4TmKszy0jMpsZE7CEEdU7TA963w23SJ51w9dFsrGCu3oZt5JvKsHCWymYE1SccCTlFWbi5KJiYpfubklciucuo8kZKMnDUlJIFAXFFLuUbGnnDmAWR3GtCbnD0mTA0opbTUvvc52OEp/8AQw++p1weUHwmweiNFr15leYDsmjbHAzJUUlKQY8uieXIjcGPyomG2zAKsp2EiBPIz0OuvWjDtvDaVKQpZA/wyR+8PymjbAeVz+o68FLbn0e2xcSPBEAZlQI01ABA6nn+yaNM/R5aI1U220BqTpPso/oUOuuKHEKOhQCAnuIJjXePMflUSX1uTKieetVbboBFdNJQG41901WmC2DkJbYQ4BrOWEjupR1UfWaMNYayz522GkfiUhCUnLrJBSJPLT19KVLLEDbuBpKxAIzncT0Ec9d/5U5WF+hxPlIJ5j3NEFLIleRts191z/ji3ctny41o26MwjYKH3vjor/yNcbvBFwo6ALUVchBJkwekzX0Xx1hSnbRRSJU3KwP2QDmA9tfauJWOFeK5JSFAGYOo/wCKy+iCCmdMZI3iZn9pyp8LbChP4dQeRn/imzD8QGWKnsvqZYLS2gyRu42kZknkpXMp6zp6b0quXBt3nGytK8pgKTMKBAIInsRQA81QKZ1cnuJjM9oG7xwnvClaZiOdMtm6FKT61z6wxsqaSBprBptwJ6faK3A6xSS1Dc2E3vECCRp+Va5QkzyNbh0FOvvQa6cUDlny8jTCWJUt6kOTmTI2iKmew9K7ZbKkkIUhSemhH51LZrRlAzSR1q7vWeVa+ZGrVYWQDolRHrBpwsHvIJoNj32V480B91xQ9pkfIipmXyBQXZW24CacLeAgK3rOIsPKlNKbGkgKI6daV3sVUVSPu064NfBbYpTbm11pCLpp7Kp9Jdm4bFhaBmRbvJdd11SiMuaOYkiY9dppLxW9m3X0yqIjnIifga7U1aNvsqZXqhxJQsSRKVCCJGo0Ncm4q4NdskKaV5m1BYaX1SNUpV0UAQO8SOz0hIohcNzVzRJ/OvVXMCB+v1/Kq7aqnW3pIrpNeS3CUIAOVInEVaAmYB1NXbJ732CR+uZqphGBPXJc8FIUptOYpmFETHlHM9vhNFLC28I+bRQ0MiCO0HagO1xjGclEGm3fZPnB1klqHTC1b5dwnv3Pfly6luumUrIeRpOiwPz/AIfCucYNi+RUA+ldBwS8StG4B2PQzXJknfK63G114GNYKaFq42IoInD4dMjQ7UXcSpLpSrToeo5EVBir2WOtUOE247hlEzmCPL8qr2rBWkg1fwW4zIk1DcXaUuac6bI/TtKNd+ptCouWmZJSd0k/r3Bq5gdulJggb6frkaHYvjC25U1lKsp0UJBIGlQ8NcSKdkuJSFTByAhJ6KjYH0PSqbI2wDylJIy1xTPieBBQmSobgDzH3VyHc/Ok1TxaWsRKtkiTAzaT8DXTLZ4raI7etc/xvDh4xO5gmPlJ76kxW38WsBtkBRtWSynNH661KzxMbbScyzrl1gdCrppy3Pagi85HkcU0oTspQnoIGlAQFIV55mdTvPeedLvkLeEZsPc8Ls+CY54yQpRkn5HpHKk29wtDD7gSMqcxIHY6j5GpuFLlKhooBQ1H+9E+I7JS8qlaT5TGs8wQfjQGyOdgp4UwGuClHEWbhTyXGlJgciBpprMjzA9PlS7ilp/6kqIgKIgDYQAIHbSn/wCphtOhmljEkZ1zGoowBBQXkFoRXAsOSQKZ7KwUIKDsoT6Ur4IszExFXMUxh5gShXtVtIFgrT2bwNqf0IKtOtA8bz28ifKdQf4UE4X46eW4AsA/Kr/H2OS0kZdzE9KJ1mOwCk3QuAshHsPxjME+QSNzTA2qQDXLMG4iUEjQU02PErhSZjQaVOuwcrTYXnK5t9ImGqbxR1XJeVY90gfmk0NbXIotxHiTtxcFTkSBlEbQJ/nS3chxCoisk5WgwBuU04PYpdbimPhrAFJJCtuVKNhigaIg6U94NxKhUJBEnapGwVlXPLTyGnCCX+MrsVPOKlYRsmY1MBInkJIqVnEbjFLMqySkGRoBBE6gEyQNRPrV3j7hdP1G4eJJWoJgDmStAAHxrldjxRcpRmQspaQcoSglIRIABUB1AAk9I7UbT6fqOLXGrQJ5toBAv6JUvbYtuLSoQUqII9DWNOaR1o7e3+d3xTJUYCoABIGxHU6QeoPahGILSVDLJ0AOh3/Pt7U24Ogk2H9+yT+GQWE1fRerLdr/AGm4+Ckmmbjq0TospBJ0Ctj6E86Wfo+RkfClaFXlHYGNfyp54hdQ60UGJHyIrl6ktdJ8K9F6P07DZx8JK5yGyNU6jn1FEsKxN1J8p00Ou2nKvEYeoGZ+FVMVIaAM5cxI7bTy2oHTPZH12ki07y6F1tXS8Hx9N2Mv/cRuOnWD0/lW/EGEOBIXGg3rk+EcTKaczMglZ8snbXmZ/iRXYsD4nbfs8i1BS20hClfi8uihOsbiecTzpxumcYzJ4XJ90NwaqllckI0oHiF2pKySaYcOuGwkjSlXiYhSoSaVjlJaQuvpGQvlbvOFTfxjMoa0QTiyWQDuCZASBvznvQJOFmK3csV5SNTG1TcRkLqepenaV7bheLA48p7wvjdahlSlKBEfjV84SPhUVpclT6lLUVFSRv2Ow6b0mYQ6Rryo+XiAFVnqOc7JXm2Na0Wt8atSpQ8MEq7VXVwy6UnOIn5U38KKbOp3o/ii28saU70QQozWljXMAFFcQFy7bO5dRrr6dR1FPWE8WJuk+EfT/KeRHX0qbHcAauGlBJCXE6oUdv8AKf2T8qRMDtHkvEJSZSYUNhpvKunpPtvShic12FkSDjsui22FqP34ntt6jtQ69QlB2E05WNol21CmlhaoJnYE/hGphPIan1OprmV1dlTqgqQQogg6EEGCDThBDUEbXGlZ+upS4CPevMXvM6YqstlMzVlKExVNit2V0hGWM+EqDALYZiCqDyNEOKUrU22k7z+jW2GcOLccSpJAB2miXFeHKZDZWQZ0FB6B6uOEm6cGPPKXLVvJCTpTIpYQ0VJOmXWlvEGVKazDl06VNhDq37V9A0DaJk8zrp8qXew76Ro3sOLQxFxne20q9ctJmgNncFOpoo0orEzTAbaPqIBCau1sjhvNsCfTWjHDGA5LlBIOnI0wcIqT4hB35Ubv7IpfbUBoTvRwO680wEi1PxhhS7iydab++UgoG2YoIUEz3yx7187WuJtMqXCVoJlK0LBMwdiDMEHSPUV9NYk/kaWrok0jcM8OWzz6n3WW1ugghSkyZ3zdCe5E1bxbhSYeRYC4xxBhhaVoCiU5sh0KTHL9neDyiK0KswBBnTfrXe+NcJt3WSl1tKykymRqCeaSNR7UtYd9Edu+1mQtxknkIWj91Xm/1VnUF8oAJyFIwGlc1wi68NSVExChTjf4f4jilpJyrhXbzAE/Oa1xD6K3rZYUp1tbciYSqf3Tp86LhMaClo2FpsqTy0A0K3g/BbbifMPmaE8cfR3Fu4W5lIKgOpTrHuJHvThwxe65TTTf2gWg6U2OMIjGh7QSeV8mYNbBx5CFE5VGIBO8abd4FOd019WfUhPlQ4hKkhJ2EQobnUKSrSTvQPjHAlWF4QB5CrxGj2mcs9UnT4HnWPupKEqCsypzeYmcq9PkQn410NNI3dXY4KSmaRY7hOlrhawPvHXvUasGUTMk0R4dvPFtknmPKfVP+0VeQda58kfTeW+FkSuI5QhjBlSBJ1MV0Cw4AZ8MFROaJmToesUCsmypaQN5FP8Ahd2HEaHYqT+4op5elUwJmJ73ckrhOJ26re5caUI1M9jzjtO3YipLTEFKIZjzHT5b/Cu04vwrbXKSl1oKnZWyweqV7j8qVeF+C27S7cbUrxFLQVNKVqcgInlAMkA9Y5A0B8HxX5TYedtBLDGF3LJGpSDz3FM6uGluNT4qgqNNdKbrrBUrQU/D1qGzwpxKQlShpTNJMNIOVyq4buEkpKjoY+FRtNu/4jO2prpl9whnJUFQT2pZxLCy0SlXPY0NzT3QyXtOeFd4KxBSV5CCZ16+tQfSJwurxBctaBWjsfi2Sv3Gh9B1oAm+W2rKVEdI2PT1rpHD2JJfayq82kEHWttcCKTAyMLkhsnetam3d6115PDjQUSEj05V4OHmgT5Br2qtpWN0vlC+D2gGm8y5IGorb6RbXPbApPmSQRXi7UM3ASBAMEdKL4uylTQzCRBJ9hW7sK87SuaWIOQA7iplr8O3dQB5ndBGkd6lQnO4Ep3JgfGnD+zCQlEiYGs0sAS5S3bcLkqsKXG9bN2jgEA078R4T4SgQPKfkar2FklaZPWKJwhulkJyVdxAhh/O3tvH5j0rEcc+KSgpyqTtJ/WlU3ElRkmaqXGDpVrMK5GkXao/2rbWUV0pvEULbgkEka0qM3Atrgx9xXyofhqVNtwVkrnftXrreYyTrUZqnBgD8nyre3cmnFbRFwhOsEkQf50YsLMMthM7c656466EwlcQRFGrniNxaAnQHmRzphuqZW4rQwrHGFyCgAddaUyKIPLUvRRmtPqlCdqwTgITo9xtQ2NxkWDXQsPv0rQNa5+WgKu2typI0NRmraDkIjAWCl7x5w+zctqQsd0kbpP4k9/zrjFlalh1y1dgTIzR95JGih8iOmvSuzXDylb0n8c8PeIyH2x9qx5tN1IGq0+wkj360RurbuoKnguNoXwJdlKnGVb7+6dD+u1Nbg1rlWGY+pp4rTpm01iQCInYieexrpmG8U2T6AG1OBYjN4oCRzECJk7azz+D+teSQ8Dtn7pVkfIRG1vfDIVMVewXFUsFzKSc61OH/wAjJge41/ZoTf2iHWygOBKtCkhQBkbbHYz86VLx9xo5SCFp2k7+/Md65rdT5CaYCwbQV1ZeMvPwltaWESCVEhbhAOqQkaJB9Z9KN2y0FaNdUpJJI1UFQD8SJ9q4rhWPuLEZTnGmXWZPSNYp3w990AKWrzmJHQDYeupn/atnVtHKJudVLowNal0DnSkMaVliaqqvnCfvVo62MKrKdw8DzoJxTYBbcj7ydR/GgSL1yZzVPc4opQgmq95GQsuG4UUs3DAWIP8AuPSs4fxNdu8AdvzHWiJtRVe7wsLT3G38vQ0D3LbtDYxzV0e1vUOJzpMg6SNj6Hn7VGq9TMTQPhG+DjBaV5YBA7R/Khi7hRghQIOoUJgg7H3FOSThgBPdFNnhHsWdQopJOx5USeZStrsR+dJD96QpM66/o0yDiBJaICVaJgKjyz61BOwt3HAVD6rmnFDLlnfteCqUqhQHMwYIrquDY0h5kKGhGigdwec1yvjF3/1ds87PhpOVeXkCZo/h962VLVbSGlRuTqecTyobZmNbvHCoYwnHFsPQ82Uk6bgjlSFd26mllIJijwxJwCJoa6wVGSdTWHatnZZczchTby41gnrIFSh1XT/UP1yrVGFLKgkBGpSmc3lzLEpSVbBRHKrg4Ze6N7x98bgkH5g0gI3HhMGN45BVVTyunzHtXoeV+En3FTrwBaTCvCE7fap6x+dRqwNf4mf/ALUct/yog08nO1Z2nwo0vK6H5aV6l49D8quI4ZcCCpRQgJIBkuHcAg+VJ0g7/wAKjbwdKlZUvNEiTA8fZIBJ/u+hHrymq9vJ8qqloHSeRrb6yraDpWDCUGIfZ+L3zlvQ9vWsXhCQAovtDNsR48aGD/2+VX7eT5VFqXSdwaxLsczUjmEpSAovNwowCPHIkEDWGtBrudK2RgmYSHmyM4bkeOfOY0/u9vMNdu9V7eT5VKWhuT3qJdwVCCDB0O+x0qYYYmJ8dqJg6vaGAqFfZ+UwoHWK3RhEkAPIlRAGj+6ojUtQNxU9vJ8qi5G9wTceKrK0UokwZSSQDpAmdR1okxw48hByMOhShA+0bIk/jBHblHaujCxTJHjtggwZ8dOvu0J9a9XYJETcNCQCP77UKiCD4eo19ucU1v1Hyqtq5rhGA3viyqWgJ1JEHnEA7TXQitJSEqyqAAEKGbtzFW1YWlIzG4aiCZBdO2YGIb38qtN/iKz/AKNokh5ELAKZD8kEwJHhSPegytnk5apSrsuoT90JT/lAH5CpfrvcfGr1jwo48jO2tspPOXU7dlIBqwOB7j8Tf7yv6KD7eX5VeUK+tnqPiKiRiZzdo05cyNfkaNngZ/8AG38Vf016rgZ/8TfxV/TV+3l8KISL+eY+Irw3nf5ijH9h3vxN/FX9NeK4Hf8AxN/FX9NT28vyqIR9e7j4pr0X3f5iix4He/E38Vf014OBn/xN/FX9NT20vhRKuNYo+0JYBOaJiJBBE6cwYj40X4dxhpTIbeC0rEwVAjmSQOW5PrRM8CPfib+Kv6a9/sM9+Jv95X9NEMUzqBbwttcW4Qu6sE5lOpdCwIEZkgidvLNaW+IZElIJIJmND/Gi39hHpJzNa91f01n9hXurXxV/RWXwSuAG3AWSgN4ptxJSvUdCAa2tX0ISEp0A6QKMngN/8TX7y/6KwcC3H4mfir+is+3l8KqQtWICN/TavfrY7/KiauBH+rPxV/RXn9g7j8TXxX/TU9tJ8qiIs8OuABBT9nIWoeTMXAUmQvxNvLA02J0nWiRt3f8A2R/+PIRWVlddsLG8BMOme7kqN6ydP/ZROo1DJ0PL4yarIwZ1JkMo10M+FHMGBy31jesrKMMCgh7ir7mHOKaWlMIJUgpzFSdEBP8A7CkkbQIPLah6eHbjzStJBBBBfv4Mpg7vEddY0kHcVlZUWVKnh99LqVBwQlU+Z6+VInTyl4p23kEGtP7O3BKipaZVr5Xr5IzbzlD0AZumw9K9rKii2ZwF8hYWpOv3Sl++JzAeUmXQQJOoB1HOtW+HXwB50zqFfbXx0IA8svyI1/hG9e1lRRWrTh45CHVuBRMy1cXYHXTM4SNSrbTarA4eaiMz+8//ANN0TOvPxJ5msrKii2TgLYjzPaf/ACLnrOp8TX35aVuzgzaQQFOkKBScz9wvQ9CpZIOm41rKyootLTAGm1JKS75SSAp+4WmVAgylbhB3O40ojWVlRRZWVlZUUWVlZWVFFlZWVlRRZWVlZUUWVlZWVFFlZWVlRRZWVlZUUWVlZWVF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1512" name="Picture 8" descr="http://www.soccerkidz.net/wp-content/files_mf/12645064370898879.jpg"/>
          <p:cNvPicPr>
            <a:picLocks noChangeAspect="1" noChangeArrowheads="1"/>
          </p:cNvPicPr>
          <p:nvPr/>
        </p:nvPicPr>
        <p:blipFill>
          <a:blip r:embed="rId3" cstate="print"/>
          <a:srcRect l="40364" r="12313" b="7018"/>
          <a:stretch>
            <a:fillRect/>
          </a:stretch>
        </p:blipFill>
        <p:spPr bwMode="auto">
          <a:xfrm>
            <a:off x="7236296" y="3356992"/>
            <a:ext cx="1432008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GB" dirty="0" smtClean="0"/>
              <a:t>Class divide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879848"/>
            <a:ext cx="8435280" cy="5221560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1800" dirty="0" smtClean="0"/>
              <a:t>The class divide was never more apparent than at this time...</a:t>
            </a:r>
          </a:p>
          <a:p>
            <a:r>
              <a:rPr lang="en-GB" sz="1800" dirty="0" smtClean="0"/>
              <a:t>Increasing affluence of middle and upper classes while working class remained poor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The professional performer in the 19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century had limited earning potential</a:t>
            </a:r>
          </a:p>
          <a:p>
            <a:r>
              <a:rPr lang="en-GB" sz="1800" dirty="0" smtClean="0"/>
              <a:t>Still better than normal wages</a:t>
            </a:r>
          </a:p>
          <a:p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Middle and upper classes remained firmly entrenched in their amateur ways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Until late in the 20</a:t>
            </a:r>
            <a:r>
              <a:rPr lang="en-GB" sz="1800" baseline="30000" dirty="0" smtClean="0"/>
              <a:t>th</a:t>
            </a:r>
            <a:r>
              <a:rPr lang="en-GB" sz="1800" dirty="0" smtClean="0"/>
              <a:t> century it was believed that...</a:t>
            </a:r>
          </a:p>
          <a:p>
            <a:r>
              <a:rPr lang="en-GB" sz="1800" dirty="0" smtClean="0"/>
              <a:t>Working class- Professional performer</a:t>
            </a:r>
          </a:p>
          <a:p>
            <a:r>
              <a:rPr lang="en-GB" sz="1800" dirty="0" smtClean="0"/>
              <a:t>Middle class- Agents, managers and promoters (Businessmen)</a:t>
            </a:r>
          </a:p>
          <a:p>
            <a:r>
              <a:rPr lang="en-GB" sz="1800" dirty="0" smtClean="0"/>
              <a:t>Upper class- Sponsors and Patrons</a:t>
            </a:r>
          </a:p>
          <a:p>
            <a:pPr>
              <a:buNone/>
            </a:pPr>
            <a:endParaRPr lang="en-GB" sz="2000" dirty="0" smtClean="0"/>
          </a:p>
        </p:txBody>
      </p:sp>
      <p:pic>
        <p:nvPicPr>
          <p:cNvPr id="23554" name="Picture 2" descr="http://4.bp.blogspot.com/_hpQ2iU7yiHA/SQdPKXBhD0I/AAAAAAAABns/qBYq6_u2Zss/s400/British-Class-Syste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188640"/>
            <a:ext cx="2448272" cy="2448272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Development of Sport in the UK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To understand how sport has developed.</a:t>
            </a:r>
          </a:p>
          <a:p>
            <a:r>
              <a:rPr lang="en-GB" sz="2000" dirty="0" smtClean="0"/>
              <a:t>Need to realise that sport is an important aspect of life within society,</a:t>
            </a:r>
          </a:p>
          <a:p>
            <a:r>
              <a:rPr lang="en-GB" sz="2000" dirty="0" smtClean="0"/>
              <a:t>As such, tends to reflect society.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Sport and society have gone through clear stages of development:-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sz="2000" dirty="0" smtClean="0"/>
              <a:t>Pre-industrialisation (Popular recreation)</a:t>
            </a:r>
            <a:endParaRPr lang="en-GB" sz="1800" dirty="0" smtClean="0"/>
          </a:p>
          <a:p>
            <a:r>
              <a:rPr lang="en-GB" sz="2000" dirty="0" smtClean="0"/>
              <a:t>Industrialisation</a:t>
            </a:r>
          </a:p>
          <a:p>
            <a:r>
              <a:rPr lang="en-GB" sz="2000" dirty="0" smtClean="0"/>
              <a:t>Rational recreation</a:t>
            </a:r>
          </a:p>
          <a:p>
            <a:r>
              <a:rPr lang="en-GB" sz="2000" dirty="0" smtClean="0"/>
              <a:t>Post Industrialisation</a:t>
            </a:r>
          </a:p>
          <a:p>
            <a:pPr algn="ctr">
              <a:buNone/>
            </a:pPr>
            <a:endParaRPr lang="en-GB" sz="2000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Pre-industrialisation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568952" cy="38534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Popular Recreation was part of life before the industrialisation of the workplace</a:t>
            </a:r>
          </a:p>
          <a:p>
            <a:r>
              <a:rPr lang="en-GB" sz="2000" dirty="0" smtClean="0"/>
              <a:t>Different classes within society involved with very different forms of recreation.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b="1" dirty="0" smtClean="0"/>
              <a:t>Upper classes</a:t>
            </a:r>
          </a:p>
          <a:p>
            <a:pPr>
              <a:buNone/>
            </a:pPr>
            <a:r>
              <a:rPr lang="en-GB" sz="2000" dirty="0" smtClean="0"/>
              <a:t>Refined games with complex rules such as real tennis and fencing</a:t>
            </a:r>
          </a:p>
          <a:p>
            <a:pPr>
              <a:buNone/>
            </a:pPr>
            <a:r>
              <a:rPr lang="en-GB" sz="2000" b="1" dirty="0" smtClean="0"/>
              <a:t>Working class</a:t>
            </a:r>
          </a:p>
          <a:p>
            <a:pPr>
              <a:buNone/>
            </a:pPr>
            <a:r>
              <a:rPr lang="en-GB" sz="2000" dirty="0" smtClean="0"/>
              <a:t>Mob games- most lived rural lives dictated to by the farming season. </a:t>
            </a:r>
          </a:p>
          <a:p>
            <a:pPr>
              <a:buNone/>
            </a:pPr>
            <a:r>
              <a:rPr lang="en-GB" sz="2000" dirty="0" smtClean="0"/>
              <a:t>Recreation time tended to be in the form of Church holy days and festivals.</a:t>
            </a:r>
          </a:p>
          <a:p>
            <a:pPr>
              <a:buNone/>
            </a:pPr>
            <a:r>
              <a:rPr lang="en-GB" sz="2000" dirty="0" smtClean="0"/>
              <a:t>Characteristics of popular recreation:-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5229200"/>
            <a:ext cx="8964488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Local		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Unstructured		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Few rules		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Violent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Played for participant not spectator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Limited equipment or facilities	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Based on force not skill</a:t>
            </a:r>
          </a:p>
          <a:p>
            <a:pPr>
              <a:buClr>
                <a:schemeClr val="accent1"/>
              </a:buClr>
              <a:buFont typeface="Gill Sans MT" pitchFamily="34" charset="0"/>
              <a:buChar char="•"/>
            </a:pPr>
            <a:r>
              <a:rPr lang="en-GB" sz="2000" dirty="0" smtClean="0"/>
              <a:t>Played occasionally (Festivals/holidays)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419872" y="260648"/>
            <a:ext cx="5454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 smtClean="0">
                <a:hlinkClick r:id="rId2"/>
              </a:rPr>
              <a:t>Shrovetide football</a:t>
            </a:r>
            <a:endParaRPr lang="en-GB" dirty="0"/>
          </a:p>
        </p:txBody>
      </p:sp>
      <p:pic>
        <p:nvPicPr>
          <p:cNvPr id="2050" name="Picture 2" descr="https://encrypted-tbn0.google.com/images?q=tbn:ANd9GcRQ3_X2J4PCBZD4fBBI5u8iMpw8SwBqRzN2MtycTTcgLmHbhmt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280" y="2420888"/>
            <a:ext cx="1859300" cy="165618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/>
          <a:lstStyle/>
          <a:p>
            <a:r>
              <a:rPr lang="en-GB" dirty="0" smtClean="0"/>
              <a:t>Industrialisation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149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/>
              <a:t>From 1860 onwards society began to change, therefore so did sport.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Industrial revolution meant factories were employing thousands of people</a:t>
            </a:r>
          </a:p>
          <a:p>
            <a:r>
              <a:rPr lang="en-GB" sz="2000" dirty="0" smtClean="0"/>
              <a:t>People needed to live close so terraced housing was built</a:t>
            </a:r>
          </a:p>
          <a:p>
            <a:r>
              <a:rPr lang="en-GB" sz="2000" dirty="0" smtClean="0"/>
              <a:t>Little or no space for recreation in the urban areas</a:t>
            </a:r>
          </a:p>
          <a:p>
            <a:r>
              <a:rPr lang="en-GB" sz="2000" dirty="0" smtClean="0"/>
              <a:t>People worked 6 days a week and Sunday was day of rest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Participation in sport was expensive</a:t>
            </a:r>
          </a:p>
          <a:p>
            <a:r>
              <a:rPr lang="en-GB" sz="2000" dirty="0" smtClean="0"/>
              <a:t>Working class poorly paid and would take overtime when offered</a:t>
            </a:r>
          </a:p>
          <a:p>
            <a:r>
              <a:rPr lang="en-GB" sz="2000" dirty="0" smtClean="0"/>
              <a:t>Generally a lack of facilities for sport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Middle class factory owners established sports clubs</a:t>
            </a:r>
          </a:p>
          <a:p>
            <a:r>
              <a:rPr lang="en-GB" sz="2000" dirty="0" smtClean="0"/>
              <a:t>Means of maintaining social control</a:t>
            </a:r>
          </a:p>
          <a:p>
            <a:r>
              <a:rPr lang="en-GB" sz="2000" dirty="0" smtClean="0"/>
              <a:t>Church also provided land and organised teams</a:t>
            </a:r>
            <a:endParaRPr lang="en-GB" sz="2000" dirty="0"/>
          </a:p>
        </p:txBody>
      </p:sp>
      <p:pic>
        <p:nvPicPr>
          <p:cNvPr id="1026" name="Picture 2" descr="https://encrypted-tbn3.google.com/images?q=tbn:ANd9GcSJziskkuh903S7Lhy8Z2M1M3mHBDe6GYGNS9JNyxCcNgu8ieZ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3" y="4651856"/>
            <a:ext cx="2016224" cy="1971814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143000"/>
          </a:xfrm>
        </p:spPr>
        <p:txBody>
          <a:bodyPr/>
          <a:lstStyle/>
          <a:p>
            <a:r>
              <a:rPr lang="en-GB" dirty="0" smtClean="0"/>
              <a:t>Industrialisation continued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221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dirty="0" smtClean="0"/>
              <a:t>Sport was seen as a way of improving health and loyalty within the workforce</a:t>
            </a:r>
          </a:p>
          <a:p>
            <a:r>
              <a:rPr lang="en-GB" sz="2000" dirty="0" smtClean="0"/>
              <a:t>Sponsorship/patronage of factory teams by their owners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During this period working conditions improved</a:t>
            </a:r>
          </a:p>
          <a:p>
            <a:r>
              <a:rPr lang="en-GB" sz="2000" dirty="0" smtClean="0"/>
              <a:t>Five and a half day week- Saturday afternoons available for recreation</a:t>
            </a:r>
          </a:p>
          <a:p>
            <a:r>
              <a:rPr lang="en-GB" sz="2000" dirty="0" smtClean="0"/>
              <a:t>Space at a premium so main involvement was as spectators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As wages increased so did disposable income</a:t>
            </a:r>
          </a:p>
          <a:p>
            <a:r>
              <a:rPr lang="en-GB" sz="2000" dirty="0" smtClean="0"/>
              <a:t>More could afford to watch and play sport</a:t>
            </a:r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Railways developed and communication improved </a:t>
            </a:r>
          </a:p>
          <a:p>
            <a:r>
              <a:rPr lang="en-GB" sz="2000" dirty="0" smtClean="0"/>
              <a:t>Assisted the development of fixtures, competitions, leagues and more clubs</a:t>
            </a:r>
          </a:p>
          <a:p>
            <a:r>
              <a:rPr lang="en-GB" sz="2000" dirty="0" smtClean="0"/>
              <a:t>Spectator interest grew leading to professionalism along with media interest</a:t>
            </a:r>
            <a:endParaRPr lang="en-GB" sz="2000" dirty="0"/>
          </a:p>
        </p:txBody>
      </p:sp>
      <p:pic>
        <p:nvPicPr>
          <p:cNvPr id="17410" name="Picture 2" descr="https://encrypted-tbn0.google.com/images?q=tbn:ANd9GcSoTR9OZI-j0Wl5jsoQ1miYSyEdCCzBgA7PMvfQfceHLCJ4Vu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3789040"/>
            <a:ext cx="2752725" cy="1657351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Rational recreation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51520" y="1447800"/>
            <a:ext cx="864096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/>
              <a:t>As moral influence exerted by the middle classes increased so did idea of Fair Play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Three major contributors to the emergence of rational recreation:-</a:t>
            </a:r>
          </a:p>
          <a:p>
            <a:pPr>
              <a:buNone/>
            </a:pPr>
            <a:r>
              <a:rPr lang="en-GB" sz="1800" dirty="0" smtClean="0"/>
              <a:t>		Codification		Competitions		Organisations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b="1" dirty="0" smtClean="0"/>
              <a:t>Codification- How it happened?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Public schools looking to develop discipline in their students.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Boys took their games into Universities and armed forces, establishing clubs.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Leading members of the clubs involved in standardisation of the rules.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Early formation of NGBs.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NGBs promoted development of regional and local organisations.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More competitions in place to increase number of games teams played.</a:t>
            </a:r>
            <a:endParaRPr lang="en-GB" sz="1800" dirty="0"/>
          </a:p>
        </p:txBody>
      </p:sp>
      <p:pic>
        <p:nvPicPr>
          <p:cNvPr id="19458" name="Picture 2" descr="https://encrypted-tbn1.google.com/images?q=tbn:ANd9GcScxZ7SsZhog2hoLaJtIUCpyn6AWVGqQwscHPq8BNoAU_K9x19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28556"/>
            <a:ext cx="2520280" cy="1284220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r>
              <a:rPr lang="en-GB" dirty="0" smtClean="0"/>
              <a:t>Origins of professional football teams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68313" y="1683648"/>
          <a:ext cx="821848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244"/>
                <a:gridCol w="4109244"/>
              </a:tblGrid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Football team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Church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Aston Villa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Villa Cross Methodist church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Fulham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Fulham St Andrew’s Sunday school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467544" y="3356992"/>
          <a:ext cx="8218488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244"/>
                <a:gridCol w="4109244"/>
              </a:tblGrid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Football team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Workplace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Arsenal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The Royal arsenal,  Woolwich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Manchester United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Yorkshire and Lancashire railway company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/>
        </p:nvGraphicFramePr>
        <p:xfrm>
          <a:off x="539552" y="5085184"/>
          <a:ext cx="8218488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9244"/>
                <a:gridCol w="4109244"/>
              </a:tblGrid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Football team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/>
                        <a:t>School</a:t>
                      </a:r>
                      <a:endParaRPr lang="en-GB" sz="18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Blackburn</a:t>
                      </a:r>
                      <a:r>
                        <a:rPr lang="en-GB" sz="1800" baseline="0" dirty="0" smtClean="0"/>
                        <a:t> Rovers 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Blackburn</a:t>
                      </a:r>
                      <a:r>
                        <a:rPr lang="en-GB" sz="1800" baseline="0" dirty="0" smtClean="0"/>
                        <a:t> Grammar school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983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Tottenham Hotspur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/>
                        <a:t>St John’s Presbyterian school and Tottenham Grammar school</a:t>
                      </a:r>
                      <a:endParaRPr lang="en-GB" sz="18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data:image/jpeg;base64,/9j/4AAQSkZJRgABAQAAAQABAAD/2wCEAAkGBhMSERUUExQWFRUWGBoaGBgYGCAaGxsaHBwdHRwdHSAcHyYfHhskGhobHy8gIygqLCwsGh8xNTAqNSYrLCkBCQoKDgwOGg8PGikkHCQsLCwsLCwpLCkpLCksKSksLCwsKSwpLCwpLCwsKSksLCkpLCksKSwsLCwsLCksLCwsKf/AABEIAL4BCQMBIgACEQEDEQH/xAAcAAADAQEBAQEBAAAAAAAAAAAFBgcEAwIIAQD/xABREAABAwIDBQUEBgQKBwcFAAABAgMRACEEEjEFBkFRYQcTInGBMpGhsRQjQsHR8ENSYrIkMzRTY3KCktPhCBVzdLPS8RYlRFSToqMXNYPC4v/EABgBAAMBAQAAAAAAAAAAAAAAAAABAgME/8QAIxEAAgIBBAMBAQEBAAAAAAAAAAECESEDEjFBEyJRMmFxQv/aAAwDAQACEQMRAD8Aadw9zsA5s3CLcweHWtTKCpSmkkkkakkSTSptzcVCsQvusOwlEwBlQmNOBA61Q+zz/wC1YL/d2/lQ1bpzKt9o8Y4+VTqcI3ikT9zcONMOyf7h+UVmxe54QpALLIz6ABBvMa8PWqOcQoHT4/5UC2++rv8ADEpiJIvrfTTpWRbihSd3OHBpr+63RHdPs8bfdVnZQpKQPD4UiTN1KEmBGgEn0oyvEn9WPWmTdjDAtqWhzItYCVRciFKI8pBFVDLoTihe2p2UpUClOEw6BEhxCs3nIUAZ5RNLyd38MD/ENWJ1QI0PTpVSLyyUpTiwVIkrlKST5wJFvfSHtNUPOcfrFH35iRT1P4JIyHdzC/8Al2df5tPXp0rqd3sJB/gzOv8ANp69K7Z5nz/5q65zBvx/Gs7ZePhmVu3hP/LM6j9Gn8K8v7AwohKcKyVKUEpHdp1PpWxajKv61FNhOpDhzCTYjoefS03qlkTSP1vsnYIAU3h+EkNAR6ZaCsbt4XMtKsIyChZR/FpvBF9ORpvVjcOlZR3rgKyCSHVQk3tObwk8qDY7EJU4tSdJEf8Atv1J51cq6EuTirdTBZbYVjT+aSOfSsW0d18IEGMKwDb9GnmelGA6Y/s/dWfabgDRvOn7xqG8FUheY3dwxt9FbUTNkshR87Cw6kgUYXuHh0oCzhEAEWK2UifdMHzijW4r60JcUlGcLiIIBlJIMk6C8++mjabLjzTjZGQEDKoKkzY3EffWkYWrJf8AhKFbvYWT/BmeH6NP4V5GwcJecMzqfsJ524UY2phwh1xIMwYn88awkfM/M1mVSMyd3sMohKcMySf6NP4UQd3Fw7aQss4ZQ1KQgT8RX9sXDBT6JgpBBUDxTIHr1p2aOC9oMgkEJ8LSjc6Wi+mulVGNoTpdCoxuzgVJSRhWLg6tJB462r0rdTBWP0Vi/wDRJ5jp1o5j8PldWomylkpEaApGvrXBIkJ/PEU3gMAZG6WDgfwVj/009OnWsT27eDH/AIVnXg2nl5UwqiB5j/8AWgmPegnUXqGwpAx/YOEAMYdnj+jT16fmKyq2LhZ/k7Wtvqxz8q1vYgQrz1/vUV3a2hhG1vKxOXKIylSSqLqn2Qb6e6hZ7CkCU7sMJuvBoSLX7tJANtY9aIs7r4PjhmNB+jTyHSnrA7ew7hUw2kmBp3ZSmCJ1IGv30tqQUW1IH+XwNXJVwwVPoC7U3YwgakYZkHw6NpnjPCgru6rKrpYbjo2OXQU1bSX9UfNP3162bHdp9edRkdISV7qtj9Aiw/U//mpXX0RjEWOuh51871UDHUVH1t2fj/urBf7u3+6KTdqbypacWklMg8Vga30inPcMf914L/dmv3BS8rDNKMqbSZkkmL36iq1VhGkOBe/7bI/ZPXvE/wDLWbG7cD621BaPBoMwJOvERzpie2U1eGUf3U/hXgbLwiVJdXh0FwWRawuYsLE9TpWSX1lALBPvOmEJ7y+qdB5m4B9aed2dmltDkEKctKAeQOlhxJEm1uFC0bQKiI8IEmIsI6CLWrE+h15aO6UEvAwhWYpSQoQQSLxoRrcCqi0nYM34/HqLTqme+zJSTDswk+yBBUZIJ+BpERtgTHhmZ9rz6daesbgcegoDy0rbUQVqbAAzC/jBAUo+GAoanWKG4vdjCrUYaQCbmUiCfu9KJK3kSAKdspP6o4+359Otfv8ArlN/Zvec/n06/Cty93mBILLczfwD9r/Kv0bu4eSO5buTPhHDP08vdUUMyu7ZTcqi5myp68utC3N7HQ6FNhMJM5T9oRoTyyk6aelA8diULdWW0hKSpRSkCIHCPMfGs2Hf8WVV45jhw+dBNlFxu87ScMHQtKs9kIIGaQYXmVHsjSeJiuezN42XFEGUKMQlXmniLRaklTqTIIgyIEWIvJn00j5VmxDgQRlAAMaWpgmVvvbWtYD4Vk2wv6tXmn5mhG7W0Vd13ayQpBAhVlZSOM3t8or1jdrlyQkDJPrAJI+BovBYX3M2i4CpCVQkpWoWnxAgEx0HDpTMw8lDTuV/vPq1EhJBCSE2VIAg2iJ1qbYB9xpaHW1kFInL9kzrIi9jTNvXvAHCGcMYbOVTpjUm+T0BEjn5VpGVRIaBT2JknrzNce/+Z+deEm1+NvOtDZAmYgE3nS9ZlnJvHrbWlSZBE35gi+tPGG26vMAEqKbZyYBnWZ0AvxuYtSDtDGA2RxB9QflTPsnbzDiO8fTleaRMA2dgQI/amLdZ4GLhySwjjcQVOETdOoPCRI+F6/mlexzn700j4va75cW6VwpcklIiLaC+gFrzW/Zm8ipAc8QB1AEjQmeB0mjcJcBrGYgJSCb6kRxgJpb2ljF2ypGskE69BTS+ylWUG8D5gUBxWx24Aj2pB94qZIoW38cYP1Zv1HHN+NddibcCHjCVeORBgzJka8eE86M4fcRt5ZQhCirWyiI11vYTHwoRtrdtvDvrSgEKbOuYkZgZEDlU12Jj1u3trFr/AJQ3Gb2MvEcBECTGpBIrHtbaxbdcS4CFpkK0IAtfXSIoMN7sU0DiUYZDZflKXoJSFC6yhKleGSQTIIsYmsGDDuJeQgEqddV7Wa8i6lE8uJ9bcKtvoSYYxe0UuIKEyDaCdLT+NbNn41KGwlQv5f51i3n7PfojJdS6siUg5SpOUmdBJ8J+FZdlbIQpoFSnFHmXFfcaTTTyUmgti9rIKVQCbHh/nXz5Vq2jsdCW1FKnAbfpFH5mKitVAx1T603IVGysH/uzX7gpZD9hf5Ub3UxQTsnB8ScM0AOuQVN9q4jGNvqaTkMKASMpkzGX7Q1kXqtV8GkMDgFA2zGSen4UO2piAV62vp8PhXBrAYhpwd4tCkd3NgR4zAIEkiBeONxWDGYogk/m1Yv4WaNnYsrTINsy+N7KP4V3TiMl5IAv/VPP+rPuPwDbvT9HSTYqzK95J++iSF8/z91AdDptLb6V4ZozBVJV0y2P/upefxX1a16BKSrlA5n/ADoO0hSfEYKZ8KQNIt6/dFdcVtVYw7zUgIUklVgCbaE8vTjVOVvIqNgdzAayPlBj0rskCb8SfkuhnfKS2SgJnUZpyxx0vMV5ZexJQpct29kAqKdSFSSJt060hgTd3dhWIaU4oOhpBMrRAjKYMTOmvH8C7vZm0HELWrEFlUZl+GUpVASqcvA6iNOXFr2D3qGiW3G0SourGWU+IAqyzoMwUb86K45h15DiS+gtOWSUpEi+uaYIEca2UVRmxQd7JGoIaxZkxBcRceWVSRB6g+lbN1+zJOEf7915DpSn6sZYCVT7VybgTHnPKhmP2vstBJDyWlX/AIkrPwAymgTvaUG1FLaS+n9ZSAhXuBPyFLcvgUUXezd76Th192vxtpUtACRdUaEmSJvOUibTNStjEFAEzB0PoQR5jXr6U3Yne/EsBCUIQtb8oSgEiFEWMniCdNLUO2RuXiipLOIbcbQqSpeXMEiDMG6ZNopS98pDqjEnEeCTcxoNdL/EGvTeLKULJMKHspBQCfPPJVblGlNS+zBoIBZxCllEkhQSQrjHhIjjrNNOGfA8LWCEASFEIQlWmkAmb8uFC0vo3InuzXQ9h3lEBDrISoZSYWgqhVpNwSnShmKxBGRM5SZPrb/OqdtPZrjyQoNBtRQtBSFAmDCkmwE+NMf2ql+JInxEApJ8wf8ArIpTjQLJ/Yd8mxiQbxz8uAmT61swpMwFRIUCScoiLyeVorxg9jO4hwJw+VSiCTmVAgdb84sDrRlrcTGJUnM0SkTORxBMX0k6+YqVFvKCxfxijkJF/wA/kVywdwYP4EdKZtnbh4lTyO8ZKW84zkqTdM30M6W9aPb2bt4p4/VoZS00k5EhRBOk2CYBtb0p+OVCtGbAErbbVNylM+cAH4g1yxTfs2NidPMfhWTYOJP0ZOWT4VqA46mB52p0+iYVzxKWkFKE5k5wIEDW8i5pxW5DbO26mGQEqUP4wmFAiCEjQEcJ1pG33QFYx7wxcDzhIv608/SEh/DlnLkWlaSpJBEAWE8TmIrNtvc5l51TqnHEqXEgQRZMWBE6DnWjjapErknuPxruIDYdVmDaQhPkOJ/aNpPQU09m+7eVSsUYiChr3/WK+AT6KohhtwMMIlTqh/WAB9ydPWmrDYdDaEoQkJQkQlI0AohptO2DfwH7xbP77CvI4lBInmnxD5VOtnpyoTH5sKom3NrpbT3YMuuJVlTNwIgqPJImJ4kgc6lf+s1g5UMKscol1IJIteRrU6rthE2bUWSi3O9QerHtbaLjbvdLZJMCCHEwZHVPOR6Go5UwI1D6S3PQfoGDvI7hsgcjlFfz26rbuMViFKWFtLbgAjKcqUm4In41n3DbUMFhiVKV9SiAYgDKIAtOlfq9ruDHqbBhBWiRa/gSfOm3WWacmjbrgCiDolI95pL204S2QE+JZCU5b3NhPEU37eUZMCSY4xSJvOy4tLaMoyqcGYfatJ9bTfpWcuSuhjZwgbQkaACB1gfhFc3QPyb1xweDCPOIubgepsK9ugxI87j89KQzwwgltMqEEWEaefOh+0sKooUEIK1KhOQaqBIn4TTnu9shheHQHkkqIzEpUoAT4tTA1PAGtDOx0sPoyOlXfBafFbKQkrTpAKfCQZHGZFaeNk7hNw2FdQCktqQm4KJSQJ6hZUD1imJvCd3h8okwlRvx1P30F3t2skMk/rjwgakqTaPKfvqeYt90EZ1qJOiiSTHET6n30kFlUZ2sxJY7zgkkNqJJF7eAgqiLpBnSayb8bWSzgXG0KcHfKTAXmSYmVEJUZSjQcAZtUubBkdCInSZ4xejuBUXFnOsrUTdSlFRMW46i1p4UXQgEywlR14c637NwyEutkQSFo1v9oc6Kt7GQowhuFASogkASLAa3Plb1FCXSWnIywpCgb30MiakCmPhIKFEAlCwoTaCOPmKccRvew2mVOBPnYHyJsaQcRiiUC2scef8AkRWLfDDLxL7DIIypazGTpKjJgdABFXGTXBUkM21+0vDJMtgqXzSQPfYg+RmvWzd58Xim0dylLZlWZXtK/spjTTXrpSqnd1loGD3psCCABJNrcbXueFEtkOKbeAVCWVZUwkRl1uI0Mn3UtzfLCh5b2g+yy4p3Ip1CfDknVVk5gdIJ5m1I2wmWUY5l3KAApYVJKpzzBM8UqPLia17X2qoudwwZZSTmX+uvQEcSkGb8Z9ayjDpcHJRUQkiNAJJPPT38apyFRR04DChfeJbQld/EgZVdZA19RX8sPEyh4R+qtv7xB9ahG0XsSw+UOOrMmy0qVlIOkdOEHSuhxjp9t5ax1UfxqvJ/BUV7au+7eFMPKTP7C0r+AGYeooWnf04pK0sghMZSskAjMDoLkmKlrjKYte01t3exim3cqMuVwgKCpgXuoRxAnWoc2wocdmNhppASLJEATMgc/wAaZkbXbSlB7gqUseIpTwmP7SradJpId2vkTFhf2lmAOMx900e3Nx30kOIbfIWkgkpi4Ig2UNJFiLeLpRB5pFMZNpbYS0lOVAPhUsD2SkBObSNTERUtx3bC88QFNJCBolKyJPUxcdKK7x71M98Wmy4tLYUC6nxBajZfGSIGWRa1JTuxGXMvcqUkqEjN7MC158QvbjTlLJCLxsHeXD4xAcYWCABmT9pB5FPCPdyopiH3A2otpC1BJyhRKQTFgTwk2r5oYYcac9pTbieKTlI8iLkRoRrThgd7sfkyF7ELtqImP60ZtOtaLVwKhn2EHnXnXXrKcN0mQU5VFOS/BMQBX7jNhk4lDogAL4XCgREnkqflXvdV1RSUqSQUiZNycyp98zRFeK+sCI+2Lz5cIqElRawL29e77rxbU3lBQFk5jwtAsDyNQOvpja20ksCVJKkqSoFQ+zpc8YvqNK+Z6EsmWofRW5T38Awo/oUfuihWIxH/AHqU2grHORDY6fs8637kn+BYb/Yo+QpdViSdulECM54X/ip1qWbLocdrAkDSIvNx0pM3nUpCELQRnSsXPigGU2GnHlRberaP0baGz1mVplWZBIgyrLofDm8Wp5CmreLZr2Kwrgc7tsxmQhKcxCkmUgrOpJt4QBfjT2XYr6E5hACQCb8zqePvOtDt4dqd0jIky6tJyj9VPFR5ch7+FZn94siIZ+sXA09lNuJ4n9ke+lnD5lYglRKllMnNqSazG2HNg7z4lKE4cFACRCFFJJtePaiwNrcKGu7YxBdIcdWSqUhQVlMLsRIgpSdDHC1aPo2dtSk+FxJCknkRp+FDNoYvvQD7LiYlPXhHMT7qayI272eHEJYCjlZQhA53SFE8eYEdOtcMPsd3EqS2ye9USAAQEwepNgI5kUz43dhLu02jiFd2y+JUuQIUhEFAJsFEpEHkbaVW9loYZbDTASltOgTp7+J6mTVxinyJknR2R48FKillURIDsT0mBwtIrq32a7RHstIBPHvUxE1TtpbXbYTmDgSTMJ9oH0FwOoIFCR2mMJIS6lbZOhAzJPqDI9RVtQWGLInY/cvFYZoqfStSB7SmVhQT1IjMQLXiKUduHLF85j2ojwnT1quYntZ2eEkFwrkEQlJPDQ1DsbtEunSBwFRJRXA1/R/wyT9Ha55W/kK/MqlOvOdUoSeiAPmSfdXvBH+Dsz+ojjf2RRzd/YSsanORkZBhK/tLPEouAAD9ozfgahK3SLeORVZxZLkE/qxHMA28ov60QcczFI0lQE+/8KoW1dyWH0iPA4n9IAJPPMBAM+l6DN9mZ+1iZjk3HCP1utaeKSJUkLuGaUpaUJTmUbACLnzNuvpXPE4B1l3I6hSRlBvxlSoTI8jPQdRTJj+zhREIxAH9ZB14QQr1pexpcQ93WKxP0hbYhORBUQCAb8Zv11qXFrke6wdvGfq0q1IJHoY+8fGldLmZQgk20mmPelxJw4U2cyQsTaCk31mDrApHRiznzTfjUiYfAF8pg8b0R2HhRK3I9kBPOJ1I9I9CaDMYgK5T5097v7FecYzMs94AYKswSVKgTlB1ABjh63oSb4ECS0FL8QuD77Az8q6FjKqxKSUqScqiklKhBBjgeXGjCtzcYFyGbRoFpt6TNdsPuhjSonu4BEeJSdLk8T0p7JfCrQvOYMBBEWAoayqTMZRF45Dh0uT+TT05uFjjYFlNtStXwhJ99qXWNkKAyqKcydbmCoWsTqJ/N6Ti0GHwD8XAWgxeCkkdI/EijTaYjlQ/HYeC2I0nUa6X9/zoi0i2g043qUMN7svZlrH7I+d/nXdx0fTAn9pPPjHSs+6SlHEqTHhDUk9SsADpoa4YvaaE7WQyc2Yrb0FrpSefKtV+V/orVhPehQSEEnXN15cq+aa+jO0bFoZbbK5hRWBA4wD7q+c6rtmOo7o+h9zm/wCAYYj+Zb/dFKuCVm2+ox9pfwaIpz3GP8Awo/oUfuilLZ6id4HuQU9+7FS0aro7dpqB9MwQKggQVFR4QsGb/wBWmDam8LjSlBfeOrlJQkCxKVBd40kCJpY7XDOKwo/ox8XDTQ1gDiMRnyy33mVXkJJ9IEeo50nd4BCC2solKcO5xOUFJUATxAMaUOwbed9a4IGVMSIOnXyirScZgYIUwtsNnUMlMHSymwfIg+6kfe9ttLoLRJbWkFKinLBNim4BtY3/AFqJQrsEwKDlbUSeVKmMgvojipPzFNePVDChwt86XXsLCsIdc658wHAkfFJqIjY6b/IUrBwL5nUwOcJX8amzONcSIQtYHJKiB8DVP32XkYZUZhOIbJ42GYn4TU4bZTJINptbhwtVMTHbs62CcYhzvH3GygiDYhWaYJKuAymwPOn1PZ1hYBccW5llQEgXjjFyOlLXZ1icM7h1MvpbIaMlSjlEKJIkdFFXvtTxg14R1XeIQjOgADTMEgCDAOkaVrBITPn/AHgIU8taEkJOU6QJKR84J63oa2kcac9+dsh0OBKMiVOtFEQYQhtSEpMeYPqaTAKzEVLCL/gzB/YR+6Kybu9qv0RssKQohLi8qhB8JUTEHkZ99ddnn+BMHh3Y/dNTPEe2rzPzpIqRcGe17CKiSrMehAnqTAHnpWjH7fccV3f0htgfsoU4qOZI8IpJ3OwezXUYdEKGLUtOY+KLEkwT4ZyiBbU9KpOJ3GYcCZW6mJzlCgnPx8Ri3mIrRbpdhgybu7LaZzKVjVvhWoJCUz5C/pTKxjmR7KkX5QCaQt6cGxh8QEB4sIcRmzTIzAwBcEkEfLWlDabCZcUjGFYbSjLCxKlKzFUCxKUgD1Ip73HGBB3tYxbTb6m0CFONoUuNJCiQfMgCpkzh87iU8SoDXnpWvbTp7wBRKiENyTMnwAm/nWfAvgLRPBST8azbt2FHdlUWUCYtmGvrVf7Pd7GEYJKFrCVIUoGTcyokHnxj0pEwm6hfecUVhtnNY6lRN4SOhN1Gw0rTjezhWYBkknXxXtFzYWFEbTtBRWRvOzE96kcuJPkBc+la0vuuCUjKOBXY/wB0SfeRUZTtbENgMBtDbiAlJXl8UgXIi09dDrWtvb2LCf5Qoqn7SQr5ir8rvI9vwsbSCEw4srnW2UegF/eawI3Xwd/4M0Z1lOY+9Umo872h4tvQMn9oIIP4Vmw3aftErASsSTEESL2m8i3Oq8q+E0Fd6lIZxqmEKJS2SEyZsYOXrBkSeVFNn4NTgkDzJNqm7eIW6+SslSlKMq1JP31cWNzHh3ZZeHdlKSvNqFQJUmBBngLR5ViouTtFJnDcxohxZ/ZKQeZCrxzFj6UtbbtvA0f6Rj9xNN28+wF4dleIYdUC0AoIIm4ibj3++lTbInbjCtCpWHMf2E1q7Spkt2zZ2x/ydj/aL/cqAV9BdrjZ+jM/7U/uGvn2h/pmcz6K3JcIwWFj+ZR+6KUtieLbuIP7T3zim/cQFWBwwj9E3+6KBbA3bcTtF3EZk5VKfAH2rrjy4T61DNjNv4ylW08IlRNkoOmsOKJ8vZp13VdKZGWZlU8ZMCLnlHrSnvmwlGPbfWQA2yAED2lqPeRE2AE3J0rpuvvywrEhpxYSlbfdhQENheZJFzck3GY2mhP2H0NuM3rWh4JVhnQz9pWXMrjeEkmNDxpL3+2+h3EhCRKW03txMH5Ran3aj3cNLcffIZbEqGVIUeSc2pJNud6im2dvh51bqcpK1ZimIgE6XE2FtaepfFko04p2WF3+zPurvvDssMu7ObJAUltokQZKlOlStORJF+VY28WEgFsyAoSlXQgxPKOdNu8u7j+LfGIQwtaEJypNhmhSjmSM2YiTAMXiRWcUU2cO0NaXMOlpBClpczKAMwAFC/IydNdanLzOUaifcaK7a2kpHgy5VcRpEcxqDS+pwkyT608snA+9lz0PvBJ8fdpUATY5VQRPkqZqo4DGENrcUkIabClq8RUSQJ5CB042qNdl+NDe0mQoAh3M2Z/aFv8A3AU5dqe+iWkqwOHBBt3yrRwIQOuhJ9OdaRwrE30KWJwCHpSCEqIsSo3PlprQVvYakPJQ6kgKIgpiD5G4rwjaClRMW9Pv9acN0QcW6MPmTMZklcxKbxYaxfQaVlkrATUEMtJEEttgyAfFlCTPISanOG2Ot1RKfZ/W0vyvVQ23sPEJUGSgrUqZCAVZkkEEiBMXjhBNDcbsZ9tISGFpMWBGUe9UJptNFYYO3JyYfFDvSAlQyyQeYKYjmRE8JFU87OwTZLKjHeEEpJ43i+g+ZqV4fZP1mVZMhIUpKfZBOgzdY4QLGnhCWiiThwvvIUFQmDP60gqkGRInQ04OhUaN/wB9htruhZxaAgCJhAVJMmwuDbjM8BU0OzkrkCRr4j1403b64YKKQScyUtg5THtKNog3CcpA/GsewNyXlv5FuIS1rmmVEcAEmIJ53HU0S9mCEzePAOd4VlJy2gzaBp8IrFs7Za3CVADKnxKJMWGtXLanZiw4wpCFrCiPCVkETw0AI8x8aXt0eyQlIXjFrSk/oEKjyLih+6PU8KvxyJtB7cpDbSXe9KAlWQgqNsqkyB4uM5vh0psw7OHQRkDSSsWy5QVDpzHlQhOyW8MQglJag5UqErtE6DxACACBI05V5w77CzJayFtNpTbKOVuB4a1pH1VA/ogb0bKCHlOZu7zKWlBUfCpKVFInkYEDmBQ1xDXdgqBUrUhBMTrqYEedYd7d8DiFlUIKFJygJkQNb8yTczxFLTOKWrKjxLEgBE6qOgga34VzvnA0+hgVgy9+jRHAlR06EC48kx1Nfr2wigJjKrgUiPcCRf3U3bI7OsalsKWpoLN+7zGR0JAyzw19aAbZcU2pbTqcpFlJVII6iLERcGhxa5HgHtOqbxiXQgJUgpVksbpAJFrXAq6bNDCkt4hJKQpCYJUQIiACJibR6VCMJkQc4UpxUAeIgawPlbWqVuNtNC2SwsEqbJKBN8pgnLOsHUcjVacs0Sx3Rs1kNqSJyrF5JM8eJqZ7fkbeZH7bFzqbCnbau1UYTDKXAbJ/ikE3Uq3DlGtIL20hiNpMYmAgBbYUCqwyGCZMW+VaTa4EGu1/+Ss/7U/uGvnmvo7tVwinMI13aVOfWT4L2yG9uFfOND/TM5l77MNt58IgEEd2EtzMzCExFhHlehmC387t/EN5IU332VRMgq7yBaOs+lC90sY7hsMjulDxhKzmRmuUjS45D40Hx+zCkrcMqUsmTwucxIA0vGvWsHI36Rk3h2w48slxZUZVfnItp0tWAKAF78Jms7yjN71+ST5CgQybf3texiGW1rKkNISCDaVwQVG/iMWzGPLmvuHLpXZ5SbFMiAJkz4uJFvZnhr1rERJpiCDb5KTEDh5kmSY+FX3c/ambBYdSjP1SJOsEAAz7q+esOjiTHTSnbdLeQow6kZsqkHiYEHjHHWqjLa7HVmbta2i09jQWxBDYCzpmVJgnrlj4UkhNFNvP949oMyZClJ1X4iQTwkJITPSjG4e5wx7621qUhKEZswEnMTCdeE3PlS5YqAGycStl5p1sArQtKkgiZUFCBGpk10x7rjjri3SS4pRK5EHMTfXTy4Vu2huziMPiCwpKs4UQk+yFETBSVRaLg1gc4kkmdTrPU+vPnSeAOTTZPs8TAHzPpb8inns1eSjHNkeyErE85F1fhStg2kkAkEp4kfLSwzEkyRPpRbY+1EMuBYcyG4048QYm1uFKx0XPD7QTC3TomZP7IE1Nto7yOOrK3DAVMDgkXgD+z8jWfZW92cOoUTlcJyK0CikQrXTUGvLrNzOmtVKbkUogF5DveJQl1TaSDdJiQCuCSNQBFOO5u2FMhbWJSFBKVLbUkWJAlSSOExmnTXSltGGAIT7WUKA/qrByn00/s0RZl3LlucoJHoCfSPlUJ0x0L209pPuOqcKpSom0aybkzxnTkKLYDEkCUqMkkzP6xmPRIn0Fcdp4exi0TXfZm72JQgLcaUgHidEiR7QF0k+EAKjQGhZDgoewN7QrDhTpMpBCjzjj7opdxXaE/kIRCc0lJiTckxJsIEcKV95NpFhkNJJPezPkIB94MVnxaSlGYXETH7PMeXymtN7qhUe1b2vh8POLWSD9o2ynUCCYkaW1inzaOOP+rnMQHEltaIbygJlS/D4o4pJJI5pqVh06xw8Xp/lXRWIV3DjKFkIKkLLf2SfEJ6Hy146CknRLBu0nG1rJAgcVJ4+mnSt25rBTj8OUjvAlaVGBp1PQEi9DHUAGDYyItYg/eD76Kbq4tKMYytaghMlKjoACCJJ84PpSF2XpO1AEyTflUK383hOJxrqwfCmEJ8k2+Ks3vqk7ROVJUDICSZFx76h7hvPO9XKVg1Rsw2JPO/4RR7Z+IWhxtaCe8SpKkn2vFqLGQfKlhgwbzTHsXvFuI7uSvw5Mp8QULiDIuNdazBHpzFOleZRKuHiJPHhOldPphQVXkZideBEx74rNiMVzMzrzoep65APKZ6CgY/7t72ZPAs/VK1k+wSNRy68PWotTphSVnKiZPhAi5McOs0l1cTLU6KzsZkfRGJP6NJ96aybZUYCcoIiZOgnpxojsJf8ABWB/RI/dFZsTspWIxmHZC8oeOTMbxEkx+1lrKsnT/wAhHcTdnBYhk962vvAVBSzBQoKiEgTKCBBCoF9FH2aQt4NiLwuJcZM+BVieKTcH3Vftjdn+CwxCkJcUsD2luKM85AITB5RFa9ot4JKy6420pwD2sgWoAe+BXTsxlmV3wQTZm52KxmU4bDuFMAFSjCM3E5lQI6XrXjNxHsIoB8sZ1Ce77y8XiSBAk/KrnhdsqcuEd03wU5Ykfsp5dTQDfHa+BIS0WBi33zCEIgLngc+qQD9/CaTjGuQyiK4xIBhxBbPW49I19KHYxgpVfiAR1BFjV02f2RYdTEYjvO8N4S5KW50AOUBRHEkX5DWuewOytkKP0tIdDZyNDMQCiAcygDM8k8L9KS02Fkw3E3NOPcWnvO7DYBMCSZJFh6VV91Oz8YJwuN4pS1EQUKSEgjW8EmQePnXnaW4ZwZVidmKDK8sKbUcyFCQbTJB6XHlSjtrf7aDC0pWE5ikEnKU34xlMEUfjlAslbW7nHdvNpIPMBaD7/kRWA7mbPUZ+ishXNIykH0IipS1vpj3gQXiAQbBIHxVNemN88bhxbEZxwS6ErjoDOYeWlPy/we06b+bEcwbhF1NLktq4EfqnhmT8RekG7igkQCTqTz8+Apy2tv8A4nHtfRVtNqKinKUzIVNo6kmP7UU67F7F8KGQMQpaniPEUqhKSeCRF45nWp27n6ib+ik1gUlDbYGYtRkgSeulyDN/OtiXAhFykAGAlUSkjUX+6qTuZuo3gG8qTmWonMs6mDAA5JHLmTXjejD4fDuJxa2M50UQbjkvLoojQnUWp+KlllKeRX3X3WZxaFOqcWFglPgKQAnUWyniTfrXfGdmCwSWH0mwAS4kjjOqZ4dKKP714R1F1QCBCk+EjjZWo9KXcdve0z/F41yeCVqDk+6SKPSvoZYQ3c3BeS/3uLDZSiC2lJmVfrKsLDgOd+Fd948Y+oqZVDcjwQAvMJtrc31jjQBjtbnVV/6hk+Ua+6nPdPGJxAL6oK0ykAxmSDEkgaEwPdTW1+qDKyyQbawLjpK3oBaSpIEGCSbG99DN+Ir92WkFGRYAUj4pOn4VZN7d3UY5lSAQHQBlVy4wrjFT9G4eNS93fdJMAAPZ4TB6xPDSJtUy02ngExJe2W8iQWnATJB7tUFM6i0EEXmYoat8nNJvbjyr6Q2TgXcMwhvMHcoPHLqZgTNh1ivOLRhnjlfYQVHg42kn0JBn0q/GiMkS3K3YOLc714Sw1YiYzK/V5xxPoJHAl2ibLwjZSlhADlyvKQABAyjKk5UqtMADrJNVvCbMw7IystIQOSUgXPSlDtE3MwqmFvNpDTyQSO7Ed4ZsFJGpJtIvJ40bKXI2KPZrsVeMU53j7iWm8oKEmCsmbTwEC/E9KetpdnGzQ2pX0eMgJIStYMAT+trFIbG7m08Hg3oSppLhbUopWM6QJBJymU6gnoDpRbdrd1tpxDiVLLwIPeFRkniCJgpNwQeBHOpT24ofIW3X7M9nvYQEgrW4gfWZjKCeKQPDaeIMxU7Xu3iUPKZDLpcSSCA2ozeAbDQ61WcTthDLhUmGVg+JAMJWOB4iesUU2Tvww8cilZFjVJI98j8BT9Xhipk32B2XYp9c4gHDtjWYK1dEibeavcaZsd2OYQpPdLdSsjwlapSDzMJE+U0+4hpK02XltrMiuWBwbSkgJcCyPtJKTf0mKvbFCIzh90XcJjUoXlUAlS0rT7JSAR5jxEC/GpHV53hxeITtFTb8XQciUyUBsixSTcXSZnjNQaslyyJ8I+sN1Nmtv7IwaHEgg4VnzH1YuDqD1qdbw7NxOAfE5loSoKaeAIEgyAr7IUOWhmiO7Xagy1s1hsT3rbbbUHokAr6i3yohgN7EuiFnMFc76/jyOvICnJxZpFMVNo9o2O4FKk+WnnoZngaX3t+cZnCi4lUXyqQCkHmEm08iZpv3q3XS6nvMIkJcFylFkrF+GgX1EA8edTljZ7rruTKUkGFFQsnz/Cs2imNmyt5to49zKHghCbrc7tICB6CSToBN+lU3dPuE2ACnQPE6uC4oDW/AXnKIEGkFnHN4VpLaLAXvqpXMx+YtbiF/7ZLbdC0KyqTcKtGnGBcQYjraOBGdO0NrGS243eFCAYIMakqCUjzUbegk0gbI7Uk/TH0qEoWoFJzfqpCTE2IOUEacaQt7d6l4khAlKAZubqJE39Dp+QtJVHH/AK/9apzk3ZNJH0Rt/fNosZW1ElfwGt/O1J+JKHQEqTmAnXhPKpzh9urSOfr91EcFvPl5g9amUm3kpUjVtfYhaOZKiGjrAnLpqNAOteMBs8vrhpAge04oAADoOZ4c+UUV2btIvkjKQnivh5QdTHD8kt9LbZRlbACRfXjrPn+bUh0aNidzgnEqSjNcFSjBUSBeDwIkwBFPOP3yw7bXe5swMRl++dD01qM7T3jAJGs/mZmlzG7RKvD9mec86uM2uCXRTNj9qym1Pd4M4zKLaPMki/L2pPlQ9vbGK2i9J8XrCEA6W9eppDwaStxCMwSFKCcyrBMmJPQa+VNmA2knCPFpCwoJMEggpnSQR7Q1v+TLvsEcd9t2HcOUrTBbIg5ZgKknjwM2+6lltsxaR6W8zVlwuIRi2ilYsRB5GeR58aXMN2auIXK1JU2DIFwT/WEAedVV5QNZOG5u5YU19IfJBIPdgWiftnrxA9ax4jbeI2diMzahOhIulY5Ecp9xFMO3d4zhx3ZCkkjjxHSLR1/JQdo7RQ4sd4SASNBMDQq9OQuYHAUmHBcNyN6U4vDocUUhxZXKeoUdOgEelcsVvavEPFnBgLDftun2J0gHSPeTwHGpRu/tJsodwqXCkFSu6diCUm0EcCRf1I1ph3Vxy8JCCnLxN7K5kEdNOh01Bve+AS7N20e0XFYRwtP4eF8CXISofrJtoaC7X7ScQtJ8DKEmLwpzXjKiQPdVJxWDw+PZhYCtYVHiQek6cJHlrY1O3+zxwPlsZ4tJJIQUn7U6n+oOM8qJJ9PAhZwe8u0XXA2064tRNgmDb3WHXhTkh/HYIIcfWHbz4gFJSRzMA/2uHCmPAbKYwTZSgDMYJI1Vy8hPP4m1LW8W25BTqDNhefIcfM2HJBqWqGh52dvZhsThu9JAT7LiFESlX2kkcbceIpI3S2qlxMJskKITNzl+z5mIHmIqdh0tA5iQXBGX7WXmesWHmaIbobZDThRJAJlJ4+X3/wB6m5N8krDKbvtstDmHDihf2SdNdD5g/OpQ9s9xtfgzZknwqTIPn+edWV/D/ScItu0rSQOU6p+IpG3O2IvF4hSXAQ00frZ4nQIHUxfoDzokrY2Gdydk4rEsE4l1SGViAgWWvmZuAk6CBJ+eTb+x17OWh/COKIBA/aST7IMCFJURFx8waoGMfS2IEC0eQsALcIj3jioUB8LiznICEAuKKtAR7MnQDPlPWNIEJbSWBmjenCBx1nEK8Ku4KcvIk6z0kj1r5pq9L3lGKU4pJhCQG0TxSATm6FRVPlFQWhO2Y6nCKQ1u8l3BtOJAC0tIJItNhFov50JnEs6Amx0vpr5imbAbFW5hMPClJJZREHUFIihb+62IzEE9J6cvxrLs3rCN+w9+TmAWcqhz0/Pl7qadoKZxTJJhC7BLgt4jYXAvc3Hwqdp3RdJ8WY9BqTwubREc62bIwWNwy0uJSTlBIAOhgjMOo50wybdtdnOPTJTldTlBzJUAoyBMpJmx5SNKXcduliWklTjcDSON+mtV7ZnaEr9OytHUiYHXLMHWjDG92HdUQlafZVEazwGluJqvToW1nz2W1rUVKuTrpRfYm6L+KP1aQBMZlyBPIW1sfdR7E7H+tWooylRkp1AkA8eE8614beNxhkM5DkCwtKk8+sSRfgam0PaYU9kWKJAWUIGpMz8OdFdndkTeVanHVOFIOVtEAKIFgV9eQjzrQrbWIUJQ2ty+nikzFoV1NfrmJx7gygpatoTmsRxiEjWfSmmvgbQJidohpAbSAmPCE9RyGsz+eNLeMxS1KBWCEzBg8Bfypta3IUSVOqC1E5rW+cmtS93U2BtPDxcOoFIqmwLsHZLGJbIEZuRurpM6H5zWHa+4jjSFuIBUlOp4CdL/AI0z4fdVLbgW2cqk+cdZIH5ivG08Di3QpBKS0SCcquXHSjgTiISNnqNyIHOIr1hsKsrSkAkkgAwbXp83d2Syh1P0ghTVwfETHI66D8aH43a6EvAJ0zRPACYH30dBtKDu2wlptISBaACTFz95uZo99MzcBxJmRYGLyJ8udKWB2sA2EklOsqAzQZGgBn2QB6miP+ukKcM2QcpOaxVkT81cuvStIypA42zNvhsYYjDrGXTxJOuVR0I5ToRxB8qhjrBnnVx2ltkKbUCbq4SIT5R5x5JFLv8A2DZxUnDqyrgqym4McjqJNJ+zwS49kvQ2RpY0cVt9xSUJMlSLJ1MjWCB8DqKM7N3abU+lDxKUZoUB7Q5jp/lT4zupgcOTlaVa5OfUeZMiOMUkrVgsALd3bLzBSXELTmGihE+fJQnXrcCYNEQtGJZlJIMWIiQfI28wbRfrSDtbazam1BEFULSkJHhBluNdbA36GhmH2riCEMwpLSyA8UqhRSLlInRKrydbkc5altG1Z+7zbdU0ogyZnLIICwLZxPAxqbW40i4/abjipJKRNgD8zxq9JTg8Xh0odQFIPhRnF0wOCtQBYAz0vSftjscIvh15x+quAY6KFj6xQ4XlCt8E12htbvQ3mQnOgZSsG6x1Gk/jWJnEFK0qESkyJEj4++mzH7jusmHG1JnSdD5EGOFZ293rjKCTplAkzwiKl4E0NOw9/UEttNIHerGUF1eRtB/aVckSBoBNr1RMPhk4ZkyQVq8SyEwFLIuqJsLQJOgudSF7dvs9awzQWsD6SsEJzDMlGYaBOhUBPqYtQdh/Etudxm71hI8KjZSPLW1tNOR4Vp+UHJ/b1bzpYkkys+yn33PS59550ibS3pfeaDMkN5ipQGq1H7SuZ4AaAQAKL7R3acedUpxSs3MQQOQHStGzd1UNqBklQ0J0+VZMra2ddg4MtsAK9oyTzk/5RUhq5HDGCeEVDaqJnrKqPpbc5tKsBhABfuG55+yn8aKrwCFJgjS3Wekdammwu2DBsYVllTL+dtpCCpITBKUgGJWDBIrSntuwgEd1iNZFkf8AP0plRnGuR9TstM8FX9mBI9w513b2UjKSU6yAL8fzNIH/ANcMEdWcTrf2fh49a5Y7tswiwMreJERYhBFunea9aB74/Sgf6kTPAXIv916w4jcpDqsypEAQdD8KSEdsmDlKijFBQEEhLZkcR4lH5Ci7Xb9gRALWKPmluf8AiD5U0k+Qeovo3DdRsACQSOYB5/n0r+Tuw1okRzUOlKx/0gsB/MYqf6rf+JX4r/SDwEfyfE/3W/8AEqqiT5EOn+o0jQHLyi99Z6V5TsvkYBHG9vupOT/pBbPH6DFf3W/8SvKv9IHARZjE/wB1H+JRSDyKx0Ts4XlAJ6HjXN7Y6YiLzbU39/Ckw9v+BywGcSDzyN2/+S/rX61/pAYEG7OKPUpbn/iRRSDyIY8Rs9SQbezrAmfefvrLg9mJX4ggk8eEQeF4ieXXlQof6QeA/mMT/db/AMSuC+3jZxH8nxPuRr/6lLaivKgjtjZlikgmQoW0nlJvx5Uss7ooIUQ2THEyRxFvP7q2I7bsBEKZxJE/qti3ose4cq/Fdtmz8sBnFDhYI0/9TlUuIeSJwxDCkTFwRNhcDr76yjHTYXjl1FaE9rmzAqQxi08PD3YkcR7eh4868YntW2WpRUljEpmD7KJBHI97xpbB+WNn4WHnAUoSb6zw+/hHStWzmsUyVAJKEqTB8uh5Eisjfazs8E/V4rnOVBvxmXLzfjxoux267NAE4fElQ+1kbB/4mnSmoCerE8O7GURYEnmLVxbwOJWkoXOWIn88REe+iCu37Zp/8Nif7rf+JQ5zt1whJ+ofSnMDASjh1z8eNDgg8qZqwm5qsvhKoHW3I9ZsK8YzZJbJTN+P4V1a7f8AAJEDDYgeiPuXWDEdtOBWDLWIBMQQhv8AxKbiugWoj9ZcxCPZNtIiflprRHA7xupMPAouMxm0cY5TQZrtgwATBZxBgyPC3/zk/GuOJ7V9nrN2cRH6uVGX3d4ajaV5IjZt/eJGIaQ2B7MKJiQFXgD0t61s7PcKg512zT4bEGPUAAcLdZ4VPD2jbOTIbZxAB4FKOn9Ia5I7UMMhxK2230kTwToYtZXQeUA61StO2TvjVWWDe7HhhkuK8VwG0gx4heZ6AT6Ck/dzEfSFuKcV41LmT4QAACSeQAiB1pYx/a+xiEoDzbxKAfZSm5MX9ocAPjQ0doGESrMlOIHMZUf89Em27EpR+lA2wy33v1Ss40ULQD52vET6da7MbPKhx91JGB7UcE3q0+f7KP8An+NGsP227PTYsYki/wBlHH/8lCVleSK7D/0BWW6TpNh+bxXzlV3V277PykdxidIulBj/AOSoTFVVGOrNS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484" name="AutoShape 4" descr="data:image/jpeg;base64,/9j/4AAQSkZJRgABAQAAAQABAAD/2wCEAAkGBhMSERUUExQWFRUWGBoaGBgYGCAaGxsaHBwdHRwdHSAcHyYfHhskGhobHy8gIygqLCwsGh8xNTAqNSYrLCkBCQoKDgwOGg8PGikkHCQsLCwsLCwpLCkpLCksKSksLCwsKSwpLCwpLCwsKSksLCkpLCksKSwsLCwsLCksLCwsKf/AABEIAL4BCQMBIgACEQEDEQH/xAAcAAADAQEBAQEBAAAAAAAAAAAFBgcEAwIIAQD/xABREAABAwIDBQUEBgQKBwcFAAABAgMRACEEEjEFBkFRYQcTInGBMpGhsRQjQsHR8ENSYrIkMzRTY3KCktPhCBVzdLPS8RYlRFSToqMXNYPC4v/EABgBAAMBAQAAAAAAAAAAAAAAAAABAgME/8QAIxEAAgIBBAMBAQEBAAAAAAAAAAECESEDEjFBEyJRMmFxQv/aAAwDAQACEQMRAD8Aadw9zsA5s3CLcweHWtTKCpSmkkkkakkSTSptzcVCsQvusOwlEwBlQmNOBA61Q+zz/wC1YL/d2/lQ1bpzKt9o8Y4+VTqcI3ikT9zcONMOyf7h+UVmxe54QpALLIz6ABBvMa8PWqOcQoHT4/5UC2++rv8ADEpiJIvrfTTpWRbihSd3OHBpr+63RHdPs8bfdVnZQpKQPD4UiTN1KEmBGgEn0oyvEn9WPWmTdjDAtqWhzItYCVRciFKI8pBFVDLoTihe2p2UpUClOEw6BEhxCs3nIUAZ5RNLyd38MD/ENWJ1QI0PTpVSLyyUpTiwVIkrlKST5wJFvfSHtNUPOcfrFH35iRT1P4JIyHdzC/8Al2df5tPXp0rqd3sJB/gzOv8ANp69K7Z5nz/5q65zBvx/Gs7ZePhmVu3hP/LM6j9Gn8K8v7AwohKcKyVKUEpHdp1PpWxajKv61FNhOpDhzCTYjoefS03qlkTSP1vsnYIAU3h+EkNAR6ZaCsbt4XMtKsIyChZR/FpvBF9ORpvVjcOlZR3rgKyCSHVQk3tObwk8qDY7EJU4tSdJEf8Atv1J51cq6EuTirdTBZbYVjT+aSOfSsW0d18IEGMKwDb9GnmelGA6Y/s/dWfabgDRvOn7xqG8FUheY3dwxt9FbUTNkshR87Cw6kgUYXuHh0oCzhEAEWK2UifdMHzijW4r60JcUlGcLiIIBlJIMk6C8++mjabLjzTjZGQEDKoKkzY3EffWkYWrJf8AhKFbvYWT/BmeH6NP4V5GwcJecMzqfsJ524UY2phwh1xIMwYn88awkfM/M1mVSMyd3sMohKcMySf6NP4UQd3Fw7aQss4ZQ1KQgT8RX9sXDBT6JgpBBUDxTIHr1p2aOC9oMgkEJ8LSjc6Wi+mulVGNoTpdCoxuzgVJSRhWLg6tJB462r0rdTBWP0Vi/wDRJ5jp1o5j8PldWomylkpEaApGvrXBIkJ/PEU3gMAZG6WDgfwVj/009OnWsT27eDH/AIVnXg2nl5UwqiB5j/8AWgmPegnUXqGwpAx/YOEAMYdnj+jT16fmKyq2LhZ/k7Wtvqxz8q1vYgQrz1/vUV3a2hhG1vKxOXKIylSSqLqn2Qb6e6hZ7CkCU7sMJuvBoSLX7tJANtY9aIs7r4PjhmNB+jTyHSnrA7ew7hUw2kmBp3ZSmCJ1IGv30tqQUW1IH+XwNXJVwwVPoC7U3YwgakYZkHw6NpnjPCgru6rKrpYbjo2OXQU1bSX9UfNP3162bHdp9edRkdISV7qtj9Aiw/U//mpXX0RjEWOuh51871UDHUVH1t2fj/urBf7u3+6KTdqbypacWklMg8Vga30inPcMf914L/dmv3BS8rDNKMqbSZkkmL36iq1VhGkOBe/7bI/ZPXvE/wDLWbG7cD621BaPBoMwJOvERzpie2U1eGUf3U/hXgbLwiVJdXh0FwWRawuYsLE9TpWSX1lALBPvOmEJ7y+qdB5m4B9aed2dmltDkEKctKAeQOlhxJEm1uFC0bQKiI8IEmIsI6CLWrE+h15aO6UEvAwhWYpSQoQQSLxoRrcCqi0nYM34/HqLTqme+zJSTDswk+yBBUZIJ+BpERtgTHhmZ9rz6daesbgcegoDy0rbUQVqbAAzC/jBAUo+GAoanWKG4vdjCrUYaQCbmUiCfu9KJK3kSAKdspP6o4+359Otfv8ArlN/Zvec/n06/Cty93mBILLczfwD9r/Kv0bu4eSO5buTPhHDP08vdUUMyu7ZTcqi5myp68utC3N7HQ6FNhMJM5T9oRoTyyk6aelA8diULdWW0hKSpRSkCIHCPMfGs2Hf8WVV45jhw+dBNlFxu87ScMHQtKs9kIIGaQYXmVHsjSeJiuezN42XFEGUKMQlXmniLRaklTqTIIgyIEWIvJn00j5VmxDgQRlAAMaWpgmVvvbWtYD4Vk2wv6tXmn5mhG7W0Vd13ayQpBAhVlZSOM3t8or1jdrlyQkDJPrAJI+BovBYX3M2i4CpCVQkpWoWnxAgEx0HDpTMw8lDTuV/vPq1EhJBCSE2VIAg2iJ1qbYB9xpaHW1kFInL9kzrIi9jTNvXvAHCGcMYbOVTpjUm+T0BEjn5VpGVRIaBT2JknrzNce/+Z+deEm1+NvOtDZAmYgE3nS9ZlnJvHrbWlSZBE35gi+tPGG26vMAEqKbZyYBnWZ0AvxuYtSDtDGA2RxB9QflTPsnbzDiO8fTleaRMA2dgQI/amLdZ4GLhySwjjcQVOETdOoPCRI+F6/mlexzn700j4va75cW6VwpcklIiLaC+gFrzW/Zm8ipAc8QB1AEjQmeB0mjcJcBrGYgJSCb6kRxgJpb2ljF2ypGskE69BTS+ylWUG8D5gUBxWx24Aj2pB94qZIoW38cYP1Zv1HHN+NddibcCHjCVeORBgzJka8eE86M4fcRt5ZQhCirWyiI11vYTHwoRtrdtvDvrSgEKbOuYkZgZEDlU12Jj1u3trFr/AJQ3Gb2MvEcBECTGpBIrHtbaxbdcS4CFpkK0IAtfXSIoMN7sU0DiUYZDZflKXoJSFC6yhKleGSQTIIsYmsGDDuJeQgEqddV7Wa8i6lE8uJ9bcKtvoSYYxe0UuIKEyDaCdLT+NbNn41KGwlQv5f51i3n7PfojJdS6siUg5SpOUmdBJ8J+FZdlbIQpoFSnFHmXFfcaTTTyUmgti9rIKVQCbHh/nXz5Vq2jsdCW1FKnAbfpFH5mKitVAx1T603IVGysH/uzX7gpZD9hf5Ub3UxQTsnB8ScM0AOuQVN9q4jGNvqaTkMKASMpkzGX7Q1kXqtV8GkMDgFA2zGSen4UO2piAV62vp8PhXBrAYhpwd4tCkd3NgR4zAIEkiBeONxWDGYogk/m1Yv4WaNnYsrTINsy+N7KP4V3TiMl5IAv/VPP+rPuPwDbvT9HSTYqzK95J++iSF8/z91AdDptLb6V4ZozBVJV0y2P/upefxX1a16BKSrlA5n/ADoO0hSfEYKZ8KQNIt6/dFdcVtVYw7zUgIUklVgCbaE8vTjVOVvIqNgdzAayPlBj0rskCb8SfkuhnfKS2SgJnUZpyxx0vMV5ZexJQpct29kAqKdSFSSJt060hgTd3dhWIaU4oOhpBMrRAjKYMTOmvH8C7vZm0HELWrEFlUZl+GUpVASqcvA6iNOXFr2D3qGiW3G0SourGWU+IAqyzoMwUb86K45h15DiS+gtOWSUpEi+uaYIEca2UVRmxQd7JGoIaxZkxBcRceWVSRB6g+lbN1+zJOEf7915DpSn6sZYCVT7VybgTHnPKhmP2vstBJDyWlX/AIkrPwAymgTvaUG1FLaS+n9ZSAhXuBPyFLcvgUUXezd76Th192vxtpUtACRdUaEmSJvOUibTNStjEFAEzB0PoQR5jXr6U3Yne/EsBCUIQtb8oSgEiFEWMniCdNLUO2RuXiipLOIbcbQqSpeXMEiDMG6ZNopS98pDqjEnEeCTcxoNdL/EGvTeLKULJMKHspBQCfPPJVblGlNS+zBoIBZxCllEkhQSQrjHhIjjrNNOGfA8LWCEASFEIQlWmkAmb8uFC0vo3InuzXQ9h3lEBDrISoZSYWgqhVpNwSnShmKxBGRM5SZPrb/OqdtPZrjyQoNBtRQtBSFAmDCkmwE+NMf2ql+JInxEApJ8wf8ArIpTjQLJ/Yd8mxiQbxz8uAmT61swpMwFRIUCScoiLyeVorxg9jO4hwJw+VSiCTmVAgdb84sDrRlrcTGJUnM0SkTORxBMX0k6+YqVFvKCxfxijkJF/wA/kVywdwYP4EdKZtnbh4lTyO8ZKW84zkqTdM30M6W9aPb2bt4p4/VoZS00k5EhRBOk2CYBtb0p+OVCtGbAErbbVNylM+cAH4g1yxTfs2NidPMfhWTYOJP0ZOWT4VqA46mB52p0+iYVzxKWkFKE5k5wIEDW8i5pxW5DbO26mGQEqUP4wmFAiCEjQEcJ1pG33QFYx7wxcDzhIv608/SEh/DlnLkWlaSpJBEAWE8TmIrNtvc5l51TqnHEqXEgQRZMWBE6DnWjjapErknuPxruIDYdVmDaQhPkOJ/aNpPQU09m+7eVSsUYiChr3/WK+AT6KohhtwMMIlTqh/WAB9ydPWmrDYdDaEoQkJQkQlI0AohptO2DfwH7xbP77CvI4lBInmnxD5VOtnpyoTH5sKom3NrpbT3YMuuJVlTNwIgqPJImJ4kgc6lf+s1g5UMKscol1IJIteRrU6rthE2bUWSi3O9QerHtbaLjbvdLZJMCCHEwZHVPOR6Go5UwI1D6S3PQfoGDvI7hsgcjlFfz26rbuMViFKWFtLbgAjKcqUm4In41n3DbUMFhiVKV9SiAYgDKIAtOlfq9ruDHqbBhBWiRa/gSfOm3WWacmjbrgCiDolI95pL204S2QE+JZCU5b3NhPEU37eUZMCSY4xSJvOy4tLaMoyqcGYfatJ9bTfpWcuSuhjZwgbQkaACB1gfhFc3QPyb1xweDCPOIubgepsK9ugxI87j89KQzwwgltMqEEWEaefOh+0sKooUEIK1KhOQaqBIn4TTnu9shheHQHkkqIzEpUoAT4tTA1PAGtDOx0sPoyOlXfBafFbKQkrTpAKfCQZHGZFaeNk7hNw2FdQCktqQm4KJSQJ6hZUD1imJvCd3h8okwlRvx1P30F3t2skMk/rjwgakqTaPKfvqeYt90EZ1qJOiiSTHET6n30kFlUZ2sxJY7zgkkNqJJF7eAgqiLpBnSayb8bWSzgXG0KcHfKTAXmSYmVEJUZSjQcAZtUubBkdCInSZ4xejuBUXFnOsrUTdSlFRMW46i1p4UXQgEywlR14c637NwyEutkQSFo1v9oc6Kt7GQowhuFASogkASLAa3Plb1FCXSWnIywpCgb30MiakCmPhIKFEAlCwoTaCOPmKccRvew2mVOBPnYHyJsaQcRiiUC2scef8AkRWLfDDLxL7DIIypazGTpKjJgdABFXGTXBUkM21+0vDJMtgqXzSQPfYg+RmvWzd58Xim0dylLZlWZXtK/spjTTXrpSqnd1loGD3psCCABJNrcbXueFEtkOKbeAVCWVZUwkRl1uI0Mn3UtzfLCh5b2g+yy4p3Ip1CfDknVVk5gdIJ5m1I2wmWUY5l3KAApYVJKpzzBM8UqPLia17X2qoudwwZZSTmX+uvQEcSkGb8Z9ayjDpcHJRUQkiNAJJPPT38apyFRR04DChfeJbQld/EgZVdZA19RX8sPEyh4R+qtv7xB9ahG0XsSw+UOOrMmy0qVlIOkdOEHSuhxjp9t5ax1UfxqvJ/BUV7au+7eFMPKTP7C0r+AGYeooWnf04pK0sghMZSskAjMDoLkmKlrjKYte01t3exim3cqMuVwgKCpgXuoRxAnWoc2wocdmNhppASLJEATMgc/wAaZkbXbSlB7gqUseIpTwmP7SradJpId2vkTFhf2lmAOMx900e3Nx30kOIbfIWkgkpi4Ig2UNJFiLeLpRB5pFMZNpbYS0lOVAPhUsD2SkBObSNTERUtx3bC88QFNJCBolKyJPUxcdKK7x71M98Wmy4tLYUC6nxBajZfGSIGWRa1JTuxGXMvcqUkqEjN7MC158QvbjTlLJCLxsHeXD4xAcYWCABmT9pB5FPCPdyopiH3A2otpC1BJyhRKQTFgTwk2r5oYYcac9pTbieKTlI8iLkRoRrThgd7sfkyF7ELtqImP60ZtOtaLVwKhn2EHnXnXXrKcN0mQU5VFOS/BMQBX7jNhk4lDogAL4XCgREnkqflXvdV1RSUqSQUiZNycyp98zRFeK+sCI+2Lz5cIqElRawL29e77rxbU3lBQFk5jwtAsDyNQOvpja20ksCVJKkqSoFQ+zpc8YvqNK+Z6EsmWofRW5T38Awo/oUfuihWIxH/AHqU2grHORDY6fs8637kn+BYb/Yo+QpdViSdulECM54X/ip1qWbLocdrAkDSIvNx0pM3nUpCELQRnSsXPigGU2GnHlRberaP0baGz1mVplWZBIgyrLofDm8Wp5CmreLZr2Kwrgc7tsxmQhKcxCkmUgrOpJt4QBfjT2XYr6E5hACQCb8zqePvOtDt4dqd0jIky6tJyj9VPFR5ch7+FZn94siIZ+sXA09lNuJ4n9ke+lnD5lYglRKllMnNqSazG2HNg7z4lKE4cFACRCFFJJtePaiwNrcKGu7YxBdIcdWSqUhQVlMLsRIgpSdDHC1aPo2dtSk+FxJCknkRp+FDNoYvvQD7LiYlPXhHMT7qayI272eHEJYCjlZQhA53SFE8eYEdOtcMPsd3EqS2ye9USAAQEwepNgI5kUz43dhLu02jiFd2y+JUuQIUhEFAJsFEpEHkbaVW9loYZbDTASltOgTp7+J6mTVxinyJknR2R48FKillURIDsT0mBwtIrq32a7RHstIBPHvUxE1TtpbXbYTmDgSTMJ9oH0FwOoIFCR2mMJIS6lbZOhAzJPqDI9RVtQWGLInY/cvFYZoqfStSB7SmVhQT1IjMQLXiKUduHLF85j2ojwnT1quYntZ2eEkFwrkEQlJPDQ1DsbtEunSBwFRJRXA1/R/wyT9Ha55W/kK/MqlOvOdUoSeiAPmSfdXvBH+Dsz+ojjf2RRzd/YSsanORkZBhK/tLPEouAAD9ozfgahK3SLeORVZxZLkE/qxHMA28ov60QcczFI0lQE+/8KoW1dyWH0iPA4n9IAJPPMBAM+l6DN9mZ+1iZjk3HCP1utaeKSJUkLuGaUpaUJTmUbACLnzNuvpXPE4B1l3I6hSRlBvxlSoTI8jPQdRTJj+zhREIxAH9ZB14QQr1pexpcQ93WKxP0hbYhORBUQCAb8Zv11qXFrke6wdvGfq0q1IJHoY+8fGldLmZQgk20mmPelxJw4U2cyQsTaCk31mDrApHRiznzTfjUiYfAF8pg8b0R2HhRK3I9kBPOJ1I9I9CaDMYgK5T5097v7FecYzMs94AYKswSVKgTlB1ABjh63oSb4ECS0FL8QuD77Az8q6FjKqxKSUqScqiklKhBBjgeXGjCtzcYFyGbRoFpt6TNdsPuhjSonu4BEeJSdLk8T0p7JfCrQvOYMBBEWAoayqTMZRF45Dh0uT+TT05uFjjYFlNtStXwhJ99qXWNkKAyqKcydbmCoWsTqJ/N6Ti0GHwD8XAWgxeCkkdI/EijTaYjlQ/HYeC2I0nUa6X9/zoi0i2g043qUMN7svZlrH7I+d/nXdx0fTAn9pPPjHSs+6SlHEqTHhDUk9SsADpoa4YvaaE7WQyc2Yrb0FrpSefKtV+V/orVhPehQSEEnXN15cq+aa+jO0bFoZbbK5hRWBA4wD7q+c6rtmOo7o+h9zm/wCAYYj+Zb/dFKuCVm2+ox9pfwaIpz3GP8Awo/oUfuilLZ6id4HuQU9+7FS0aro7dpqB9MwQKggQVFR4QsGb/wBWmDam8LjSlBfeOrlJQkCxKVBd40kCJpY7XDOKwo/ox8XDTQ1gDiMRnyy33mVXkJJ9IEeo50nd4BCC2solKcO5xOUFJUATxAMaUOwbed9a4IGVMSIOnXyirScZgYIUwtsNnUMlMHSymwfIg+6kfe9ttLoLRJbWkFKinLBNim4BtY3/AFqJQrsEwKDlbUSeVKmMgvojipPzFNePVDChwt86XXsLCsIdc658wHAkfFJqIjY6b/IUrBwL5nUwOcJX8amzONcSIQtYHJKiB8DVP32XkYZUZhOIbJ42GYn4TU4bZTJINptbhwtVMTHbs62CcYhzvH3GygiDYhWaYJKuAymwPOn1PZ1hYBccW5llQEgXjjFyOlLXZ1icM7h1MvpbIaMlSjlEKJIkdFFXvtTxg14R1XeIQjOgADTMEgCDAOkaVrBITPn/AHgIU8taEkJOU6QJKR84J63oa2kcac9+dsh0OBKMiVOtFEQYQhtSEpMeYPqaTAKzEVLCL/gzB/YR+6Kybu9qv0RssKQohLi8qhB8JUTEHkZ99ddnn+BMHh3Y/dNTPEe2rzPzpIqRcGe17CKiSrMehAnqTAHnpWjH7fccV3f0htgfsoU4qOZI8IpJ3OwezXUYdEKGLUtOY+KLEkwT4ZyiBbU9KpOJ3GYcCZW6mJzlCgnPx8Ri3mIrRbpdhgybu7LaZzKVjVvhWoJCUz5C/pTKxjmR7KkX5QCaQt6cGxh8QEB4sIcRmzTIzAwBcEkEfLWlDabCZcUjGFYbSjLCxKlKzFUCxKUgD1Ip73HGBB3tYxbTb6m0CFONoUuNJCiQfMgCpkzh87iU8SoDXnpWvbTp7wBRKiENyTMnwAm/nWfAvgLRPBST8azbt2FHdlUWUCYtmGvrVf7Pd7GEYJKFrCVIUoGTcyokHnxj0pEwm6hfecUVhtnNY6lRN4SOhN1Gw0rTjezhWYBkknXxXtFzYWFEbTtBRWRvOzE96kcuJPkBc+la0vuuCUjKOBXY/wB0SfeRUZTtbENgMBtDbiAlJXl8UgXIi09dDrWtvb2LCf5Qoqn7SQr5ir8rvI9vwsbSCEw4srnW2UegF/eawI3Xwd/4M0Z1lOY+9Umo872h4tvQMn9oIIP4Vmw3aftErASsSTEESL2m8i3Oq8q+E0Fd6lIZxqmEKJS2SEyZsYOXrBkSeVFNn4NTgkDzJNqm7eIW6+SslSlKMq1JP31cWNzHh3ZZeHdlKSvNqFQJUmBBngLR5ViouTtFJnDcxohxZ/ZKQeZCrxzFj6UtbbtvA0f6Rj9xNN28+wF4dleIYdUC0AoIIm4ibj3++lTbInbjCtCpWHMf2E1q7Spkt2zZ2x/ydj/aL/cqAV9BdrjZ+jM/7U/uGvn2h/pmcz6K3JcIwWFj+ZR+6KUtieLbuIP7T3zim/cQFWBwwj9E3+6KBbA3bcTtF3EZk5VKfAH2rrjy4T61DNjNv4ylW08IlRNkoOmsOKJ8vZp13VdKZGWZlU8ZMCLnlHrSnvmwlGPbfWQA2yAED2lqPeRE2AE3J0rpuvvywrEhpxYSlbfdhQENheZJFzck3GY2mhP2H0NuM3rWh4JVhnQz9pWXMrjeEkmNDxpL3+2+h3EhCRKW03txMH5Ran3aj3cNLcffIZbEqGVIUeSc2pJNud6im2dvh51bqcpK1ZimIgE6XE2FtaepfFko04p2WF3+zPurvvDssMu7ObJAUltokQZKlOlStORJF+VY28WEgFsyAoSlXQgxPKOdNu8u7j+LfGIQwtaEJypNhmhSjmSM2YiTAMXiRWcUU2cO0NaXMOlpBClpczKAMwAFC/IydNdanLzOUaifcaK7a2kpHgy5VcRpEcxqDS+pwkyT608snA+9lz0PvBJ8fdpUATY5VQRPkqZqo4DGENrcUkIabClq8RUSQJ5CB042qNdl+NDe0mQoAh3M2Z/aFv8A3AU5dqe+iWkqwOHBBt3yrRwIQOuhJ9OdaRwrE30KWJwCHpSCEqIsSo3PlprQVvYakPJQ6kgKIgpiD5G4rwjaClRMW9Pv9acN0QcW6MPmTMZklcxKbxYaxfQaVlkrATUEMtJEEttgyAfFlCTPISanOG2Ot1RKfZ/W0vyvVQ23sPEJUGSgrUqZCAVZkkEEiBMXjhBNDcbsZ9tISGFpMWBGUe9UJptNFYYO3JyYfFDvSAlQyyQeYKYjmRE8JFU87OwTZLKjHeEEpJ43i+g+ZqV4fZP1mVZMhIUpKfZBOgzdY4QLGnhCWiiThwvvIUFQmDP60gqkGRInQ04OhUaN/wB9htruhZxaAgCJhAVJMmwuDbjM8BU0OzkrkCRr4j1403b64YKKQScyUtg5THtKNog3CcpA/GsewNyXlv5FuIS1rmmVEcAEmIJ53HU0S9mCEzePAOd4VlJy2gzaBp8IrFs7Za3CVADKnxKJMWGtXLanZiw4wpCFrCiPCVkETw0AI8x8aXt0eyQlIXjFrSk/oEKjyLih+6PU8KvxyJtB7cpDbSXe9KAlWQgqNsqkyB4uM5vh0psw7OHQRkDSSsWy5QVDpzHlQhOyW8MQglJag5UqErtE6DxACACBI05V5w77CzJayFtNpTbKOVuB4a1pH1VA/ogb0bKCHlOZu7zKWlBUfCpKVFInkYEDmBQ1xDXdgqBUrUhBMTrqYEedYd7d8DiFlUIKFJygJkQNb8yTczxFLTOKWrKjxLEgBE6qOgga34VzvnA0+hgVgy9+jRHAlR06EC48kx1Nfr2wigJjKrgUiPcCRf3U3bI7OsalsKWpoLN+7zGR0JAyzw19aAbZcU2pbTqcpFlJVII6iLERcGhxa5HgHtOqbxiXQgJUgpVksbpAJFrXAq6bNDCkt4hJKQpCYJUQIiACJibR6VCMJkQc4UpxUAeIgawPlbWqVuNtNC2SwsEqbJKBN8pgnLOsHUcjVacs0Sx3Rs1kNqSJyrF5JM8eJqZ7fkbeZH7bFzqbCnbau1UYTDKXAbJ/ikE3Uq3DlGtIL20hiNpMYmAgBbYUCqwyGCZMW+VaTa4EGu1/+Ss/7U/uGvnmvo7tVwinMI13aVOfWT4L2yG9uFfOND/TM5l77MNt58IgEEd2EtzMzCExFhHlehmC387t/EN5IU332VRMgq7yBaOs+lC90sY7hsMjulDxhKzmRmuUjS45D40Hx+zCkrcMqUsmTwucxIA0vGvWsHI36Rk3h2w48slxZUZVfnItp0tWAKAF78Jms7yjN71+ST5CgQybf3texiGW1rKkNISCDaVwQVG/iMWzGPLmvuHLpXZ5SbFMiAJkz4uJFvZnhr1rERJpiCDb5KTEDh5kmSY+FX3c/ambBYdSjP1SJOsEAAz7q+esOjiTHTSnbdLeQow6kZsqkHiYEHjHHWqjLa7HVmbta2i09jQWxBDYCzpmVJgnrlj4UkhNFNvP949oMyZClJ1X4iQTwkJITPSjG4e5wx7621qUhKEZswEnMTCdeE3PlS5YqAGycStl5p1sArQtKkgiZUFCBGpk10x7rjjri3SS4pRK5EHMTfXTy4Vu2huziMPiCwpKs4UQk+yFETBSVRaLg1gc4kkmdTrPU+vPnSeAOTTZPs8TAHzPpb8inns1eSjHNkeyErE85F1fhStg2kkAkEp4kfLSwzEkyRPpRbY+1EMuBYcyG4048QYm1uFKx0XPD7QTC3TomZP7IE1Nto7yOOrK3DAVMDgkXgD+z8jWfZW92cOoUTlcJyK0CikQrXTUGvLrNzOmtVKbkUogF5DveJQl1TaSDdJiQCuCSNQBFOO5u2FMhbWJSFBKVLbUkWJAlSSOExmnTXSltGGAIT7WUKA/qrByn00/s0RZl3LlucoJHoCfSPlUJ0x0L209pPuOqcKpSom0aybkzxnTkKLYDEkCUqMkkzP6xmPRIn0Fcdp4exi0TXfZm72JQgLcaUgHidEiR7QF0k+EAKjQGhZDgoewN7QrDhTpMpBCjzjj7opdxXaE/kIRCc0lJiTckxJsIEcKV95NpFhkNJJPezPkIB94MVnxaSlGYXETH7PMeXymtN7qhUe1b2vh8POLWSD9o2ynUCCYkaW1inzaOOP+rnMQHEltaIbygJlS/D4o4pJJI5pqVh06xw8Xp/lXRWIV3DjKFkIKkLLf2SfEJ6Hy146CknRLBu0nG1rJAgcVJ4+mnSt25rBTj8OUjvAlaVGBp1PQEi9DHUAGDYyItYg/eD76Kbq4tKMYytaghMlKjoACCJJ84PpSF2XpO1AEyTflUK383hOJxrqwfCmEJ8k2+Ks3vqk7ROVJUDICSZFx76h7hvPO9XKVg1Rsw2JPO/4RR7Z+IWhxtaCe8SpKkn2vFqLGQfKlhgwbzTHsXvFuI7uSvw5Mp8QULiDIuNdazBHpzFOleZRKuHiJPHhOldPphQVXkZideBEx74rNiMVzMzrzoep65APKZ6CgY/7t72ZPAs/VK1k+wSNRy68PWotTphSVnKiZPhAi5McOs0l1cTLU6KzsZkfRGJP6NJ96aybZUYCcoIiZOgnpxojsJf8ABWB/RI/dFZsTspWIxmHZC8oeOTMbxEkx+1lrKsnT/wAhHcTdnBYhk962vvAVBSzBQoKiEgTKCBBCoF9FH2aQt4NiLwuJcZM+BVieKTcH3Vftjdn+CwxCkJcUsD2luKM85AITB5RFa9ot4JKy6420pwD2sgWoAe+BXTsxlmV3wQTZm52KxmU4bDuFMAFSjCM3E5lQI6XrXjNxHsIoB8sZ1Ce77y8XiSBAk/KrnhdsqcuEd03wU5Ykfsp5dTQDfHa+BIS0WBi33zCEIgLngc+qQD9/CaTjGuQyiK4xIBhxBbPW49I19KHYxgpVfiAR1BFjV02f2RYdTEYjvO8N4S5KW50AOUBRHEkX5DWuewOytkKP0tIdDZyNDMQCiAcygDM8k8L9KS02Fkw3E3NOPcWnvO7DYBMCSZJFh6VV91Oz8YJwuN4pS1EQUKSEgjW8EmQePnXnaW4ZwZVidmKDK8sKbUcyFCQbTJB6XHlSjtrf7aDC0pWE5ikEnKU34xlMEUfjlAslbW7nHdvNpIPMBaD7/kRWA7mbPUZ+ishXNIykH0IipS1vpj3gQXiAQbBIHxVNemN88bhxbEZxwS6ErjoDOYeWlPy/we06b+bEcwbhF1NLktq4EfqnhmT8RekG7igkQCTqTz8+Apy2tv8A4nHtfRVtNqKinKUzIVNo6kmP7UU67F7F8KGQMQpaniPEUqhKSeCRF45nWp27n6ib+ik1gUlDbYGYtRkgSeulyDN/OtiXAhFykAGAlUSkjUX+6qTuZuo3gG8qTmWonMs6mDAA5JHLmTXjejD4fDuJxa2M50UQbjkvLoojQnUWp+KlllKeRX3X3WZxaFOqcWFglPgKQAnUWyniTfrXfGdmCwSWH0mwAS4kjjOqZ4dKKP714R1F1QCBCk+EjjZWo9KXcdve0z/F41yeCVqDk+6SKPSvoZYQ3c3BeS/3uLDZSiC2lJmVfrKsLDgOd+Fd948Y+oqZVDcjwQAvMJtrc31jjQBjtbnVV/6hk+Ua+6nPdPGJxAL6oK0ykAxmSDEkgaEwPdTW1+qDKyyQbawLjpK3oBaSpIEGCSbG99DN+Ir92WkFGRYAUj4pOn4VZN7d3UY5lSAQHQBlVy4wrjFT9G4eNS93fdJMAAPZ4TB6xPDSJtUy02ngExJe2W8iQWnATJB7tUFM6i0EEXmYoat8nNJvbjyr6Q2TgXcMwhvMHcoPHLqZgTNh1ivOLRhnjlfYQVHg42kn0JBn0q/GiMkS3K3YOLc714Sw1YiYzK/V5xxPoJHAl2ibLwjZSlhADlyvKQABAyjKk5UqtMADrJNVvCbMw7IystIQOSUgXPSlDtE3MwqmFvNpDTyQSO7Ed4ZsFJGpJtIvJ40bKXI2KPZrsVeMU53j7iWm8oKEmCsmbTwEC/E9KetpdnGzQ2pX0eMgJIStYMAT+trFIbG7m08Hg3oSppLhbUopWM6QJBJymU6gnoDpRbdrd1tpxDiVLLwIPeFRkniCJgpNwQeBHOpT24ofIW3X7M9nvYQEgrW4gfWZjKCeKQPDaeIMxU7Xu3iUPKZDLpcSSCA2ozeAbDQ61WcTthDLhUmGVg+JAMJWOB4iesUU2Tvww8cilZFjVJI98j8BT9Xhipk32B2XYp9c4gHDtjWYK1dEibeavcaZsd2OYQpPdLdSsjwlapSDzMJE+U0+4hpK02XltrMiuWBwbSkgJcCyPtJKTf0mKvbFCIzh90XcJjUoXlUAlS0rT7JSAR5jxEC/GpHV53hxeITtFTb8XQciUyUBsixSTcXSZnjNQaslyyJ8I+sN1Nmtv7IwaHEgg4VnzH1YuDqD1qdbw7NxOAfE5loSoKaeAIEgyAr7IUOWhmiO7Xagy1s1hsT3rbbbUHokAr6i3yohgN7EuiFnMFc76/jyOvICnJxZpFMVNo9o2O4FKk+WnnoZngaX3t+cZnCi4lUXyqQCkHmEm08iZpv3q3XS6nvMIkJcFylFkrF+GgX1EA8edTljZ7rruTKUkGFFQsnz/Cs2imNmyt5to49zKHghCbrc7tICB6CSToBN+lU3dPuE2ACnQPE6uC4oDW/AXnKIEGkFnHN4VpLaLAXvqpXMx+YtbiF/7ZLbdC0KyqTcKtGnGBcQYjraOBGdO0NrGS243eFCAYIMakqCUjzUbegk0gbI7Uk/TH0qEoWoFJzfqpCTE2IOUEacaQt7d6l4khAlKAZubqJE39Dp+QtJVHH/AK/9apzk3ZNJH0Rt/fNosZW1ElfwGt/O1J+JKHQEqTmAnXhPKpzh9urSOfr91EcFvPl5g9amUm3kpUjVtfYhaOZKiGjrAnLpqNAOteMBs8vrhpAge04oAADoOZ4c+UUV2btIvkjKQnivh5QdTHD8kt9LbZRlbACRfXjrPn+bUh0aNidzgnEqSjNcFSjBUSBeDwIkwBFPOP3yw7bXe5swMRl++dD01qM7T3jAJGs/mZmlzG7RKvD9mec86uM2uCXRTNj9qym1Pd4M4zKLaPMki/L2pPlQ9vbGK2i9J8XrCEA6W9eppDwaStxCMwSFKCcyrBMmJPQa+VNmA2knCPFpCwoJMEggpnSQR7Q1v+TLvsEcd9t2HcOUrTBbIg5ZgKknjwM2+6lltsxaR6W8zVlwuIRi2ilYsRB5GeR58aXMN2auIXK1JU2DIFwT/WEAedVV5QNZOG5u5YU19IfJBIPdgWiftnrxA9ax4jbeI2diMzahOhIulY5Ecp9xFMO3d4zhx3ZCkkjjxHSLR1/JQdo7RQ4sd4SASNBMDQq9OQuYHAUmHBcNyN6U4vDocUUhxZXKeoUdOgEelcsVvavEPFnBgLDftun2J0gHSPeTwHGpRu/tJsodwqXCkFSu6diCUm0EcCRf1I1ph3Vxy8JCCnLxN7K5kEdNOh01Bve+AS7N20e0XFYRwtP4eF8CXISofrJtoaC7X7ScQtJ8DKEmLwpzXjKiQPdVJxWDw+PZhYCtYVHiQek6cJHlrY1O3+zxwPlsZ4tJJIQUn7U6n+oOM8qJJ9PAhZwe8u0XXA2064tRNgmDb3WHXhTkh/HYIIcfWHbz4gFJSRzMA/2uHCmPAbKYwTZSgDMYJI1Vy8hPP4m1LW8W25BTqDNhefIcfM2HJBqWqGh52dvZhsThu9JAT7LiFESlX2kkcbceIpI3S2qlxMJskKITNzl+z5mIHmIqdh0tA5iQXBGX7WXmesWHmaIbobZDThRJAJlJ4+X3/wB6m5N8krDKbvtstDmHDihf2SdNdD5g/OpQ9s9xtfgzZknwqTIPn+edWV/D/ScItu0rSQOU6p+IpG3O2IvF4hSXAQ00frZ4nQIHUxfoDzokrY2Gdydk4rEsE4l1SGViAgWWvmZuAk6CBJ+eTb+x17OWh/COKIBA/aST7IMCFJURFx8waoGMfS2IEC0eQsALcIj3jioUB8LiznICEAuKKtAR7MnQDPlPWNIEJbSWBmjenCBx1nEK8Ku4KcvIk6z0kj1r5pq9L3lGKU4pJhCQG0TxSATm6FRVPlFQWhO2Y6nCKQ1u8l3BtOJAC0tIJItNhFov50JnEs6Amx0vpr5imbAbFW5hMPClJJZREHUFIihb+62IzEE9J6cvxrLs3rCN+w9+TmAWcqhz0/Pl7qadoKZxTJJhC7BLgt4jYXAvc3Hwqdp3RdJ8WY9BqTwubREc62bIwWNwy0uJSTlBIAOhgjMOo50wybdtdnOPTJTldTlBzJUAoyBMpJmx5SNKXcduliWklTjcDSON+mtV7ZnaEr9OytHUiYHXLMHWjDG92HdUQlafZVEazwGluJqvToW1nz2W1rUVKuTrpRfYm6L+KP1aQBMZlyBPIW1sfdR7E7H+tWooylRkp1AkA8eE8614beNxhkM5DkCwtKk8+sSRfgam0PaYU9kWKJAWUIGpMz8OdFdndkTeVanHVOFIOVtEAKIFgV9eQjzrQrbWIUJQ2ty+nikzFoV1NfrmJx7gygpatoTmsRxiEjWfSmmvgbQJidohpAbSAmPCE9RyGsz+eNLeMxS1KBWCEzBg8Bfypta3IUSVOqC1E5rW+cmtS93U2BtPDxcOoFIqmwLsHZLGJbIEZuRurpM6H5zWHa+4jjSFuIBUlOp4CdL/AI0z4fdVLbgW2cqk+cdZIH5ivG08Di3QpBKS0SCcquXHSjgTiISNnqNyIHOIr1hsKsrSkAkkgAwbXp83d2Syh1P0ghTVwfETHI66D8aH43a6EvAJ0zRPACYH30dBtKDu2wlptISBaACTFz95uZo99MzcBxJmRYGLyJ8udKWB2sA2EklOsqAzQZGgBn2QB6miP+ukKcM2QcpOaxVkT81cuvStIypA42zNvhsYYjDrGXTxJOuVR0I5ToRxB8qhjrBnnVx2ltkKbUCbq4SIT5R5x5JFLv8A2DZxUnDqyrgqym4McjqJNJ+zwS49kvQ2RpY0cVt9xSUJMlSLJ1MjWCB8DqKM7N3abU+lDxKUZoUB7Q5jp/lT4zupgcOTlaVa5OfUeZMiOMUkrVgsALd3bLzBSXELTmGihE+fJQnXrcCYNEQtGJZlJIMWIiQfI28wbRfrSDtbazam1BEFULSkJHhBluNdbA36GhmH2riCEMwpLSyA8UqhRSLlInRKrydbkc5altG1Z+7zbdU0ogyZnLIICwLZxPAxqbW40i4/abjipJKRNgD8zxq9JTg8Xh0odQFIPhRnF0wOCtQBYAz0vSftjscIvh15x+quAY6KFj6xQ4XlCt8E12htbvQ3mQnOgZSsG6x1Gk/jWJnEFK0qESkyJEj4++mzH7jusmHG1JnSdD5EGOFZ293rjKCTplAkzwiKl4E0NOw9/UEttNIHerGUF1eRtB/aVckSBoBNr1RMPhk4ZkyQVq8SyEwFLIuqJsLQJOgudSF7dvs9awzQWsD6SsEJzDMlGYaBOhUBPqYtQdh/Etudxm71hI8KjZSPLW1tNOR4Vp+UHJ/b1bzpYkkys+yn33PS59550ibS3pfeaDMkN5ipQGq1H7SuZ4AaAQAKL7R3acedUpxSs3MQQOQHStGzd1UNqBklQ0J0+VZMra2ddg4MtsAK9oyTzk/5RUhq5HDGCeEVDaqJnrKqPpbc5tKsBhABfuG55+yn8aKrwCFJgjS3Wekdammwu2DBsYVllTL+dtpCCpITBKUgGJWDBIrSntuwgEd1iNZFkf8AP0plRnGuR9TstM8FX9mBI9w513b2UjKSU6yAL8fzNIH/ANcMEdWcTrf2fh49a5Y7tswiwMreJERYhBFunea9aB74/Sgf6kTPAXIv916w4jcpDqsypEAQdD8KSEdsmDlKijFBQEEhLZkcR4lH5Ci7Xb9gRALWKPmluf8AiD5U0k+Qeovo3DdRsACQSOYB5/n0r+Tuw1okRzUOlKx/0gsB/MYqf6rf+JX4r/SDwEfyfE/3W/8AEqqiT5EOn+o0jQHLyi99Z6V5TsvkYBHG9vupOT/pBbPH6DFf3W/8SvKv9IHARZjE/wB1H+JRSDyKx0Ts4XlAJ6HjXN7Y6YiLzbU39/Ckw9v+BywGcSDzyN2/+S/rX61/pAYEG7OKPUpbn/iRRSDyIY8Rs9SQbezrAmfefvrLg9mJX4ggk8eEQeF4ieXXlQof6QeA/mMT/db/AMSuC+3jZxH8nxPuRr/6lLaivKgjtjZlikgmQoW0nlJvx5Uss7ooIUQ2THEyRxFvP7q2I7bsBEKZxJE/qti3ose4cq/Fdtmz8sBnFDhYI0/9TlUuIeSJwxDCkTFwRNhcDr76yjHTYXjl1FaE9rmzAqQxi08PD3YkcR7eh4868YntW2WpRUljEpmD7KJBHI97xpbB+WNn4WHnAUoSb6zw+/hHStWzmsUyVAJKEqTB8uh5Eisjfazs8E/V4rnOVBvxmXLzfjxoux267NAE4fElQ+1kbB/4mnSmoCerE8O7GURYEnmLVxbwOJWkoXOWIn88REe+iCu37Zp/8Nif7rf+JQ5zt1whJ+ofSnMDASjh1z8eNDgg8qZqwm5qsvhKoHW3I9ZsK8YzZJbJTN+P4V1a7f8AAJEDDYgeiPuXWDEdtOBWDLWIBMQQhv8AxKbiugWoj9ZcxCPZNtIiflprRHA7xupMPAouMxm0cY5TQZrtgwATBZxBgyPC3/zk/GuOJ7V9nrN2cRH6uVGX3d4ajaV5IjZt/eJGIaQ2B7MKJiQFXgD0t61s7PcKg512zT4bEGPUAAcLdZ4VPD2jbOTIbZxAB4FKOn9Ia5I7UMMhxK2230kTwToYtZXQeUA61StO2TvjVWWDe7HhhkuK8VwG0gx4heZ6AT6Ck/dzEfSFuKcV41LmT4QAACSeQAiB1pYx/a+xiEoDzbxKAfZSm5MX9ocAPjQ0doGESrMlOIHMZUf89Em27EpR+lA2wy33v1Ss40ULQD52vET6da7MbPKhx91JGB7UcE3q0+f7KP8An+NGsP227PTYsYki/wBlHH/8lCVleSK7D/0BWW6TpNh+bxXzlV3V277PykdxidIulBj/AOSoTFVVGOrNSo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486" name="Picture 6" descr="http://www.tednewman.me.uk/Images/ArdenaF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32656"/>
            <a:ext cx="4224469" cy="3168352"/>
          </a:xfrm>
          <a:prstGeom prst="rect">
            <a:avLst/>
          </a:prstGeom>
          <a:noFill/>
        </p:spPr>
      </p:pic>
      <p:pic>
        <p:nvPicPr>
          <p:cNvPr id="20488" name="Picture 8" descr="https://encrypted-tbn0.google.com/images?q=tbn:ANd9GcTFFXizFIpBci0PL6QVw1ZgHePct_RhE2MtThLFo5eMqqnyCg013A"/>
          <p:cNvPicPr>
            <a:picLocks noChangeAspect="1" noChangeArrowheads="1"/>
          </p:cNvPicPr>
          <p:nvPr/>
        </p:nvPicPr>
        <p:blipFill>
          <a:blip r:embed="rId3" cstate="print"/>
          <a:srcRect t="9432"/>
          <a:stretch>
            <a:fillRect/>
          </a:stretch>
        </p:blipFill>
        <p:spPr bwMode="auto">
          <a:xfrm>
            <a:off x="4572000" y="3501008"/>
            <a:ext cx="4248472" cy="3053916"/>
          </a:xfrm>
          <a:prstGeom prst="rect">
            <a:avLst/>
          </a:prstGeom>
          <a:noFill/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4032448" cy="5471120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Dial Square FC</a:t>
            </a:r>
          </a:p>
          <a:p>
            <a:pPr algn="ctr">
              <a:buNone/>
            </a:pPr>
            <a:r>
              <a:rPr lang="en-GB" dirty="0" smtClean="0"/>
              <a:t>1886-1887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Became...</a:t>
            </a:r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b="1" dirty="0" smtClean="0"/>
              <a:t>Arsenal FC</a:t>
            </a:r>
          </a:p>
          <a:p>
            <a:pPr algn="ctr">
              <a:buNone/>
            </a:pPr>
            <a:r>
              <a:rPr lang="en-GB" dirty="0" smtClean="0"/>
              <a:t>2011-2012</a:t>
            </a:r>
            <a:endParaRPr lang="en-GB" dirty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en-GB" dirty="0" smtClean="0"/>
              <a:t>Public school ethos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47800"/>
            <a:ext cx="8219256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Public school ethos of developing future leaders lead to the emergence of...</a:t>
            </a:r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endParaRPr lang="en-GB" sz="2000" b="1" dirty="0" smtClean="0"/>
          </a:p>
          <a:p>
            <a:pPr>
              <a:buNone/>
            </a:pPr>
            <a:r>
              <a:rPr lang="en-GB" sz="2000" b="1" dirty="0" smtClean="0"/>
              <a:t>Athleticism</a:t>
            </a:r>
          </a:p>
          <a:p>
            <a:r>
              <a:rPr lang="en-GB" sz="2000" dirty="0" smtClean="0"/>
              <a:t>Combination of physical endeavour and moral integrity.</a:t>
            </a:r>
          </a:p>
          <a:p>
            <a:endParaRPr lang="en-GB" sz="2000" dirty="0" smtClean="0"/>
          </a:p>
          <a:p>
            <a:pPr>
              <a:buNone/>
            </a:pPr>
            <a:r>
              <a:rPr lang="en-GB" sz="2000" dirty="0" smtClean="0"/>
              <a:t>When public schools boys finished school and university...</a:t>
            </a:r>
          </a:p>
          <a:p>
            <a:r>
              <a:rPr lang="en-GB" sz="2000" dirty="0" smtClean="0"/>
              <a:t>Many went to teach or entered Clergy.</a:t>
            </a:r>
          </a:p>
          <a:p>
            <a:r>
              <a:rPr lang="en-GB" sz="2000" dirty="0" smtClean="0"/>
              <a:t>Encouraged more to join teams and helped spread sport.</a:t>
            </a:r>
          </a:p>
          <a:p>
            <a:endParaRPr lang="en-GB" sz="2000" dirty="0" smtClean="0"/>
          </a:p>
        </p:txBody>
      </p:sp>
      <p:pic>
        <p:nvPicPr>
          <p:cNvPr id="22530" name="Picture 2" descr="https://encrypted-tbn3.google.com/images?q=tbn:ANd9GcTmpuLc22mGC3XpsHZ7H6uj11522b1JXgJpP50Jhnx0tgI6KPE_X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404664"/>
            <a:ext cx="2276475" cy="2009776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113</TotalTime>
  <Words>676</Words>
  <Application>Microsoft Office PowerPoint</Application>
  <PresentationFormat>On-screen Show (4:3)</PresentationFormat>
  <Paragraphs>147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Equity</vt:lpstr>
      <vt:lpstr>1.1 Rational Recreation and Amateurism</vt:lpstr>
      <vt:lpstr>Development of Sport in the UK</vt:lpstr>
      <vt:lpstr>Pre-industrialisation</vt:lpstr>
      <vt:lpstr>Industrialisation</vt:lpstr>
      <vt:lpstr>Industrialisation continued</vt:lpstr>
      <vt:lpstr>Rational recreation</vt:lpstr>
      <vt:lpstr>Origins of professional football teams</vt:lpstr>
      <vt:lpstr>PowerPoint Presentation</vt:lpstr>
      <vt:lpstr>Public school ethos</vt:lpstr>
      <vt:lpstr>Amateurism V Professionalism</vt:lpstr>
      <vt:lpstr>Class divide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Rational Recreation and Amateurism</dc:title>
  <dc:creator>Matt</dc:creator>
  <cp:lastModifiedBy>MWay</cp:lastModifiedBy>
  <cp:revision>18</cp:revision>
  <dcterms:created xsi:type="dcterms:W3CDTF">2012-09-09T13:23:30Z</dcterms:created>
  <dcterms:modified xsi:type="dcterms:W3CDTF">2012-09-10T07:10:39Z</dcterms:modified>
</cp:coreProperties>
</file>