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3634E-D1A2-4BC3-AF3F-52854167F735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DCF30CA8-9D9D-4094-90BC-DE5E9AC4E41A}">
      <dgm:prSet phldrT="[Text]"/>
      <dgm:spPr/>
      <dgm:t>
        <a:bodyPr/>
        <a:lstStyle/>
        <a:p>
          <a:r>
            <a:rPr lang="en-GB" dirty="0" smtClean="0"/>
            <a:t>Sport</a:t>
          </a:r>
          <a:endParaRPr lang="en-GB" dirty="0"/>
        </a:p>
      </dgm:t>
    </dgm:pt>
    <dgm:pt modelId="{E877E0F7-90D8-4078-AE18-1749A4568955}" type="parTrans" cxnId="{8DFA97A6-345C-4503-BBE8-4A1BA621EEC7}">
      <dgm:prSet/>
      <dgm:spPr/>
      <dgm:t>
        <a:bodyPr/>
        <a:lstStyle/>
        <a:p>
          <a:endParaRPr lang="en-GB"/>
        </a:p>
      </dgm:t>
    </dgm:pt>
    <dgm:pt modelId="{83CDD0D4-99AD-4559-879C-78793F32A67B}" type="sibTrans" cxnId="{8DFA97A6-345C-4503-BBE8-4A1BA621EEC7}">
      <dgm:prSet/>
      <dgm:spPr/>
      <dgm:t>
        <a:bodyPr/>
        <a:lstStyle/>
        <a:p>
          <a:endParaRPr lang="en-GB"/>
        </a:p>
      </dgm:t>
    </dgm:pt>
    <dgm:pt modelId="{51515290-21A4-4A82-8DF5-695C739207B2}">
      <dgm:prSet phldrT="[Text]"/>
      <dgm:spPr/>
      <dgm:t>
        <a:bodyPr/>
        <a:lstStyle/>
        <a:p>
          <a:r>
            <a:rPr lang="en-GB" dirty="0" smtClean="0"/>
            <a:t>Recreation</a:t>
          </a:r>
          <a:endParaRPr lang="en-GB" dirty="0"/>
        </a:p>
      </dgm:t>
    </dgm:pt>
    <dgm:pt modelId="{062AA586-A29D-4ED1-B3FC-15340704D2FF}" type="parTrans" cxnId="{32284B4C-827E-4FF8-BBA8-C7FC2AD994B8}">
      <dgm:prSet/>
      <dgm:spPr/>
      <dgm:t>
        <a:bodyPr/>
        <a:lstStyle/>
        <a:p>
          <a:endParaRPr lang="en-GB"/>
        </a:p>
      </dgm:t>
    </dgm:pt>
    <dgm:pt modelId="{6E50611C-FCE3-46D3-B4F3-8E534E8FD6CD}" type="sibTrans" cxnId="{32284B4C-827E-4FF8-BBA8-C7FC2AD994B8}">
      <dgm:prSet/>
      <dgm:spPr/>
      <dgm:t>
        <a:bodyPr/>
        <a:lstStyle/>
        <a:p>
          <a:endParaRPr lang="en-GB"/>
        </a:p>
      </dgm:t>
    </dgm:pt>
    <dgm:pt modelId="{091E5455-BBB4-4FBC-ACE5-5B958104FB6B}">
      <dgm:prSet phldrT="[Text]"/>
      <dgm:spPr/>
      <dgm:t>
        <a:bodyPr/>
        <a:lstStyle/>
        <a:p>
          <a:r>
            <a:rPr lang="en-GB" dirty="0" smtClean="0"/>
            <a:t>Education</a:t>
          </a:r>
          <a:endParaRPr lang="en-GB" dirty="0"/>
        </a:p>
      </dgm:t>
    </dgm:pt>
    <dgm:pt modelId="{A11C1967-9249-4930-A70C-712819B13721}" type="parTrans" cxnId="{628E5E59-3634-40B9-ADBC-5B2395B7095A}">
      <dgm:prSet/>
      <dgm:spPr/>
      <dgm:t>
        <a:bodyPr/>
        <a:lstStyle/>
        <a:p>
          <a:endParaRPr lang="en-GB"/>
        </a:p>
      </dgm:t>
    </dgm:pt>
    <dgm:pt modelId="{41E83D98-68DD-4F9C-978B-BFC9CABC0A4F}" type="sibTrans" cxnId="{628E5E59-3634-40B9-ADBC-5B2395B7095A}">
      <dgm:prSet/>
      <dgm:spPr/>
      <dgm:t>
        <a:bodyPr/>
        <a:lstStyle/>
        <a:p>
          <a:endParaRPr lang="en-GB"/>
        </a:p>
      </dgm:t>
    </dgm:pt>
    <dgm:pt modelId="{8939FB0A-C115-4CFF-843B-C9F08A8A03EA}" type="pres">
      <dgm:prSet presAssocID="{9F53634E-D1A2-4BC3-AF3F-52854167F735}" presName="compositeShape" presStyleCnt="0">
        <dgm:presLayoutVars>
          <dgm:chMax val="7"/>
          <dgm:dir/>
          <dgm:resizeHandles val="exact"/>
        </dgm:presLayoutVars>
      </dgm:prSet>
      <dgm:spPr/>
    </dgm:pt>
    <dgm:pt modelId="{CFFE5E70-8C07-4804-AE77-5C46C4EEF86B}" type="pres">
      <dgm:prSet presAssocID="{DCF30CA8-9D9D-4094-90BC-DE5E9AC4E41A}" presName="circ1" presStyleLbl="vennNode1" presStyleIdx="0" presStyleCnt="3"/>
      <dgm:spPr/>
      <dgm:t>
        <a:bodyPr/>
        <a:lstStyle/>
        <a:p>
          <a:endParaRPr lang="en-GB"/>
        </a:p>
      </dgm:t>
    </dgm:pt>
    <dgm:pt modelId="{0BBBD7C5-7EF9-4985-A20E-A67155DAE00B}" type="pres">
      <dgm:prSet presAssocID="{DCF30CA8-9D9D-4094-90BC-DE5E9AC4E41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CE4E3A-B888-4C51-AC5D-55138E4C9363}" type="pres">
      <dgm:prSet presAssocID="{51515290-21A4-4A82-8DF5-695C739207B2}" presName="circ2" presStyleLbl="vennNode1" presStyleIdx="1" presStyleCnt="3"/>
      <dgm:spPr/>
      <dgm:t>
        <a:bodyPr/>
        <a:lstStyle/>
        <a:p>
          <a:endParaRPr lang="en-GB"/>
        </a:p>
      </dgm:t>
    </dgm:pt>
    <dgm:pt modelId="{1950E06F-4558-47C0-B5C2-30379FCB2B4D}" type="pres">
      <dgm:prSet presAssocID="{51515290-21A4-4A82-8DF5-695C739207B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A9218F-2B26-4276-A187-54D54EC51540}" type="pres">
      <dgm:prSet presAssocID="{091E5455-BBB4-4FBC-ACE5-5B958104FB6B}" presName="circ3" presStyleLbl="vennNode1" presStyleIdx="2" presStyleCnt="3" custLinFactNeighborX="-1314" custLinFactNeighborY="-2855"/>
      <dgm:spPr/>
      <dgm:t>
        <a:bodyPr/>
        <a:lstStyle/>
        <a:p>
          <a:endParaRPr lang="en-GB"/>
        </a:p>
      </dgm:t>
    </dgm:pt>
    <dgm:pt modelId="{8CD2A474-308B-4133-8A1C-E2ABF46B2985}" type="pres">
      <dgm:prSet presAssocID="{091E5455-BBB4-4FBC-ACE5-5B958104FB6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F3BB5FD-174A-4B8A-83D9-3D2F72E47066}" type="presOf" srcId="{DCF30CA8-9D9D-4094-90BC-DE5E9AC4E41A}" destId="{CFFE5E70-8C07-4804-AE77-5C46C4EEF86B}" srcOrd="0" destOrd="0" presId="urn:microsoft.com/office/officeart/2005/8/layout/venn1"/>
    <dgm:cxn modelId="{BDAFC6B7-ECD5-4359-B659-C85D6CA7189F}" type="presOf" srcId="{091E5455-BBB4-4FBC-ACE5-5B958104FB6B}" destId="{69A9218F-2B26-4276-A187-54D54EC51540}" srcOrd="0" destOrd="0" presId="urn:microsoft.com/office/officeart/2005/8/layout/venn1"/>
    <dgm:cxn modelId="{D6138F04-A1C1-4634-ABE1-863CE5ACA09F}" type="presOf" srcId="{DCF30CA8-9D9D-4094-90BC-DE5E9AC4E41A}" destId="{0BBBD7C5-7EF9-4985-A20E-A67155DAE00B}" srcOrd="1" destOrd="0" presId="urn:microsoft.com/office/officeart/2005/8/layout/venn1"/>
    <dgm:cxn modelId="{8DFA97A6-345C-4503-BBE8-4A1BA621EEC7}" srcId="{9F53634E-D1A2-4BC3-AF3F-52854167F735}" destId="{DCF30CA8-9D9D-4094-90BC-DE5E9AC4E41A}" srcOrd="0" destOrd="0" parTransId="{E877E0F7-90D8-4078-AE18-1749A4568955}" sibTransId="{83CDD0D4-99AD-4559-879C-78793F32A67B}"/>
    <dgm:cxn modelId="{96804089-9F24-4DE4-9013-BF1BC640C6C2}" type="presOf" srcId="{091E5455-BBB4-4FBC-ACE5-5B958104FB6B}" destId="{8CD2A474-308B-4133-8A1C-E2ABF46B2985}" srcOrd="1" destOrd="0" presId="urn:microsoft.com/office/officeart/2005/8/layout/venn1"/>
    <dgm:cxn modelId="{20B56489-78C1-4F43-A4BA-0C9619DA2661}" type="presOf" srcId="{9F53634E-D1A2-4BC3-AF3F-52854167F735}" destId="{8939FB0A-C115-4CFF-843B-C9F08A8A03EA}" srcOrd="0" destOrd="0" presId="urn:microsoft.com/office/officeart/2005/8/layout/venn1"/>
    <dgm:cxn modelId="{355EB9C8-B3C7-45DB-9893-3A461B3B2313}" type="presOf" srcId="{51515290-21A4-4A82-8DF5-695C739207B2}" destId="{1950E06F-4558-47C0-B5C2-30379FCB2B4D}" srcOrd="1" destOrd="0" presId="urn:microsoft.com/office/officeart/2005/8/layout/venn1"/>
    <dgm:cxn modelId="{32284B4C-827E-4FF8-BBA8-C7FC2AD994B8}" srcId="{9F53634E-D1A2-4BC3-AF3F-52854167F735}" destId="{51515290-21A4-4A82-8DF5-695C739207B2}" srcOrd="1" destOrd="0" parTransId="{062AA586-A29D-4ED1-B3FC-15340704D2FF}" sibTransId="{6E50611C-FCE3-46D3-B4F3-8E534E8FD6CD}"/>
    <dgm:cxn modelId="{628E5E59-3634-40B9-ADBC-5B2395B7095A}" srcId="{9F53634E-D1A2-4BC3-AF3F-52854167F735}" destId="{091E5455-BBB4-4FBC-ACE5-5B958104FB6B}" srcOrd="2" destOrd="0" parTransId="{A11C1967-9249-4930-A70C-712819B13721}" sibTransId="{41E83D98-68DD-4F9C-978B-BFC9CABC0A4F}"/>
    <dgm:cxn modelId="{903E278F-1347-4033-B9E8-80D67F912EB7}" type="presOf" srcId="{51515290-21A4-4A82-8DF5-695C739207B2}" destId="{EECE4E3A-B888-4C51-AC5D-55138E4C9363}" srcOrd="0" destOrd="0" presId="urn:microsoft.com/office/officeart/2005/8/layout/venn1"/>
    <dgm:cxn modelId="{3D79A284-6DBE-48ED-9B0A-146900224629}" type="presParOf" srcId="{8939FB0A-C115-4CFF-843B-C9F08A8A03EA}" destId="{CFFE5E70-8C07-4804-AE77-5C46C4EEF86B}" srcOrd="0" destOrd="0" presId="urn:microsoft.com/office/officeart/2005/8/layout/venn1"/>
    <dgm:cxn modelId="{8DE9D32E-6349-42C2-9781-27087A8451F0}" type="presParOf" srcId="{8939FB0A-C115-4CFF-843B-C9F08A8A03EA}" destId="{0BBBD7C5-7EF9-4985-A20E-A67155DAE00B}" srcOrd="1" destOrd="0" presId="urn:microsoft.com/office/officeart/2005/8/layout/venn1"/>
    <dgm:cxn modelId="{79C9CA9B-EAEE-4D7A-A55A-4C7B0776A0DC}" type="presParOf" srcId="{8939FB0A-C115-4CFF-843B-C9F08A8A03EA}" destId="{EECE4E3A-B888-4C51-AC5D-55138E4C9363}" srcOrd="2" destOrd="0" presId="urn:microsoft.com/office/officeart/2005/8/layout/venn1"/>
    <dgm:cxn modelId="{34B10C23-1EA8-418E-9293-A0F9CC7791FC}" type="presParOf" srcId="{8939FB0A-C115-4CFF-843B-C9F08A8A03EA}" destId="{1950E06F-4558-47C0-B5C2-30379FCB2B4D}" srcOrd="3" destOrd="0" presId="urn:microsoft.com/office/officeart/2005/8/layout/venn1"/>
    <dgm:cxn modelId="{437A1EF8-E8EE-4A2E-945C-16C6F8979851}" type="presParOf" srcId="{8939FB0A-C115-4CFF-843B-C9F08A8A03EA}" destId="{69A9218F-2B26-4276-A187-54D54EC51540}" srcOrd="4" destOrd="0" presId="urn:microsoft.com/office/officeart/2005/8/layout/venn1"/>
    <dgm:cxn modelId="{A88D7621-558C-47C7-AC7A-5A1BF185D0F0}" type="presParOf" srcId="{8939FB0A-C115-4CFF-843B-C9F08A8A03EA}" destId="{8CD2A474-308B-4133-8A1C-E2ABF46B298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E5E70-8C07-4804-AE77-5C46C4EEF86B}">
      <dsp:nvSpPr>
        <dsp:cNvPr id="0" name=""/>
        <dsp:cNvSpPr/>
      </dsp:nvSpPr>
      <dsp:spPr>
        <a:xfrm>
          <a:off x="986509" y="32403"/>
          <a:ext cx="1555372" cy="155537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Sport</a:t>
          </a:r>
          <a:endParaRPr lang="en-GB" sz="1800" kern="1200" dirty="0"/>
        </a:p>
      </dsp:txBody>
      <dsp:txXfrm>
        <a:off x="1193892" y="304593"/>
        <a:ext cx="1140606" cy="699917"/>
      </dsp:txXfrm>
    </dsp:sp>
    <dsp:sp modelId="{EECE4E3A-B888-4C51-AC5D-55138E4C9363}">
      <dsp:nvSpPr>
        <dsp:cNvPr id="0" name=""/>
        <dsp:cNvSpPr/>
      </dsp:nvSpPr>
      <dsp:spPr>
        <a:xfrm>
          <a:off x="1547739" y="1004511"/>
          <a:ext cx="1555372" cy="1555372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Recreation</a:t>
          </a:r>
          <a:endParaRPr lang="en-GB" sz="1800" kern="1200" dirty="0"/>
        </a:p>
      </dsp:txBody>
      <dsp:txXfrm>
        <a:off x="2023424" y="1406316"/>
        <a:ext cx="933223" cy="855455"/>
      </dsp:txXfrm>
    </dsp:sp>
    <dsp:sp modelId="{69A9218F-2B26-4276-A187-54D54EC51540}">
      <dsp:nvSpPr>
        <dsp:cNvPr id="0" name=""/>
        <dsp:cNvSpPr/>
      </dsp:nvSpPr>
      <dsp:spPr>
        <a:xfrm>
          <a:off x="404841" y="960105"/>
          <a:ext cx="1555372" cy="1555372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Education</a:t>
          </a:r>
          <a:endParaRPr lang="en-GB" sz="1800" kern="1200" dirty="0"/>
        </a:p>
      </dsp:txBody>
      <dsp:txXfrm>
        <a:off x="551305" y="1361910"/>
        <a:ext cx="933223" cy="855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0876-FC9E-4B60-AF35-B991B5C0445A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72FDD0-2BCA-48D8-BA81-D6EE6ADC5C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F442-BD09-4597-8CC2-4A4B0A410224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73E4-E5A6-4C1A-A4C9-BB34C2B038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0E764-9D13-4714-8C3D-4021EACA5874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C3CD-ACD0-4F60-BCBD-4F642DBBB4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5114-3D60-4221-B570-69EA444008D3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95D2A-1800-40BE-B521-539E48552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4A407-8F53-4DA0-9277-2EC01619B060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CDD08-3BEE-40B1-B15A-695DC24F3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18D67-EC20-40D7-8DC8-EA1BFD3C31DC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58A3F-F503-4FE4-AD7C-E88735E145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D0F73-D3C2-4B34-A416-0A342868E8FC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81FE-4B5D-4929-BE82-4B18351DE3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47A6-30C7-4783-A335-5DEDA7494DB5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DCEC-4D2C-4E32-BBC9-70F7B507AB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F8B7B-C2E2-4146-A8A9-7CED6CBB667D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83A94-3109-426F-BBEC-31EC059CFC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DC38-9D0A-46D3-9B06-D82BF69225F1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8388-A067-4FDE-A85C-4776C5EB31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A9A86-9E67-4AF5-A600-2E0625CFF98C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AEA64-6D07-4F17-970A-509BCEE36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D05169-C200-4676-9300-6199C38E2036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5822F06-822C-425A-B7FB-42B1543783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hyperlink" Target="http://images.google.com/imgres?imgurl=http://www.canterbury.schoolsport.org.nz/photos/Rugby%20Girls%203.JPG&amp;imgrefurl=http://www.canterbury.schoolsport.org.nz/&amp;usg=__nEQYWeaPAxs4IzBxfpoOnHBsgAA=&amp;h=480&amp;w=640&amp;sz=71&amp;hl=en&amp;start=8&amp;tbnid=XLomFkg4TJ9_CM:&amp;tbnh=103&amp;tbnw=137&amp;prev=/images?q=school+sport&amp;gbv=2&amp;hl=en" TargetMode="External"/><Relationship Id="rId12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hyperlink" Target="http://images.google.com/imgres?imgurl=http://www.826michigan.org/photo/20090619/yoga.jpg&amp;imgrefurl=http://www.826michigan.org/?pg=3&amp;usg=__Z_CYMwHwOKL4jnKW9gcQRPtaOgU=&amp;h=532&amp;w=800&amp;sz=113&amp;hl=en&amp;start=14&amp;tbnid=iLYC3BycWzbMwM:&amp;tbnh=95&amp;tbnw=143&amp;prev=/images?q=school+yoga&amp;gbv=2&amp;hl=en" TargetMode="Externa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images.google.com/imgres?imgurl=http://www.forge-ssp.co.uk/uploads/HGSPictures%20039.jpg&amp;imgrefurl=http://www.forge-ssp.co.uk/&amp;usg=__Y0dlHAeoBy0BE2CWf-BmFBTAkT4=&amp;h=336&amp;w=448&amp;sz=25&amp;hl=en&amp;start=2&amp;tbnid=K8ms1Iv2xu_LBM:&amp;tbnh=95&amp;tbnw=127&amp;prev=/images?q=school+sport&amp;gbv=2&amp;hl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uk/imgres?imgurl=http://www.kgfl.org.uk/kgfl/schools/arts/web/Public%20Sections/Huddersfield%20Art%20Gallery/Links/Links/section0-tvl-backto--media-7-quizX5Fid-z20080905153143338X2Dw005X2DX54X50X2DX50rocessor34X2D16607-u-20080905153143338X2Dw005X2DX54X50X2DX50rocessor34X2D16607-z-f.gif&amp;imgrefurl=http://www.kgfl.org.uk/kgfl/schools/arts/web/Public%20Sections/Huddersfield%20Art%20Gallery/Links/Links/&amp;usg=__tdI58bD-mM8lhZqPZ4l2uJZnNeY=&amp;h=182&amp;w=203&amp;sz=8&amp;hl=en&amp;start=4&amp;tbnid=KLR4rwkwv6DniM:&amp;tbnh=94&amp;tbnw=105&amp;prev=/images?q=national+curriculum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.uk/imgres?imgurl=http://clg.coventry.gov.uk/ccm/cms-service/stream/image/?image_id=15104128&amp;imgrefurl=http://clg.coventry.gov.uk/redirect/?oid=%5bcom.arsdigita.categorization.Category:%7bid=14756039%7d%5d&amp;usg=__Id2PnBdnLGgJV6PaYvAEoUyFHh8=&amp;h=480&amp;w=640&amp;sz=79&amp;hl=en&amp;start=7&amp;tbnid=Jxe0HNsNkZbYkM:&amp;tbnh=103&amp;tbnw=137&amp;prev=/images?q=physical+education&amp;gbv=2&amp;hl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google.co.uk/imgres?imgurl=http://www.holidaymakernepal.com/images/mountain_biking_nepal.jpg&amp;imgrefurl=http://www.holidaymakernepal.com/index.php?link=bike&amp;usg=__FzZUKs5WvmMhB6r-vdDG_JyOyj0=&amp;h=282&amp;w=300&amp;sz=30&amp;hl=en&amp;start=9&amp;tbnid=Spzt_5hRtbiLiM:&amp;tbnh=109&amp;tbnw=116&amp;prev=/images?q=mountain+biking&amp;gbv=2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www.pro.se/PageFiles/30683/Bilder%20nr%208%20-08/PRO-orientering1_1.jpg&amp;imgrefurl=http://www.pro.se/tidningen/2008/Nr-8--2008/Landet-Runt/PROs-Riksmasterskap-i-orientering/&amp;usg=__JdbD9sgqvG783DkAPmTFMKzHfWg=&amp;h=320&amp;w=480&amp;sz=179&amp;hl=en&amp;start=12&amp;tbnid=RCQUKkn25UX9vM:&amp;tbnh=86&amp;tbnw=129&amp;prev=/images?q=orientering&amp;gbv=2&amp;hl=en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.uk/imgres?imgurl=http://bestoffortcollins.files.wordpress.com/2008/09/rock_climbing_sandiego21.jpg&amp;imgrefurl=http://bestoffortcollins.wordpress.com/2008/09/19/rock-climbing-lessons/&amp;usg=__NNFYq08C_Dhjm385Ae5rGWTfjjE=&amp;h=400&amp;w=300&amp;sz=90&amp;hl=en&amp;start=6&amp;tbnid=jC2Jgb1wNMuNFM:&amp;tbnh=124&amp;tbnw=93&amp;prev=/images?q=rock+climbing&amp;gbv=2&amp;hl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What is Physical Education (PE)?</a:t>
            </a:r>
          </a:p>
          <a:p>
            <a:r>
              <a:rPr lang="en-GB" dirty="0" smtClean="0">
                <a:latin typeface="Gill Sans MT" pitchFamily="34" charset="0"/>
              </a:rPr>
              <a:t>Why teach PE?</a:t>
            </a:r>
          </a:p>
          <a:p>
            <a:r>
              <a:rPr lang="en-GB" dirty="0" smtClean="0">
                <a:latin typeface="Gill Sans MT" pitchFamily="34" charset="0"/>
              </a:rPr>
              <a:t>What role does OAA have in PE?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en-GB" sz="3600" dirty="0" smtClean="0">
                <a:latin typeface="Gill Sans MT" pitchFamily="34" charset="0"/>
              </a:rPr>
              <a:t>PE and OAA as education</a:t>
            </a:r>
            <a:endParaRPr lang="en-GB" dirty="0" smtClean="0">
              <a:latin typeface="Gill Sans MT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06538"/>
            <a:ext cx="82296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400" dirty="0"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What is PE?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307061" cy="4572000"/>
          </a:xfrm>
        </p:spPr>
        <p:txBody>
          <a:bodyPr/>
          <a:lstStyle/>
          <a:p>
            <a:pPr>
              <a:buNone/>
            </a:pPr>
            <a:endParaRPr lang="en-GB" sz="2800" dirty="0" smtClean="0">
              <a:latin typeface="Gill Sans MT" pitchFamily="34" charset="0"/>
            </a:endParaRPr>
          </a:p>
          <a:p>
            <a:pPr>
              <a:buNone/>
            </a:pPr>
            <a:endParaRPr lang="en-GB" sz="2800" dirty="0" smtClean="0">
              <a:latin typeface="Gill Sans MT" pitchFamily="34" charset="0"/>
            </a:endParaRPr>
          </a:p>
          <a:p>
            <a:pPr algn="ctr">
              <a:buNone/>
            </a:pPr>
            <a:r>
              <a:rPr lang="en-GB" sz="2800" dirty="0" smtClean="0">
                <a:latin typeface="Gill Sans MT" pitchFamily="34" charset="0"/>
              </a:rPr>
              <a:t>“A formally planned and taught curriculum designed to increase knowledge and values through physical activity and experience”</a:t>
            </a:r>
          </a:p>
          <a:p>
            <a:endParaRPr lang="en-GB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Triangular model of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91816"/>
            <a:ext cx="8363272" cy="514955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GB" sz="1800" dirty="0" smtClean="0">
              <a:latin typeface="Gill Sans MT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GB" sz="1800" dirty="0" smtClean="0">
                <a:latin typeface="Gill Sans MT" pitchFamily="34" charset="0"/>
              </a:rPr>
              <a:t>High quality PE only exists when all 3 are supplied:-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GB" sz="1800" dirty="0" smtClean="0">
              <a:latin typeface="Gill Sans MT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sz="1700" u="sng" dirty="0" smtClean="0">
                <a:latin typeface="Gill Sans MT" pitchFamily="34" charset="0"/>
              </a:rPr>
              <a:t>Education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National curriculum PE form age 5-16 as compulsory subject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Range of activities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Range of roles- performer, coach and official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 2"/>
              <a:buChar char=""/>
              <a:defRPr/>
            </a:pPr>
            <a:endParaRPr lang="en-GB" sz="1700" dirty="0" smtClean="0">
              <a:latin typeface="Gill Sans MT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sz="1700" u="sng" dirty="0" smtClean="0">
                <a:latin typeface="Gill Sans MT" pitchFamily="34" charset="0"/>
              </a:rPr>
              <a:t>Sport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Experience organised sport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Extra curricular activities with competitive element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Inter and Intra school sports competitions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700" dirty="0" smtClean="0">
              <a:latin typeface="Gill Sans MT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sz="1700" u="sng" dirty="0" smtClean="0">
                <a:latin typeface="Gill Sans MT" pitchFamily="34" charset="0"/>
              </a:rPr>
              <a:t>Recreation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Non-competitive physical activity in extra-curricular activities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defRPr/>
            </a:pPr>
            <a:r>
              <a:rPr lang="en-GB" sz="1700" dirty="0" smtClean="0">
                <a:latin typeface="Gill Sans MT" pitchFamily="34" charset="0"/>
              </a:rPr>
              <a:t>Open to all for enjoyment</a:t>
            </a:r>
            <a:endParaRPr lang="en-GB" sz="1700" dirty="0">
              <a:latin typeface="Gill Sans MT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229400"/>
              </p:ext>
            </p:extLst>
          </p:nvPr>
        </p:nvGraphicFramePr>
        <p:xfrm>
          <a:off x="5652120" y="260648"/>
          <a:ext cx="352839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5" name="Picture 2" descr="http://t2.gstatic.com/images?q=tbn:XLomFkg4TJ9_CM:http://www.canterbury.schoolsport.org.nz/photos/Rugby%2520Girls%25203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5402" y="4221088"/>
            <a:ext cx="1319046" cy="107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http://t0.gstatic.com/images?q=tbn:K8ms1Iv2xu_LBM:http://www.forge-ssp.co.uk/uploads/HGSPictures%2520039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53736" y="2852936"/>
            <a:ext cx="1594728" cy="119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http://t2.gstatic.com/images?q=tbn:iLYC3BycWzbMwM:http://www.826michigan.org/photo/20090619/yoga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64288" y="5472919"/>
            <a:ext cx="1584176" cy="10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Gill Sans MT" pitchFamily="34" charset="0"/>
              </a:rPr>
              <a:t>Physical education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53013"/>
          </a:xfrm>
        </p:spPr>
        <p:txBody>
          <a:bodyPr/>
          <a:lstStyle/>
          <a:p>
            <a:pPr marL="0">
              <a:buFont typeface="Wingdings 2" pitchFamily="18" charset="2"/>
              <a:buNone/>
            </a:pPr>
            <a:r>
              <a:rPr lang="en-GB" sz="1800" u="sng" dirty="0" smtClean="0">
                <a:latin typeface="Gill Sans MT" pitchFamily="34" charset="0"/>
              </a:rPr>
              <a:t>Why do we teach PE?</a:t>
            </a:r>
          </a:p>
          <a:p>
            <a:pPr marL="0"/>
            <a:r>
              <a:rPr lang="en-GB" sz="1800" dirty="0" smtClean="0">
                <a:latin typeface="Gill Sans MT" pitchFamily="34" charset="0"/>
              </a:rPr>
              <a:t>Physical skills- Coordination</a:t>
            </a:r>
          </a:p>
          <a:p>
            <a:pPr marL="0"/>
            <a:r>
              <a:rPr lang="en-GB" sz="1800" dirty="0" smtClean="0">
                <a:latin typeface="Gill Sans MT" pitchFamily="34" charset="0"/>
              </a:rPr>
              <a:t>Social skills- Communication and forming friendships</a:t>
            </a:r>
          </a:p>
          <a:p>
            <a:pPr marL="0"/>
            <a:r>
              <a:rPr lang="en-GB" sz="1800" dirty="0" smtClean="0">
                <a:latin typeface="Gill Sans MT" pitchFamily="34" charset="0"/>
              </a:rPr>
              <a:t>Cognitive skills- decision making and self control</a:t>
            </a:r>
          </a:p>
          <a:p>
            <a:pPr marL="0"/>
            <a:r>
              <a:rPr lang="en-GB" sz="1800" dirty="0" smtClean="0">
                <a:latin typeface="Gill Sans MT" pitchFamily="34" charset="0"/>
              </a:rPr>
              <a:t>Leadership skills</a:t>
            </a:r>
          </a:p>
          <a:p>
            <a:pPr marL="0"/>
            <a:r>
              <a:rPr lang="en-GB" sz="1800" dirty="0" smtClean="0">
                <a:latin typeface="Gill Sans MT" pitchFamily="34" charset="0"/>
              </a:rPr>
              <a:t>Health and Fitness- Activity and knowledge</a:t>
            </a:r>
          </a:p>
          <a:p>
            <a:pPr marL="0"/>
            <a:r>
              <a:rPr lang="en-GB" sz="1800" dirty="0" smtClean="0">
                <a:latin typeface="Gill Sans MT" pitchFamily="34" charset="0"/>
              </a:rPr>
              <a:t>Self esteem through success</a:t>
            </a:r>
          </a:p>
          <a:p>
            <a:pPr marL="0"/>
            <a:r>
              <a:rPr lang="en-GB" sz="1800" dirty="0" smtClean="0">
                <a:latin typeface="Gill Sans MT" pitchFamily="34" charset="0"/>
              </a:rPr>
              <a:t>Encourage life-long participation</a:t>
            </a:r>
          </a:p>
          <a:p>
            <a:pPr marL="0">
              <a:buFont typeface="Wingdings 2" pitchFamily="18" charset="2"/>
              <a:buNone/>
            </a:pPr>
            <a:endParaRPr lang="en-GB" sz="1800" u="sng" dirty="0" smtClean="0">
              <a:latin typeface="Gill Sans MT" pitchFamily="34" charset="0"/>
            </a:endParaRPr>
          </a:p>
          <a:p>
            <a:pPr marL="0">
              <a:buFont typeface="Wingdings 2" pitchFamily="18" charset="2"/>
              <a:buNone/>
            </a:pPr>
            <a:r>
              <a:rPr lang="en-GB" sz="1800" u="sng" dirty="0" smtClean="0">
                <a:latin typeface="Gill Sans MT" pitchFamily="34" charset="0"/>
              </a:rPr>
              <a:t>Who</a:t>
            </a:r>
            <a:r>
              <a:rPr lang="en-GB" sz="1800" dirty="0" smtClean="0">
                <a:latin typeface="Gill Sans MT" pitchFamily="34" charset="0"/>
              </a:rPr>
              <a:t>- Children and young adults</a:t>
            </a:r>
          </a:p>
          <a:p>
            <a:pPr marL="0">
              <a:buFont typeface="Wingdings 2" pitchFamily="18" charset="2"/>
              <a:buNone/>
            </a:pPr>
            <a:r>
              <a:rPr lang="en-GB" sz="1800" u="sng" dirty="0" smtClean="0">
                <a:latin typeface="Gill Sans MT" pitchFamily="34" charset="0"/>
              </a:rPr>
              <a:t>Where</a:t>
            </a:r>
            <a:r>
              <a:rPr lang="en-GB" sz="1800" dirty="0" smtClean="0">
                <a:latin typeface="Gill Sans MT" pitchFamily="34" charset="0"/>
              </a:rPr>
              <a:t>- School and colleges</a:t>
            </a:r>
          </a:p>
          <a:p>
            <a:pPr marL="0">
              <a:buFont typeface="Wingdings 2" pitchFamily="18" charset="2"/>
              <a:buNone/>
            </a:pPr>
            <a:r>
              <a:rPr lang="en-GB" sz="1800" u="sng" dirty="0" smtClean="0">
                <a:latin typeface="Gill Sans MT" pitchFamily="34" charset="0"/>
              </a:rPr>
              <a:t>When</a:t>
            </a:r>
            <a:r>
              <a:rPr lang="en-GB" sz="1800" dirty="0" smtClean="0">
                <a:latin typeface="Gill Sans MT" pitchFamily="34" charset="0"/>
              </a:rPr>
              <a:t> – Mainly lessons, lunchtimes and after school</a:t>
            </a:r>
          </a:p>
          <a:p>
            <a:pPr marL="0">
              <a:buFont typeface="Wingdings 2" pitchFamily="18" charset="2"/>
              <a:buNone/>
            </a:pPr>
            <a:r>
              <a:rPr lang="en-GB" sz="1800" u="sng" dirty="0" smtClean="0">
                <a:latin typeface="Gill Sans MT" pitchFamily="34" charset="0"/>
              </a:rPr>
              <a:t>How</a:t>
            </a:r>
            <a:r>
              <a:rPr lang="en-GB" sz="1800" dirty="0" smtClean="0">
                <a:latin typeface="Gill Sans MT" pitchFamily="34" charset="0"/>
              </a:rPr>
              <a:t>- Variety of teaching styles</a:t>
            </a:r>
          </a:p>
        </p:txBody>
      </p:sp>
      <p:pic>
        <p:nvPicPr>
          <p:cNvPr id="9220" name="Picture 2" descr="http://t0.gstatic.com/images?q=tbn:KLR4rwkwv6DniM:http://www.kgfl.org.uk/kgfl/schools/arts/web/Public%2520Sections/Huddersfield%2520Art%2520Gallery/Links/Links/section0-tvl-backto--media-7-quizX5Fid-z20080905153143338X2Dw005X2DX54X50X2DX50rocessor34X2D16607-u-20080905153143338X2Dw005X2DX54X50X2DX50rocessor34X2D16607-z-f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142875"/>
            <a:ext cx="128587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http://t0.gstatic.com/images?q=tbn:Jxe0HNsNkZbYkM:http://clg.coventry.gov.uk/ccm/cms-service/stream/image/%3Fimage_id%3D1510412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924944"/>
            <a:ext cx="2599704" cy="186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latin typeface="Gill Sans MT" pitchFamily="34" charset="0"/>
              </a:rPr>
              <a:t>Outdoor and adventurous activities (OAA) in the curriculum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272462" cy="4572000"/>
          </a:xfrm>
        </p:spPr>
        <p:txBody>
          <a:bodyPr/>
          <a:lstStyle/>
          <a:p>
            <a:pPr marL="0">
              <a:buFont typeface="Wingdings 2" pitchFamily="18" charset="2"/>
              <a:buNone/>
            </a:pPr>
            <a:r>
              <a:rPr lang="en-GB" sz="1600" dirty="0" smtClean="0">
                <a:latin typeface="Gill Sans MT" pitchFamily="34" charset="0"/>
              </a:rPr>
              <a:t>Defined as “the achievement of educational objectives via guided and direct experiences in the natural environment”</a:t>
            </a:r>
          </a:p>
          <a:p>
            <a:pPr marL="0">
              <a:buFont typeface="Wingdings 2" pitchFamily="18" charset="2"/>
              <a:buNone/>
            </a:pPr>
            <a:endParaRPr lang="en-GB" sz="1600" u="sng" dirty="0" smtClean="0">
              <a:latin typeface="Gill Sans MT" pitchFamily="34" charset="0"/>
            </a:endParaRPr>
          </a:p>
          <a:p>
            <a:pPr marL="0">
              <a:buFont typeface="Wingdings 2" pitchFamily="18" charset="2"/>
              <a:buNone/>
            </a:pPr>
            <a:r>
              <a:rPr lang="en-GB" sz="1600" u="sng" dirty="0" smtClean="0">
                <a:latin typeface="Gill Sans MT" pitchFamily="34" charset="0"/>
              </a:rPr>
              <a:t>Functions of OAA in the curriculum</a:t>
            </a:r>
          </a:p>
          <a:p>
            <a:pPr marL="0"/>
            <a:r>
              <a:rPr lang="en-GB" sz="1600" dirty="0" smtClean="0">
                <a:latin typeface="Gill Sans MT" pitchFamily="34" charset="0"/>
              </a:rPr>
              <a:t>Knowledge of natural environment</a:t>
            </a:r>
          </a:p>
          <a:p>
            <a:pPr marL="0"/>
            <a:r>
              <a:rPr lang="en-GB" sz="1600" dirty="0" smtClean="0">
                <a:latin typeface="Gill Sans MT" pitchFamily="34" charset="0"/>
              </a:rPr>
              <a:t>Awareness of safety</a:t>
            </a:r>
          </a:p>
          <a:p>
            <a:pPr marL="0"/>
            <a:r>
              <a:rPr lang="en-GB" sz="1600" dirty="0" smtClean="0">
                <a:latin typeface="Gill Sans MT" pitchFamily="34" charset="0"/>
              </a:rPr>
              <a:t>Teamwork</a:t>
            </a:r>
          </a:p>
          <a:p>
            <a:pPr marL="0"/>
            <a:r>
              <a:rPr lang="en-GB" sz="1600" dirty="0" smtClean="0">
                <a:latin typeface="Gill Sans MT" pitchFamily="34" charset="0"/>
              </a:rPr>
              <a:t>Social/communication skills</a:t>
            </a:r>
          </a:p>
          <a:p>
            <a:pPr marL="0"/>
            <a:r>
              <a:rPr lang="en-GB" sz="1600" dirty="0" smtClean="0">
                <a:latin typeface="Gill Sans MT" pitchFamily="34" charset="0"/>
              </a:rPr>
              <a:t>Leadership skills</a:t>
            </a:r>
          </a:p>
          <a:p>
            <a:pPr marL="0"/>
            <a:r>
              <a:rPr lang="en-GB" sz="1600" dirty="0" smtClean="0">
                <a:latin typeface="Gill Sans MT" pitchFamily="34" charset="0"/>
              </a:rPr>
              <a:t>Self esteem</a:t>
            </a:r>
          </a:p>
          <a:p>
            <a:pPr marL="0"/>
            <a:endParaRPr lang="en-GB" sz="1600" dirty="0" smtClean="0">
              <a:latin typeface="Gill Sans MT" pitchFamily="34" charset="0"/>
            </a:endParaRPr>
          </a:p>
          <a:p>
            <a:pPr marL="0">
              <a:buFont typeface="Wingdings 2" pitchFamily="18" charset="2"/>
              <a:buNone/>
            </a:pPr>
            <a:endParaRPr lang="en-GB" sz="1600" u="sng" dirty="0" smtClean="0">
              <a:latin typeface="Gill Sans MT" pitchFamily="34" charset="0"/>
            </a:endParaRPr>
          </a:p>
          <a:p>
            <a:pPr marL="0">
              <a:buFont typeface="Wingdings 2" pitchFamily="18" charset="2"/>
              <a:buNone/>
            </a:pPr>
            <a:endParaRPr lang="en-GB" sz="1600" u="sng" dirty="0" smtClean="0">
              <a:latin typeface="Gill Sans MT" pitchFamily="34" charset="0"/>
            </a:endParaRPr>
          </a:p>
          <a:p>
            <a:pPr marL="0">
              <a:buFont typeface="Wingdings 2" pitchFamily="18" charset="2"/>
              <a:buNone/>
            </a:pPr>
            <a:endParaRPr lang="en-GB" sz="1600" u="sng" dirty="0" smtClean="0">
              <a:latin typeface="Gill Sans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348880"/>
            <a:ext cx="4968552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u="sng" dirty="0">
                <a:latin typeface="Gill Sans MT" pitchFamily="34" charset="0"/>
                <a:cs typeface="+mn-cs"/>
              </a:rPr>
              <a:t>Issues with OAA in the curriculum</a:t>
            </a:r>
          </a:p>
          <a:p>
            <a:pPr indent="-273050" fontAlgn="auto">
              <a:spcBef>
                <a:spcPts val="575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defRPr/>
            </a:pPr>
            <a:r>
              <a:rPr lang="en-GB" sz="1600" dirty="0">
                <a:solidFill>
                  <a:prstClr val="black"/>
                </a:solidFill>
                <a:latin typeface="Gill Sans MT" pitchFamily="34" charset="0"/>
                <a:cs typeface="+mn-cs"/>
              </a:rPr>
              <a:t>Staff lacking in specialist qualifications, experience or motivation will reduce experience.</a:t>
            </a:r>
          </a:p>
          <a:p>
            <a:pPr indent="-273050" fontAlgn="auto">
              <a:spcBef>
                <a:spcPts val="575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defRPr/>
            </a:pPr>
            <a:r>
              <a:rPr lang="en-GB" sz="1600" dirty="0">
                <a:solidFill>
                  <a:prstClr val="black"/>
                </a:solidFill>
                <a:latin typeface="Gill Sans MT" pitchFamily="34" charset="0"/>
                <a:cs typeface="+mn-cs"/>
              </a:rPr>
              <a:t>Lessons don’t allow much time</a:t>
            </a:r>
          </a:p>
          <a:p>
            <a:pPr indent="-273050" fontAlgn="auto">
              <a:spcBef>
                <a:spcPts val="575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defRPr/>
            </a:pPr>
            <a:r>
              <a:rPr lang="en-GB" sz="1600" dirty="0">
                <a:solidFill>
                  <a:prstClr val="black"/>
                </a:solidFill>
                <a:latin typeface="Gill Sans MT" pitchFamily="34" charset="0"/>
                <a:cs typeface="+mn-cs"/>
              </a:rPr>
              <a:t>Access and transport to facilities</a:t>
            </a:r>
          </a:p>
          <a:p>
            <a:pPr indent="-273050" fontAlgn="auto">
              <a:spcBef>
                <a:spcPts val="575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defRPr/>
            </a:pPr>
            <a:r>
              <a:rPr lang="en-GB" sz="1600" dirty="0">
                <a:solidFill>
                  <a:prstClr val="black"/>
                </a:solidFill>
                <a:latin typeface="Gill Sans MT" pitchFamily="34" charset="0"/>
                <a:cs typeface="+mn-cs"/>
              </a:rPr>
              <a:t>Money and resources- specialist equipment</a:t>
            </a:r>
          </a:p>
          <a:p>
            <a:pPr indent="-273050" fontAlgn="auto">
              <a:spcBef>
                <a:spcPts val="575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defRPr/>
            </a:pPr>
            <a:r>
              <a:rPr lang="en-GB" sz="1600" dirty="0">
                <a:solidFill>
                  <a:prstClr val="black"/>
                </a:solidFill>
                <a:latin typeface="Gill Sans MT" pitchFamily="34" charset="0"/>
                <a:cs typeface="+mn-cs"/>
              </a:rPr>
              <a:t>Teachers deterred by risk or certain activities</a:t>
            </a:r>
          </a:p>
          <a:p>
            <a:pPr indent="-273050" fontAlgn="auto">
              <a:spcBef>
                <a:spcPts val="575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defRPr/>
            </a:pPr>
            <a:r>
              <a:rPr lang="en-GB" sz="1600" dirty="0">
                <a:solidFill>
                  <a:prstClr val="black"/>
                </a:solidFill>
                <a:latin typeface="Gill Sans MT" pitchFamily="34" charset="0"/>
                <a:cs typeface="+mn-cs"/>
              </a:rPr>
              <a:t>Negative media publicity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GB" sz="1600" u="sng" dirty="0">
              <a:latin typeface="Gill Sans MT" pitchFamily="34" charset="0"/>
              <a:cs typeface="+mn-cs"/>
            </a:endParaRPr>
          </a:p>
        </p:txBody>
      </p:sp>
      <p:pic>
        <p:nvPicPr>
          <p:cNvPr id="7173" name="Picture 2" descr="http://t1.gstatic.com/images?q=tbn:Spzt_5hRtbiLiM:http://www.holidaymakernepal.com/images/mountain_biking_nep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5286375"/>
            <a:ext cx="14573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http://t1.gstatic.com/images?q=tbn:jC2Jgb1wNMuNFM:http://bestoffortcollins.files.wordpress.com/2008/09/rock_climbing_sandiego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50" y="5000625"/>
            <a:ext cx="1173163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http://t0.gstatic.com/images?q=tbn:RCQUKkn25UX9vM:http://www.pro.se/PageFiles/30683/Bilder%2520nr%25208%2520-08/PRO-orientering1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13" y="5214938"/>
            <a:ext cx="19288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268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PE and OAA as education</vt:lpstr>
      <vt:lpstr>What is PE?</vt:lpstr>
      <vt:lpstr>Triangular model of PE</vt:lpstr>
      <vt:lpstr>Physical education</vt:lpstr>
      <vt:lpstr>Outdoor and adventurous activities (OAA) in the curriculum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Characteristics, objectives and benefits of OAA</dc:title>
  <dc:creator>Matt</dc:creator>
  <cp:lastModifiedBy>MWay</cp:lastModifiedBy>
  <cp:revision>5</cp:revision>
  <dcterms:created xsi:type="dcterms:W3CDTF">2010-08-31T16:45:34Z</dcterms:created>
  <dcterms:modified xsi:type="dcterms:W3CDTF">2012-09-14T11:24:20Z</dcterms:modified>
</cp:coreProperties>
</file>