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6666666666668E-2"/>
          <c:y val="5.0925925925925937E-2"/>
          <c:w val="0.93888888888888933"/>
          <c:h val="0.72792906095071463"/>
        </c:manualLayout>
      </c:layout>
      <c:lineChart>
        <c:grouping val="standard"/>
        <c:varyColors val="0"/>
        <c:ser>
          <c:idx val="0"/>
          <c:order val="0"/>
          <c:tx>
            <c:v>Cognitive anxiety</c:v>
          </c:tx>
          <c:spPr>
            <a:ln w="38100" cap="flat" cmpd="sng" algn="ctr">
              <a:solidFill>
                <a:srgbClr val="00B0F0"/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marker>
            <c:symbol val="none"/>
          </c:marker>
          <c:cat>
            <c:strRef>
              <c:f>Sheet1!$B$2:$B$7</c:f>
              <c:strCache>
                <c:ptCount val="6"/>
                <c:pt idx="0">
                  <c:v>1 week</c:v>
                </c:pt>
                <c:pt idx="1">
                  <c:v>1 day</c:v>
                </c:pt>
                <c:pt idx="2">
                  <c:v>2 hours</c:v>
                </c:pt>
                <c:pt idx="3">
                  <c:v>1 hour</c:v>
                </c:pt>
                <c:pt idx="4">
                  <c:v>Start</c:v>
                </c:pt>
                <c:pt idx="5">
                  <c:v>1 hour into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42</c:v>
                </c:pt>
                <c:pt idx="1">
                  <c:v>44</c:v>
                </c:pt>
                <c:pt idx="2">
                  <c:v>46</c:v>
                </c:pt>
                <c:pt idx="3">
                  <c:v>48</c:v>
                </c:pt>
                <c:pt idx="4">
                  <c:v>50</c:v>
                </c:pt>
                <c:pt idx="5">
                  <c:v>40</c:v>
                </c:pt>
              </c:numCache>
            </c:numRef>
          </c:val>
          <c:smooth val="0"/>
        </c:ser>
        <c:ser>
          <c:idx val="1"/>
          <c:order val="1"/>
          <c:tx>
            <c:v>Somatic anxiety</c:v>
          </c:tx>
          <c:spPr>
            <a:ln w="38100" cap="flat" cmpd="sng" algn="ctr">
              <a:solidFill>
                <a:srgbClr val="92D050"/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marker>
            <c:symbol val="none"/>
          </c:marker>
          <c:cat>
            <c:strRef>
              <c:f>Sheet1!$B$2:$B$7</c:f>
              <c:strCache>
                <c:ptCount val="6"/>
                <c:pt idx="0">
                  <c:v>1 week</c:v>
                </c:pt>
                <c:pt idx="1">
                  <c:v>1 day</c:v>
                </c:pt>
                <c:pt idx="2">
                  <c:v>2 hours</c:v>
                </c:pt>
                <c:pt idx="3">
                  <c:v>1 hour</c:v>
                </c:pt>
                <c:pt idx="4">
                  <c:v>Start</c:v>
                </c:pt>
                <c:pt idx="5">
                  <c:v>1 hour into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35</c:v>
                </c:pt>
                <c:pt idx="4">
                  <c:v>50</c:v>
                </c:pt>
                <c:pt idx="5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017216"/>
        <c:axId val="137018752"/>
      </c:lineChart>
      <c:catAx>
        <c:axId val="13701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018752"/>
        <c:crosses val="autoZero"/>
        <c:auto val="1"/>
        <c:lblAlgn val="ctr"/>
        <c:lblOffset val="100"/>
        <c:noMultiLvlLbl val="0"/>
      </c:catAx>
      <c:valAx>
        <c:axId val="137018752"/>
        <c:scaling>
          <c:orientation val="minMax"/>
          <c:max val="50"/>
          <c:min val="10"/>
        </c:scaling>
        <c:delete val="1"/>
        <c:axPos val="l"/>
        <c:numFmt formatCode="General" sourceLinked="1"/>
        <c:majorTickMark val="none"/>
        <c:minorTickMark val="none"/>
        <c:tickLblPos val="none"/>
        <c:crossAx val="1370172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5791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6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4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529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10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832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043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6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0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162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5101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12BC1B-FC87-4D92-B721-2D2856FED367}" type="datetimeFigureOut">
              <a:rPr lang="en-GB" smtClean="0">
                <a:solidFill>
                  <a:srgbClr val="1F497D"/>
                </a:solidFill>
              </a:rPr>
              <a:pPr/>
              <a:t>12/11/2012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1F497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60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aAGT3TrE0I&amp;feature=relmf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917032"/>
            <a:ext cx="7920880" cy="1600200"/>
          </a:xfrm>
        </p:spPr>
        <p:txBody>
          <a:bodyPr>
            <a:normAutofit/>
          </a:bodyPr>
          <a:lstStyle/>
          <a:p>
            <a:r>
              <a:rPr lang="en-GB" dirty="0" smtClean="0"/>
              <a:t>What different methods are used to measure anxiety?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2.2 Measuring anxiety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95736" y="5486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mtClean="0">
                <a:hlinkClick r:id="rId2"/>
              </a:rPr>
              <a:t>Revision Video- Part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4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Measuring anxiety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Since anxiety has such a strong effect on performance…</a:t>
            </a:r>
          </a:p>
          <a:p>
            <a:r>
              <a:rPr lang="en-GB" sz="1800" dirty="0" smtClean="0"/>
              <a:t>Psychologists have devised methods to measure both State and Trait anxiety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These have taken different formats including:-</a:t>
            </a:r>
          </a:p>
          <a:p>
            <a:r>
              <a:rPr lang="en-GB" sz="1800" dirty="0" smtClean="0"/>
              <a:t>Physiological measures of Somatic anxiety (HR, Muscle tension and sweating)</a:t>
            </a:r>
          </a:p>
          <a:p>
            <a:r>
              <a:rPr lang="en-GB" sz="1800" dirty="0" smtClean="0"/>
              <a:t>Observation</a:t>
            </a:r>
          </a:p>
          <a:p>
            <a:r>
              <a:rPr lang="en-GB" sz="1800" dirty="0" smtClean="0"/>
              <a:t>Questionnaires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However several criticisms of these tests have emerged…</a:t>
            </a:r>
          </a:p>
          <a:p>
            <a:r>
              <a:rPr lang="en-GB" sz="1600" dirty="0" smtClean="0"/>
              <a:t>Physiological measures put the subject under extra anxiety, the situation itself creates anxiety.</a:t>
            </a:r>
          </a:p>
          <a:p>
            <a:r>
              <a:rPr lang="en-GB" sz="1600" dirty="0" smtClean="0"/>
              <a:t>Observations are subjective and are also in artificial environments causing extra anxiety</a:t>
            </a:r>
          </a:p>
          <a:p>
            <a:r>
              <a:rPr lang="en-GB" sz="1600" dirty="0" smtClean="0"/>
              <a:t>Questionnaires may not give a true reflection, but are popular as they are quick and cheap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t2.gstatic.com/images?q=tbn:ANd9GcT3pUVY8uGr3jVKScFqKbkZzVlC35mLkq2o5LXruJc1rDSVBIUd:www.improve-mental-health.com/image-files/depression-t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24740"/>
            <a:ext cx="205596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t1.gstatic.com/images?q=tbn:ANd9GcToNr01Dvc9I634i-dfZ749X-DxzQKvoMigNxpIaHrJ3H8lFUpepA:www.elisabethhubert.com/wp-content/uploads/2011/12/magnifying-glas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36505"/>
            <a:ext cx="962574" cy="142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QLALhgPWLS6eYracokaEn2nB73NUGMLYxkmq6mrR8HewGReneUKw:blog.lib.umn.edu/stoe0062/psy_1001%2520section%252021%2520spring%25202012/63f5b0b886bacbfb_meet-the-parents-iphone-app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675568"/>
            <a:ext cx="1739116" cy="106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63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Questionnaires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221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three questionnaires typically used are…</a:t>
            </a:r>
          </a:p>
          <a:p>
            <a:pPr marL="0" indent="0">
              <a:buNone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The State-Trait Anxiety Inventory (STAI)- </a:t>
            </a:r>
            <a:r>
              <a:rPr lang="en-GB" sz="3200" dirty="0" err="1" smtClean="0"/>
              <a:t>Spielberger</a:t>
            </a:r>
            <a:r>
              <a:rPr lang="en-GB" sz="3200" dirty="0" smtClean="0"/>
              <a:t>, 1970</a:t>
            </a:r>
          </a:p>
          <a:p>
            <a:pPr marL="457200" indent="-457200">
              <a:buFont typeface="+mj-lt"/>
              <a:buAutoNum type="arabicPeriod" startAt="2"/>
            </a:pPr>
            <a:endParaRPr lang="en-GB" sz="32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GB" sz="3200" dirty="0" smtClean="0"/>
              <a:t>The Sport Competition Anxiety Test (SCAT)- Martens et al, 1977</a:t>
            </a:r>
          </a:p>
          <a:p>
            <a:pPr marL="457200" indent="-457200">
              <a:buFont typeface="+mj-lt"/>
              <a:buAutoNum type="arabicPeriod" startAt="3"/>
            </a:pPr>
            <a:endParaRPr lang="en-GB" sz="32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GB" sz="3200" dirty="0" smtClean="0"/>
              <a:t>The Competitive State Anxiety Inventory – 2 (CSAI-2) Martens, 1990</a:t>
            </a:r>
          </a:p>
          <a:p>
            <a:pPr marL="457200" indent="-45720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2052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State-Trait Anxiety Inventory (STAI)- </a:t>
            </a:r>
            <a:r>
              <a:rPr lang="en-GB" dirty="0" err="1" smtClean="0"/>
              <a:t>Spielberger</a:t>
            </a:r>
            <a:r>
              <a:rPr lang="en-GB" dirty="0" smtClean="0"/>
              <a:t>, 1970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/>
          <a:lstStyle/>
          <a:p>
            <a:pPr marL="457200" indent="-457200">
              <a:buNone/>
            </a:pPr>
            <a:endParaRPr lang="en-GB" sz="2800" dirty="0" smtClean="0"/>
          </a:p>
          <a:p>
            <a:pPr marL="457200" indent="-457200">
              <a:buNone/>
            </a:pPr>
            <a:r>
              <a:rPr lang="en-GB" sz="2800" dirty="0" smtClean="0"/>
              <a:t>Self report questionnaire</a:t>
            </a:r>
          </a:p>
          <a:p>
            <a:pPr marL="457200" indent="-457200">
              <a:buNone/>
            </a:pPr>
            <a:endParaRPr lang="en-GB" sz="2800" dirty="0" smtClean="0"/>
          </a:p>
          <a:p>
            <a:pPr marL="457200" indent="-457200">
              <a:buNone/>
            </a:pPr>
            <a:r>
              <a:rPr lang="en-GB" sz="2800" dirty="0" smtClean="0"/>
              <a:t>Gives an indication of both State and Trait anxiety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 smtClean="0"/>
              <a:t>Limited use due to lack of relation to sport specific situations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Sport Competition Anxiety Test (SCAT)- Martens et al, 1977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363738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GB" sz="2400" dirty="0" smtClean="0"/>
              <a:t>Self report applied to specific sporting situations</a:t>
            </a:r>
          </a:p>
          <a:p>
            <a:pPr marL="457200" indent="-457200"/>
            <a:r>
              <a:rPr lang="en-GB" sz="2000" dirty="0" smtClean="0"/>
              <a:t>Gives an idea of the performers level of State anxiety in competitive situations</a:t>
            </a:r>
          </a:p>
          <a:p>
            <a:pPr marL="457200" indent="-457200"/>
            <a:endParaRPr lang="en-GB" sz="2000" dirty="0" smtClean="0"/>
          </a:p>
          <a:p>
            <a:pPr marL="457200" indent="-457200">
              <a:buNone/>
            </a:pPr>
            <a:r>
              <a:rPr lang="en-GB" sz="2000" dirty="0" smtClean="0"/>
              <a:t>4 factors identified that relate to competitive anxiety...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Individual differences in how performers interact with different situations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Different types of anxiety (State and Trait) which they have experienced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A specific anxiety trait experienced only in competitive situations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The competition itself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51520" y="4928289"/>
            <a:ext cx="8640960" cy="1656184"/>
            <a:chOff x="323528" y="4928289"/>
            <a:chExt cx="8640960" cy="1656184"/>
          </a:xfrm>
        </p:grpSpPr>
        <p:sp>
          <p:nvSpPr>
            <p:cNvPr id="6" name="Rounded Rectangle 5"/>
            <p:cNvSpPr/>
            <p:nvPr/>
          </p:nvSpPr>
          <p:spPr>
            <a:xfrm>
              <a:off x="323528" y="5013176"/>
              <a:ext cx="2232248" cy="6480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Competitive Trait anxiety</a:t>
              </a:r>
              <a:endParaRPr lang="en-GB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3528" y="5805264"/>
              <a:ext cx="2232248" cy="6480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Competitive situation</a:t>
              </a:r>
              <a:endParaRPr lang="en-GB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75856" y="5432345"/>
              <a:ext cx="2088232" cy="6480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Perception of threat</a:t>
              </a:r>
              <a:endParaRPr lang="en-GB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156176" y="4928289"/>
              <a:ext cx="2808312" cy="165618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Competitive State anxiety </a:t>
              </a:r>
              <a:endParaRPr lang="en-GB" sz="2400" b="1" dirty="0"/>
            </a:p>
          </p:txBody>
        </p:sp>
        <p:cxnSp>
          <p:nvCxnSpPr>
            <p:cNvPr id="11" name="Straight Arrow Connector 10"/>
            <p:cNvCxnSpPr>
              <a:stCxn id="6" idx="3"/>
              <a:endCxn id="8" idx="1"/>
            </p:cNvCxnSpPr>
            <p:nvPr/>
          </p:nvCxnSpPr>
          <p:spPr>
            <a:xfrm>
              <a:off x="2555776" y="5337212"/>
              <a:ext cx="720080" cy="41916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7" idx="3"/>
              <a:endCxn id="8" idx="1"/>
            </p:cNvCxnSpPr>
            <p:nvPr/>
          </p:nvCxnSpPr>
          <p:spPr>
            <a:xfrm flipV="1">
              <a:off x="2555776" y="5756381"/>
              <a:ext cx="720080" cy="37291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3"/>
              <a:endCxn id="9" idx="1"/>
            </p:cNvCxnSpPr>
            <p:nvPr/>
          </p:nvCxnSpPr>
          <p:spPr>
            <a:xfrm>
              <a:off x="5364088" y="5756381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Competitive State Anxiety Inventory – 2 (CSAI-2) Martens, 1990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149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dirty="0" smtClean="0"/>
              <a:t>Uses self report to measure...</a:t>
            </a:r>
          </a:p>
          <a:p>
            <a:pPr>
              <a:buNone/>
            </a:pPr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Cognitive state anxiety	Somatic state anxiety	Self confidence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Will be given out </a:t>
            </a:r>
            <a:r>
              <a:rPr lang="en-GB" sz="2000" smtClean="0"/>
              <a:t>several </a:t>
            </a:r>
            <a:r>
              <a:rPr lang="en-GB" sz="2000" smtClean="0"/>
              <a:t>times </a:t>
            </a:r>
            <a:r>
              <a:rPr lang="en-GB" sz="2000" dirty="0" smtClean="0"/>
              <a:t>prior to competition</a:t>
            </a:r>
          </a:p>
          <a:p>
            <a:r>
              <a:rPr lang="en-GB" sz="2000" dirty="0" smtClean="0"/>
              <a:t>Discover baseline levels and compare with pre-competition levels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1600" b="1" dirty="0" smtClean="0"/>
              <a:t>Cognitive State anxiety</a:t>
            </a:r>
          </a:p>
          <a:p>
            <a:pPr>
              <a:buNone/>
            </a:pPr>
            <a:r>
              <a:rPr lang="en-GB" sz="1600" dirty="0" smtClean="0"/>
              <a:t>Can be high along time before competition</a:t>
            </a:r>
          </a:p>
          <a:p>
            <a:pPr>
              <a:buNone/>
            </a:pPr>
            <a:r>
              <a:rPr lang="en-GB" sz="1600" dirty="0" smtClean="0"/>
              <a:t>Steady increase before competition</a:t>
            </a:r>
          </a:p>
          <a:p>
            <a:pPr>
              <a:buNone/>
            </a:pPr>
            <a:r>
              <a:rPr lang="en-GB" sz="1600" dirty="0" smtClean="0"/>
              <a:t>Will fluctuate during performance as chance of success/failure changes</a:t>
            </a:r>
          </a:p>
          <a:p>
            <a:pPr>
              <a:buNone/>
            </a:pPr>
            <a:r>
              <a:rPr lang="en-GB" sz="1600" b="1" dirty="0" smtClean="0"/>
              <a:t>Somatic State anxiety</a:t>
            </a:r>
          </a:p>
          <a:p>
            <a:pPr>
              <a:buNone/>
            </a:pPr>
            <a:r>
              <a:rPr lang="en-GB" sz="1600" dirty="0" smtClean="0"/>
              <a:t>Lower to begin with as body won’t react so soon</a:t>
            </a:r>
          </a:p>
          <a:p>
            <a:pPr>
              <a:buNone/>
            </a:pPr>
            <a:r>
              <a:rPr lang="en-GB" sz="1600" dirty="0" smtClean="0"/>
              <a:t>Increase quickly before competition</a:t>
            </a:r>
          </a:p>
          <a:p>
            <a:pPr>
              <a:buNone/>
            </a:pPr>
            <a:r>
              <a:rPr lang="en-GB" sz="1600" dirty="0" smtClean="0"/>
              <a:t>Generally decreases during completion</a:t>
            </a:r>
            <a:endParaRPr lang="en-GB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4211960" y="3933056"/>
            <a:ext cx="4572000" cy="2743200"/>
            <a:chOff x="4211960" y="3933056"/>
            <a:chExt cx="4572000" cy="2743200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25400699"/>
                </p:ext>
              </p:extLst>
            </p:nvPr>
          </p:nvGraphicFramePr>
          <p:xfrm>
            <a:off x="4211960" y="3933056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Straight Connector 5"/>
            <p:cNvCxnSpPr/>
            <p:nvPr/>
          </p:nvCxnSpPr>
          <p:spPr>
            <a:xfrm>
              <a:off x="7956376" y="4365104"/>
              <a:ext cx="0" cy="360040"/>
            </a:xfrm>
            <a:prstGeom prst="line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976868" y="4377983"/>
              <a:ext cx="288032" cy="0"/>
            </a:xfrm>
            <a:prstGeom prst="line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300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2.2 Measuring anxiety</vt:lpstr>
      <vt:lpstr>Measuring anxiety</vt:lpstr>
      <vt:lpstr>Questionnaires</vt:lpstr>
      <vt:lpstr>The State-Trait Anxiety Inventory (STAI)- Spielberger, 1970</vt:lpstr>
      <vt:lpstr>The Sport Competition Anxiety Test (SCAT)- Martens et al, 1977</vt:lpstr>
      <vt:lpstr>The Competitive State Anxiety Inventory – 2 (CSAI-2) Martens, 1990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Measuring anxiety</dc:title>
  <dc:creator>mway</dc:creator>
  <cp:lastModifiedBy>MWay</cp:lastModifiedBy>
  <cp:revision>15</cp:revision>
  <dcterms:created xsi:type="dcterms:W3CDTF">2012-07-18T08:46:18Z</dcterms:created>
  <dcterms:modified xsi:type="dcterms:W3CDTF">2012-11-12T07:55:58Z</dcterms:modified>
</cp:coreProperties>
</file>