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8BE593-D7D0-45FD-AB30-2ED338E111C0}" type="doc">
      <dgm:prSet loTypeId="urn:microsoft.com/office/officeart/2005/8/layout/cycle7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BB805A78-0446-4411-AC09-A36DC2B8A195}">
      <dgm:prSet phldrT="[Text]"/>
      <dgm:spPr/>
      <dgm:t>
        <a:bodyPr/>
        <a:lstStyle/>
        <a:p>
          <a:r>
            <a:rPr lang="en-GB" dirty="0" smtClean="0"/>
            <a:t>Perception of your ability to cope</a:t>
          </a:r>
          <a:endParaRPr lang="en-GB" dirty="0"/>
        </a:p>
      </dgm:t>
    </dgm:pt>
    <dgm:pt modelId="{CD693FAD-3200-4F70-9BEB-F616F2076514}" type="parTrans" cxnId="{93D9B766-E110-4AB5-B1BB-EE8E809A82DD}">
      <dgm:prSet/>
      <dgm:spPr/>
      <dgm:t>
        <a:bodyPr/>
        <a:lstStyle/>
        <a:p>
          <a:endParaRPr lang="en-GB"/>
        </a:p>
      </dgm:t>
    </dgm:pt>
    <dgm:pt modelId="{134DF3B1-8800-46FE-989F-889BA9D0DC05}" type="sibTrans" cxnId="{93D9B766-E110-4AB5-B1BB-EE8E809A82DD}">
      <dgm:prSet/>
      <dgm:spPr/>
      <dgm:t>
        <a:bodyPr/>
        <a:lstStyle/>
        <a:p>
          <a:endParaRPr lang="en-GB"/>
        </a:p>
      </dgm:t>
    </dgm:pt>
    <dgm:pt modelId="{DC3D87C0-0C9E-4D15-BDB4-D5A08A975490}">
      <dgm:prSet phldrT="[Text]"/>
      <dgm:spPr/>
      <dgm:t>
        <a:bodyPr/>
        <a:lstStyle/>
        <a:p>
          <a:r>
            <a:rPr lang="en-GB" dirty="0" smtClean="0"/>
            <a:t>Perceived importance of the situation</a:t>
          </a:r>
          <a:endParaRPr lang="en-GB" dirty="0"/>
        </a:p>
      </dgm:t>
    </dgm:pt>
    <dgm:pt modelId="{0E72344D-5023-486A-A333-0A035B24F56A}" type="parTrans" cxnId="{369540C4-D0AA-4002-BF3B-9D34CED55DE6}">
      <dgm:prSet/>
      <dgm:spPr/>
      <dgm:t>
        <a:bodyPr/>
        <a:lstStyle/>
        <a:p>
          <a:endParaRPr lang="en-GB"/>
        </a:p>
      </dgm:t>
    </dgm:pt>
    <dgm:pt modelId="{4752CB6F-1F3D-478D-AC5B-BD0EB6446C1E}" type="sibTrans" cxnId="{369540C4-D0AA-4002-BF3B-9D34CED55DE6}">
      <dgm:prSet/>
      <dgm:spPr/>
      <dgm:t>
        <a:bodyPr/>
        <a:lstStyle/>
        <a:p>
          <a:endParaRPr lang="en-GB"/>
        </a:p>
      </dgm:t>
    </dgm:pt>
    <dgm:pt modelId="{0A8ACD6F-D648-47A6-9D19-0E626082DC08}">
      <dgm:prSet phldrT="[Text]"/>
      <dgm:spPr/>
      <dgm:t>
        <a:bodyPr/>
        <a:lstStyle/>
        <a:p>
          <a:r>
            <a:rPr lang="en-GB" dirty="0" smtClean="0"/>
            <a:t>Perceived demands of the situation</a:t>
          </a:r>
          <a:endParaRPr lang="en-GB" dirty="0"/>
        </a:p>
      </dgm:t>
    </dgm:pt>
    <dgm:pt modelId="{8F507C61-402D-40DB-8959-A8C1F24D67BC}" type="parTrans" cxnId="{E5527442-FA05-48F7-A2A4-28878D706F5B}">
      <dgm:prSet/>
      <dgm:spPr/>
      <dgm:t>
        <a:bodyPr/>
        <a:lstStyle/>
        <a:p>
          <a:endParaRPr lang="en-GB"/>
        </a:p>
      </dgm:t>
    </dgm:pt>
    <dgm:pt modelId="{0ADD0CED-1426-4157-A326-EF040E6BEAC4}" type="sibTrans" cxnId="{E5527442-FA05-48F7-A2A4-28878D706F5B}">
      <dgm:prSet/>
      <dgm:spPr/>
      <dgm:t>
        <a:bodyPr/>
        <a:lstStyle/>
        <a:p>
          <a:endParaRPr lang="en-GB"/>
        </a:p>
      </dgm:t>
    </dgm:pt>
    <dgm:pt modelId="{4BB42FEF-C168-4DF3-B463-4E1C51E974F2}" type="pres">
      <dgm:prSet presAssocID="{EF8BE593-D7D0-45FD-AB30-2ED338E111C0}" presName="Name0" presStyleCnt="0">
        <dgm:presLayoutVars>
          <dgm:dir/>
          <dgm:resizeHandles val="exact"/>
        </dgm:presLayoutVars>
      </dgm:prSet>
      <dgm:spPr/>
    </dgm:pt>
    <dgm:pt modelId="{459216A5-5A5F-4E8D-80E7-9BE81C467C3D}" type="pres">
      <dgm:prSet presAssocID="{BB805A78-0446-4411-AC09-A36DC2B8A195}" presName="node" presStyleLbl="node1" presStyleIdx="0" presStyleCnt="3">
        <dgm:presLayoutVars>
          <dgm:bulletEnabled val="1"/>
        </dgm:presLayoutVars>
      </dgm:prSet>
      <dgm:spPr/>
    </dgm:pt>
    <dgm:pt modelId="{CF4F8DCE-23CB-46F8-A8DA-E90AC7196D33}" type="pres">
      <dgm:prSet presAssocID="{134DF3B1-8800-46FE-989F-889BA9D0DC05}" presName="sibTrans" presStyleLbl="sibTrans2D1" presStyleIdx="0" presStyleCnt="3"/>
      <dgm:spPr/>
    </dgm:pt>
    <dgm:pt modelId="{5FDE8587-C5C4-4E01-B627-8415A355A361}" type="pres">
      <dgm:prSet presAssocID="{134DF3B1-8800-46FE-989F-889BA9D0DC05}" presName="connectorText" presStyleLbl="sibTrans2D1" presStyleIdx="0" presStyleCnt="3"/>
      <dgm:spPr/>
    </dgm:pt>
    <dgm:pt modelId="{773F4757-6A9A-4FC9-8E93-82CC8974FFB7}" type="pres">
      <dgm:prSet presAssocID="{DC3D87C0-0C9E-4D15-BDB4-D5A08A975490}" presName="node" presStyleLbl="node1" presStyleIdx="1" presStyleCnt="3">
        <dgm:presLayoutVars>
          <dgm:bulletEnabled val="1"/>
        </dgm:presLayoutVars>
      </dgm:prSet>
      <dgm:spPr/>
    </dgm:pt>
    <dgm:pt modelId="{0697A1BC-9EDE-447E-8669-336BB6493752}" type="pres">
      <dgm:prSet presAssocID="{4752CB6F-1F3D-478D-AC5B-BD0EB6446C1E}" presName="sibTrans" presStyleLbl="sibTrans2D1" presStyleIdx="1" presStyleCnt="3"/>
      <dgm:spPr/>
    </dgm:pt>
    <dgm:pt modelId="{79AC674F-D6AE-48F1-AB63-7888FF85CF76}" type="pres">
      <dgm:prSet presAssocID="{4752CB6F-1F3D-478D-AC5B-BD0EB6446C1E}" presName="connectorText" presStyleLbl="sibTrans2D1" presStyleIdx="1" presStyleCnt="3"/>
      <dgm:spPr/>
    </dgm:pt>
    <dgm:pt modelId="{67267BCB-C44F-4FCD-8B00-7360AD350E30}" type="pres">
      <dgm:prSet presAssocID="{0A8ACD6F-D648-47A6-9D19-0E626082DC08}" presName="node" presStyleLbl="node1" presStyleIdx="2" presStyleCnt="3">
        <dgm:presLayoutVars>
          <dgm:bulletEnabled val="1"/>
        </dgm:presLayoutVars>
      </dgm:prSet>
      <dgm:spPr/>
    </dgm:pt>
    <dgm:pt modelId="{3EC1BB09-E1C2-44D5-8063-4E511C659743}" type="pres">
      <dgm:prSet presAssocID="{0ADD0CED-1426-4157-A326-EF040E6BEAC4}" presName="sibTrans" presStyleLbl="sibTrans2D1" presStyleIdx="2" presStyleCnt="3"/>
      <dgm:spPr/>
    </dgm:pt>
    <dgm:pt modelId="{278A0864-4DBA-4599-B0FA-4911EDC24739}" type="pres">
      <dgm:prSet presAssocID="{0ADD0CED-1426-4157-A326-EF040E6BEAC4}" presName="connectorText" presStyleLbl="sibTrans2D1" presStyleIdx="2" presStyleCnt="3"/>
      <dgm:spPr/>
    </dgm:pt>
  </dgm:ptLst>
  <dgm:cxnLst>
    <dgm:cxn modelId="{3D5E53D3-F0B0-4109-BF10-B2C8DBC3B299}" type="presOf" srcId="{BB805A78-0446-4411-AC09-A36DC2B8A195}" destId="{459216A5-5A5F-4E8D-80E7-9BE81C467C3D}" srcOrd="0" destOrd="0" presId="urn:microsoft.com/office/officeart/2005/8/layout/cycle7"/>
    <dgm:cxn modelId="{3CFBF615-EEAA-40B3-87A3-0C34AEA4EE39}" type="presOf" srcId="{134DF3B1-8800-46FE-989F-889BA9D0DC05}" destId="{5FDE8587-C5C4-4E01-B627-8415A355A361}" srcOrd="1" destOrd="0" presId="urn:microsoft.com/office/officeart/2005/8/layout/cycle7"/>
    <dgm:cxn modelId="{FCB5E34B-F0B6-4DB4-973B-999606D79264}" type="presOf" srcId="{134DF3B1-8800-46FE-989F-889BA9D0DC05}" destId="{CF4F8DCE-23CB-46F8-A8DA-E90AC7196D33}" srcOrd="0" destOrd="0" presId="urn:microsoft.com/office/officeart/2005/8/layout/cycle7"/>
    <dgm:cxn modelId="{9A6AD16D-3C29-448A-967A-FB32F9D838D5}" type="presOf" srcId="{4752CB6F-1F3D-478D-AC5B-BD0EB6446C1E}" destId="{0697A1BC-9EDE-447E-8669-336BB6493752}" srcOrd="0" destOrd="0" presId="urn:microsoft.com/office/officeart/2005/8/layout/cycle7"/>
    <dgm:cxn modelId="{93D9B766-E110-4AB5-B1BB-EE8E809A82DD}" srcId="{EF8BE593-D7D0-45FD-AB30-2ED338E111C0}" destId="{BB805A78-0446-4411-AC09-A36DC2B8A195}" srcOrd="0" destOrd="0" parTransId="{CD693FAD-3200-4F70-9BEB-F616F2076514}" sibTransId="{134DF3B1-8800-46FE-989F-889BA9D0DC05}"/>
    <dgm:cxn modelId="{369540C4-D0AA-4002-BF3B-9D34CED55DE6}" srcId="{EF8BE593-D7D0-45FD-AB30-2ED338E111C0}" destId="{DC3D87C0-0C9E-4D15-BDB4-D5A08A975490}" srcOrd="1" destOrd="0" parTransId="{0E72344D-5023-486A-A333-0A035B24F56A}" sibTransId="{4752CB6F-1F3D-478D-AC5B-BD0EB6446C1E}"/>
    <dgm:cxn modelId="{95400188-5920-4944-B31D-238A45AAC1D5}" type="presOf" srcId="{DC3D87C0-0C9E-4D15-BDB4-D5A08A975490}" destId="{773F4757-6A9A-4FC9-8E93-82CC8974FFB7}" srcOrd="0" destOrd="0" presId="urn:microsoft.com/office/officeart/2005/8/layout/cycle7"/>
    <dgm:cxn modelId="{ABC1D881-6600-456A-BB1E-A8D5463D643F}" type="presOf" srcId="{0ADD0CED-1426-4157-A326-EF040E6BEAC4}" destId="{278A0864-4DBA-4599-B0FA-4911EDC24739}" srcOrd="1" destOrd="0" presId="urn:microsoft.com/office/officeart/2005/8/layout/cycle7"/>
    <dgm:cxn modelId="{9B03BDFC-4287-4760-974B-4B580742E771}" type="presOf" srcId="{0A8ACD6F-D648-47A6-9D19-0E626082DC08}" destId="{67267BCB-C44F-4FCD-8B00-7360AD350E30}" srcOrd="0" destOrd="0" presId="urn:microsoft.com/office/officeart/2005/8/layout/cycle7"/>
    <dgm:cxn modelId="{4B09C41A-7AF0-4F37-B663-F5F01D6E2B95}" type="presOf" srcId="{0ADD0CED-1426-4157-A326-EF040E6BEAC4}" destId="{3EC1BB09-E1C2-44D5-8063-4E511C659743}" srcOrd="0" destOrd="0" presId="urn:microsoft.com/office/officeart/2005/8/layout/cycle7"/>
    <dgm:cxn modelId="{D20CF536-C7EF-4050-B141-211B7CA9E910}" type="presOf" srcId="{EF8BE593-D7D0-45FD-AB30-2ED338E111C0}" destId="{4BB42FEF-C168-4DF3-B463-4E1C51E974F2}" srcOrd="0" destOrd="0" presId="urn:microsoft.com/office/officeart/2005/8/layout/cycle7"/>
    <dgm:cxn modelId="{E5527442-FA05-48F7-A2A4-28878D706F5B}" srcId="{EF8BE593-D7D0-45FD-AB30-2ED338E111C0}" destId="{0A8ACD6F-D648-47A6-9D19-0E626082DC08}" srcOrd="2" destOrd="0" parTransId="{8F507C61-402D-40DB-8959-A8C1F24D67BC}" sibTransId="{0ADD0CED-1426-4157-A326-EF040E6BEAC4}"/>
    <dgm:cxn modelId="{469807A8-8E7C-4EAD-B6FD-AC3B9D706DD3}" type="presOf" srcId="{4752CB6F-1F3D-478D-AC5B-BD0EB6446C1E}" destId="{79AC674F-D6AE-48F1-AB63-7888FF85CF76}" srcOrd="1" destOrd="0" presId="urn:microsoft.com/office/officeart/2005/8/layout/cycle7"/>
    <dgm:cxn modelId="{C84F99DE-3637-4014-995B-CAB0A15BDBBE}" type="presParOf" srcId="{4BB42FEF-C168-4DF3-B463-4E1C51E974F2}" destId="{459216A5-5A5F-4E8D-80E7-9BE81C467C3D}" srcOrd="0" destOrd="0" presId="urn:microsoft.com/office/officeart/2005/8/layout/cycle7"/>
    <dgm:cxn modelId="{5B9DE62D-C5F4-4394-A287-1DFCC0FCEFDF}" type="presParOf" srcId="{4BB42FEF-C168-4DF3-B463-4E1C51E974F2}" destId="{CF4F8DCE-23CB-46F8-A8DA-E90AC7196D33}" srcOrd="1" destOrd="0" presId="urn:microsoft.com/office/officeart/2005/8/layout/cycle7"/>
    <dgm:cxn modelId="{AD956847-CC3C-4504-83FA-862C28D0CE11}" type="presParOf" srcId="{CF4F8DCE-23CB-46F8-A8DA-E90AC7196D33}" destId="{5FDE8587-C5C4-4E01-B627-8415A355A361}" srcOrd="0" destOrd="0" presId="urn:microsoft.com/office/officeart/2005/8/layout/cycle7"/>
    <dgm:cxn modelId="{03A66AA2-702F-4771-9CF9-E5FE815639D6}" type="presParOf" srcId="{4BB42FEF-C168-4DF3-B463-4E1C51E974F2}" destId="{773F4757-6A9A-4FC9-8E93-82CC8974FFB7}" srcOrd="2" destOrd="0" presId="urn:microsoft.com/office/officeart/2005/8/layout/cycle7"/>
    <dgm:cxn modelId="{B1B91C7D-1270-4D1C-BE95-D48C65DA57A3}" type="presParOf" srcId="{4BB42FEF-C168-4DF3-B463-4E1C51E974F2}" destId="{0697A1BC-9EDE-447E-8669-336BB6493752}" srcOrd="3" destOrd="0" presId="urn:microsoft.com/office/officeart/2005/8/layout/cycle7"/>
    <dgm:cxn modelId="{F913B801-1856-454D-B850-ADF6F6D3EFED}" type="presParOf" srcId="{0697A1BC-9EDE-447E-8669-336BB6493752}" destId="{79AC674F-D6AE-48F1-AB63-7888FF85CF76}" srcOrd="0" destOrd="0" presId="urn:microsoft.com/office/officeart/2005/8/layout/cycle7"/>
    <dgm:cxn modelId="{5D18241E-D979-43F2-ABD5-18B9EF613173}" type="presParOf" srcId="{4BB42FEF-C168-4DF3-B463-4E1C51E974F2}" destId="{67267BCB-C44F-4FCD-8B00-7360AD350E30}" srcOrd="4" destOrd="0" presId="urn:microsoft.com/office/officeart/2005/8/layout/cycle7"/>
    <dgm:cxn modelId="{8962215F-C574-419B-AD3D-81E7255FCF45}" type="presParOf" srcId="{4BB42FEF-C168-4DF3-B463-4E1C51E974F2}" destId="{3EC1BB09-E1C2-44D5-8063-4E511C659743}" srcOrd="5" destOrd="0" presId="urn:microsoft.com/office/officeart/2005/8/layout/cycle7"/>
    <dgm:cxn modelId="{AC00AFFB-9081-4F01-8ECF-0434DC088755}" type="presParOf" srcId="{3EC1BB09-E1C2-44D5-8063-4E511C659743}" destId="{278A0864-4DBA-4599-B0FA-4911EDC2473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9216A5-5A5F-4E8D-80E7-9BE81C467C3D}">
      <dsp:nvSpPr>
        <dsp:cNvPr id="0" name=""/>
        <dsp:cNvSpPr/>
      </dsp:nvSpPr>
      <dsp:spPr>
        <a:xfrm>
          <a:off x="1352182" y="959775"/>
          <a:ext cx="1636182" cy="8180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Perception of your ability to cope</a:t>
          </a:r>
          <a:endParaRPr lang="en-GB" sz="1600" kern="1200" dirty="0"/>
        </a:p>
      </dsp:txBody>
      <dsp:txXfrm>
        <a:off x="1376143" y="983736"/>
        <a:ext cx="1588260" cy="770169"/>
      </dsp:txXfrm>
    </dsp:sp>
    <dsp:sp modelId="{CF4F8DCE-23CB-46F8-A8DA-E90AC7196D33}">
      <dsp:nvSpPr>
        <dsp:cNvPr id="0" name=""/>
        <dsp:cNvSpPr/>
      </dsp:nvSpPr>
      <dsp:spPr>
        <a:xfrm rot="3600000">
          <a:off x="2419463" y="2395606"/>
          <a:ext cx="852562" cy="28633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2505362" y="2452872"/>
        <a:ext cx="680764" cy="171799"/>
      </dsp:txXfrm>
    </dsp:sp>
    <dsp:sp modelId="{773F4757-6A9A-4FC9-8E93-82CC8974FFB7}">
      <dsp:nvSpPr>
        <dsp:cNvPr id="0" name=""/>
        <dsp:cNvSpPr/>
      </dsp:nvSpPr>
      <dsp:spPr>
        <a:xfrm>
          <a:off x="2703125" y="3299677"/>
          <a:ext cx="1636182" cy="8180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Perceived importance of the situation</a:t>
          </a:r>
          <a:endParaRPr lang="en-GB" sz="1600" kern="1200" dirty="0"/>
        </a:p>
      </dsp:txBody>
      <dsp:txXfrm>
        <a:off x="2727086" y="3323638"/>
        <a:ext cx="1588260" cy="770169"/>
      </dsp:txXfrm>
    </dsp:sp>
    <dsp:sp modelId="{0697A1BC-9EDE-447E-8669-336BB6493752}">
      <dsp:nvSpPr>
        <dsp:cNvPr id="0" name=""/>
        <dsp:cNvSpPr/>
      </dsp:nvSpPr>
      <dsp:spPr>
        <a:xfrm rot="10800000">
          <a:off x="1743992" y="3565556"/>
          <a:ext cx="852562" cy="28633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 rot="10800000">
        <a:off x="1829891" y="3622822"/>
        <a:ext cx="680764" cy="171799"/>
      </dsp:txXfrm>
    </dsp:sp>
    <dsp:sp modelId="{67267BCB-C44F-4FCD-8B00-7360AD350E30}">
      <dsp:nvSpPr>
        <dsp:cNvPr id="0" name=""/>
        <dsp:cNvSpPr/>
      </dsp:nvSpPr>
      <dsp:spPr>
        <a:xfrm>
          <a:off x="1239" y="3299677"/>
          <a:ext cx="1636182" cy="8180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Perceived demands of the situation</a:t>
          </a:r>
          <a:endParaRPr lang="en-GB" sz="1600" kern="1200" dirty="0"/>
        </a:p>
      </dsp:txBody>
      <dsp:txXfrm>
        <a:off x="25200" y="3323638"/>
        <a:ext cx="1588260" cy="770169"/>
      </dsp:txXfrm>
    </dsp:sp>
    <dsp:sp modelId="{3EC1BB09-E1C2-44D5-8063-4E511C659743}">
      <dsp:nvSpPr>
        <dsp:cNvPr id="0" name=""/>
        <dsp:cNvSpPr/>
      </dsp:nvSpPr>
      <dsp:spPr>
        <a:xfrm rot="18000000">
          <a:off x="1068520" y="2395606"/>
          <a:ext cx="852562" cy="28633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1154419" y="2452872"/>
        <a:ext cx="680764" cy="171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35F5-D944-4477-9F7D-6BD056467FB3}" type="datetimeFigureOut">
              <a:rPr lang="en-GB" smtClean="0"/>
              <a:t>16/11/2012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9546D5D-72EE-434E-9872-B8238C24C75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35F5-D944-4477-9F7D-6BD056467FB3}" type="datetimeFigureOut">
              <a:rPr lang="en-GB" smtClean="0"/>
              <a:t>16/11/2012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6D5D-72EE-434E-9872-B8238C24C7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35F5-D944-4477-9F7D-6BD056467FB3}" type="datetimeFigureOut">
              <a:rPr lang="en-GB" smtClean="0"/>
              <a:t>16/11/2012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6D5D-72EE-434E-9872-B8238C24C7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35F5-D944-4477-9F7D-6BD056467FB3}" type="datetimeFigureOut">
              <a:rPr lang="en-GB" smtClean="0"/>
              <a:t>16/11/2012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6D5D-72EE-434E-9872-B8238C24C75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35F5-D944-4477-9F7D-6BD056467FB3}" type="datetimeFigureOut">
              <a:rPr lang="en-GB" smtClean="0"/>
              <a:t>16/11/2012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9546D5D-72EE-434E-9872-B8238C24C75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35F5-D944-4477-9F7D-6BD056467FB3}" type="datetimeFigureOut">
              <a:rPr lang="en-GB" smtClean="0"/>
              <a:t>16/11/2012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6D5D-72EE-434E-9872-B8238C24C75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35F5-D944-4477-9F7D-6BD056467FB3}" type="datetimeFigureOut">
              <a:rPr lang="en-GB" smtClean="0"/>
              <a:t>16/11/2012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6D5D-72EE-434E-9872-B8238C24C757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35F5-D944-4477-9F7D-6BD056467FB3}" type="datetimeFigureOut">
              <a:rPr lang="en-GB" smtClean="0"/>
              <a:t>16/11/2012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6D5D-72EE-434E-9872-B8238C24C7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35F5-D944-4477-9F7D-6BD056467FB3}" type="datetimeFigureOut">
              <a:rPr lang="en-GB" smtClean="0"/>
              <a:t>16/11/2012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6D5D-72EE-434E-9872-B8238C24C7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35F5-D944-4477-9F7D-6BD056467FB3}" type="datetimeFigureOut">
              <a:rPr lang="en-GB" smtClean="0"/>
              <a:t>16/11/2012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6D5D-72EE-434E-9872-B8238C24C757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35F5-D944-4477-9F7D-6BD056467FB3}" type="datetimeFigureOut">
              <a:rPr lang="en-GB" smtClean="0"/>
              <a:t>16/11/2012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9546D5D-72EE-434E-9872-B8238C24C757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2835F5-D944-4477-9F7D-6BD056467FB3}" type="datetimeFigureOut">
              <a:rPr lang="en-GB" smtClean="0"/>
              <a:t>16/11/2012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9546D5D-72EE-434E-9872-B8238C24C75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socyberty.com/advice/set-smarter-goal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917032"/>
            <a:ext cx="7920880" cy="1600200"/>
          </a:xfrm>
        </p:spPr>
        <p:txBody>
          <a:bodyPr>
            <a:normAutofit/>
          </a:bodyPr>
          <a:lstStyle/>
          <a:p>
            <a:r>
              <a:rPr lang="en-GB" dirty="0" smtClean="0"/>
              <a:t>What </a:t>
            </a:r>
            <a:r>
              <a:rPr lang="en-GB" dirty="0" smtClean="0"/>
              <a:t>is stress?</a:t>
            </a:r>
          </a:p>
          <a:p>
            <a:r>
              <a:rPr lang="en-GB" dirty="0" smtClean="0"/>
              <a:t>What are the benefits to goal setting?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2.3 Stress and Goal Setting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892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/>
          <a:lstStyle/>
          <a:p>
            <a:r>
              <a:rPr lang="en-GB" dirty="0" smtClean="0"/>
              <a:t>Stress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1447800"/>
            <a:ext cx="7787208" cy="5077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Stress is a commonly used term in society and sport specifically.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Definition needs to be clarified as it has varied…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b="1" dirty="0" smtClean="0"/>
              <a:t>Stress- </a:t>
            </a:r>
            <a:r>
              <a:rPr lang="en-GB" sz="2000" i="1" dirty="0" smtClean="0"/>
              <a:t>“Non-specific response of the body to any demand placed upon it”</a:t>
            </a:r>
          </a:p>
          <a:p>
            <a:pPr marL="0" indent="0">
              <a:buNone/>
            </a:pPr>
            <a:r>
              <a:rPr lang="en-GB" sz="2000" dirty="0" smtClean="0"/>
              <a:t> </a:t>
            </a:r>
          </a:p>
          <a:p>
            <a:pPr marL="0" indent="0">
              <a:buNone/>
            </a:pPr>
            <a:r>
              <a:rPr lang="en-GB" sz="2000" b="1" dirty="0" smtClean="0"/>
              <a:t>Stress-</a:t>
            </a:r>
            <a:r>
              <a:rPr lang="en-GB" sz="2000" i="1" dirty="0" smtClean="0"/>
              <a:t> “Negative response to a situation that places demand on us”</a:t>
            </a:r>
            <a:endParaRPr lang="en-GB" sz="2000" i="1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2</a:t>
            </a:r>
            <a:r>
              <a:rPr lang="en-GB" sz="2000" baseline="30000" dirty="0" smtClean="0"/>
              <a:t>nd</a:t>
            </a:r>
            <a:r>
              <a:rPr lang="en-GB" sz="2000" dirty="0" smtClean="0"/>
              <a:t> definition is more specific to being </a:t>
            </a:r>
            <a:r>
              <a:rPr lang="en-GB" sz="2000" b="1" dirty="0" smtClean="0"/>
              <a:t>‘distressed’ </a:t>
            </a:r>
            <a:endParaRPr lang="en-GB" sz="2000" b="1" dirty="0"/>
          </a:p>
        </p:txBody>
      </p:sp>
      <p:pic>
        <p:nvPicPr>
          <p:cNvPr id="5" name="Picture 2" descr="http://t2.gstatic.com/images?q=tbn:ANd9GcQs1FI4zJnI5BjZUzQNkYr0yTHLEijFlICEkd5fdW-HmHCuI1ATuw:www.oxfordschoolblogs.co.uk/psychcompanion/blog/wp-content/uploads/2012/04/Stress-Relief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365104"/>
            <a:ext cx="221932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36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Components of stress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44044617"/>
              </p:ext>
            </p:extLst>
          </p:nvPr>
        </p:nvGraphicFramePr>
        <p:xfrm>
          <a:off x="251520" y="1159768"/>
          <a:ext cx="4340547" cy="5077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149974" y="1447800"/>
            <a:ext cx="3958530" cy="5149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 smtClean="0"/>
              <a:t>Perceived demands (Stressors)</a:t>
            </a:r>
          </a:p>
          <a:p>
            <a:pPr marL="0" indent="0">
              <a:buNone/>
            </a:pPr>
            <a:r>
              <a:rPr lang="en-GB" sz="1800" dirty="0" smtClean="0"/>
              <a:t>Anything which…</a:t>
            </a:r>
          </a:p>
          <a:p>
            <a:r>
              <a:rPr lang="en-GB" sz="1800" dirty="0" smtClean="0"/>
              <a:t>Threatens our self esteem</a:t>
            </a:r>
          </a:p>
          <a:p>
            <a:r>
              <a:rPr lang="en-GB" sz="1800" dirty="0" smtClean="0"/>
              <a:t>Causes us personal harm</a:t>
            </a:r>
          </a:p>
          <a:p>
            <a:r>
              <a:rPr lang="en-GB" sz="1800" dirty="0" smtClean="0"/>
              <a:t>Develops for of the unknown</a:t>
            </a:r>
          </a:p>
          <a:p>
            <a:r>
              <a:rPr lang="en-GB" sz="1800" dirty="0" smtClean="0"/>
              <a:t>Causes frustration</a:t>
            </a:r>
          </a:p>
          <a:p>
            <a:r>
              <a:rPr lang="en-GB" sz="1800" dirty="0" smtClean="0"/>
              <a:t>Increases pressure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b="1" dirty="0" smtClean="0"/>
              <a:t>Individual Perception of stress</a:t>
            </a:r>
          </a:p>
          <a:p>
            <a:r>
              <a:rPr lang="en-GB" sz="1800" dirty="0" smtClean="0"/>
              <a:t>Trait anxiety</a:t>
            </a:r>
          </a:p>
          <a:p>
            <a:r>
              <a:rPr lang="en-GB" sz="1800" dirty="0" smtClean="0"/>
              <a:t>Self confidence</a:t>
            </a:r>
          </a:p>
          <a:p>
            <a:r>
              <a:rPr lang="en-GB" sz="1800" dirty="0" smtClean="0"/>
              <a:t>Interpretation of arousal</a:t>
            </a:r>
          </a:p>
          <a:p>
            <a:r>
              <a:rPr lang="en-GB" sz="1800" dirty="0" smtClean="0"/>
              <a:t>Significance of the event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09648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Responding to stress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7772400" cy="5149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/>
              <a:t>Generally, Stress </a:t>
            </a:r>
            <a:r>
              <a:rPr lang="en-GB" sz="1800" dirty="0"/>
              <a:t>is something which is to be avoided as it inhibits performance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However, In some activities, stress appears to be an integral part of the activity…</a:t>
            </a:r>
          </a:p>
          <a:p>
            <a:r>
              <a:rPr lang="en-GB" sz="1800" dirty="0" smtClean="0"/>
              <a:t>Associated with thrill and excitement</a:t>
            </a:r>
          </a:p>
          <a:p>
            <a:r>
              <a:rPr lang="en-GB" sz="1800" dirty="0" smtClean="0"/>
              <a:t>Known as Eustress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The response of the body is directly proportional to the perception of the threat.</a:t>
            </a:r>
          </a:p>
        </p:txBody>
      </p:sp>
      <p:pic>
        <p:nvPicPr>
          <p:cNvPr id="2050" name="Picture 2" descr="http://t2.gstatic.com/images?q=tbn:ANd9GcSMPI4EQ3ee789U7RdT_9ab_Xmsn0ltHejpvFAaw3U8wwW7iLhSxg:i2.cdn.turner.com/cnn/2009/SPORT/09/25/golf.stress/art.golfstres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339" y="4763813"/>
            <a:ext cx="2363341" cy="1775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3.gstatic.com/images?q=tbn:ANd9GcSJAnkR5K8E4MReL-Y67vR8nSEFRxYVVk_FG6lajeiX3bkz5G4f:www.extremesportstrader.co.uk/shots/wp-content/uploads/2010/10/Bungee-Jump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763813"/>
            <a:ext cx="2638425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83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Fight or Flight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2780928"/>
            <a:ext cx="4320480" cy="22322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 2" pitchFamily="18" charset="2"/>
              <a:buChar char=""/>
            </a:pPr>
            <a:r>
              <a:rPr lang="en-GB" sz="1600" dirty="0" smtClean="0"/>
              <a:t>Increase </a:t>
            </a:r>
            <a:r>
              <a:rPr lang="en-GB" sz="1600" dirty="0"/>
              <a:t>heart rate</a:t>
            </a:r>
          </a:p>
          <a:p>
            <a:pPr>
              <a:buFont typeface="Wingdings 2" pitchFamily="18" charset="2"/>
              <a:buChar char=""/>
            </a:pPr>
            <a:r>
              <a:rPr lang="en-GB" sz="1600" dirty="0"/>
              <a:t>Increased Blood pressure</a:t>
            </a:r>
          </a:p>
          <a:p>
            <a:pPr>
              <a:buFont typeface="Wingdings 2" pitchFamily="18" charset="2"/>
              <a:buChar char=""/>
            </a:pPr>
            <a:r>
              <a:rPr lang="en-GB" sz="1600" dirty="0"/>
              <a:t>Increased oxygen delivery</a:t>
            </a:r>
          </a:p>
          <a:p>
            <a:pPr>
              <a:buFont typeface="Wingdings 2" pitchFamily="18" charset="2"/>
              <a:buChar char=""/>
            </a:pPr>
            <a:r>
              <a:rPr lang="en-GB" sz="1600" dirty="0"/>
              <a:t>Sweating increased to help keep muscles cool</a:t>
            </a:r>
          </a:p>
          <a:p>
            <a:pPr>
              <a:buFont typeface="Wingdings 2" pitchFamily="18" charset="2"/>
              <a:buChar char=""/>
            </a:pPr>
            <a:r>
              <a:rPr lang="en-GB" sz="1600" dirty="0"/>
              <a:t>Blood is diverted away from the skin</a:t>
            </a:r>
          </a:p>
          <a:p>
            <a:pPr>
              <a:buFont typeface="Wingdings 2" pitchFamily="18" charset="2"/>
              <a:buChar char=""/>
            </a:pPr>
            <a:r>
              <a:rPr lang="en-GB" sz="1600" dirty="0"/>
              <a:t>Attention focuses on </a:t>
            </a:r>
            <a:r>
              <a:rPr lang="en-GB" sz="1600" dirty="0" smtClean="0"/>
              <a:t>threat (Selective </a:t>
            </a:r>
            <a:r>
              <a:rPr lang="en-GB" sz="1600" dirty="0"/>
              <a:t>attention</a:t>
            </a:r>
            <a:r>
              <a:rPr lang="en-GB" sz="1600" dirty="0" smtClean="0"/>
              <a:t>)</a:t>
            </a:r>
            <a:endParaRPr lang="en-GB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11392" y="2780928"/>
            <a:ext cx="4037072" cy="22307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 2" pitchFamily="18" charset="2"/>
              <a:buChar char=""/>
            </a:pPr>
            <a:r>
              <a:rPr lang="en-GB" sz="1600" dirty="0" smtClean="0"/>
              <a:t>Excitable, anxious, irritable</a:t>
            </a:r>
            <a:endParaRPr lang="en-GB" sz="1600" dirty="0"/>
          </a:p>
          <a:p>
            <a:pPr>
              <a:buFont typeface="Wingdings 2" pitchFamily="18" charset="2"/>
              <a:buChar char=""/>
            </a:pPr>
            <a:r>
              <a:rPr lang="en-GB" sz="1600" dirty="0" smtClean="0"/>
              <a:t>Reduction in ability to work as a member of a team</a:t>
            </a:r>
          </a:p>
          <a:p>
            <a:pPr>
              <a:buFont typeface="Wingdings 2" pitchFamily="18" charset="2"/>
              <a:buChar char=""/>
            </a:pPr>
            <a:r>
              <a:rPr lang="en-GB" sz="1600" dirty="0" smtClean="0"/>
              <a:t>Difficulty executing precise movements</a:t>
            </a:r>
          </a:p>
          <a:p>
            <a:pPr>
              <a:buFont typeface="Wingdings 2" pitchFamily="18" charset="2"/>
              <a:buChar char=""/>
            </a:pPr>
            <a:r>
              <a:rPr lang="en-GB" sz="1600" dirty="0" smtClean="0"/>
              <a:t>Inability to focus on different sources (Attention Narrowing)</a:t>
            </a:r>
          </a:p>
          <a:p>
            <a:pPr>
              <a:buFont typeface="Wingdings 2" pitchFamily="18" charset="2"/>
              <a:buChar char=""/>
            </a:pPr>
            <a:r>
              <a:rPr lang="en-GB" sz="1600" dirty="0" smtClean="0"/>
              <a:t>Decision making reduced</a:t>
            </a:r>
            <a:endParaRPr lang="en-GB" sz="1600" dirty="0"/>
          </a:p>
          <a:p>
            <a:endParaRPr lang="en-GB" sz="16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15143" y="1556792"/>
            <a:ext cx="7920880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/>
              <a:t>In threatening situations Adrenaline is released</a:t>
            </a:r>
            <a:r>
              <a:rPr lang="en-GB" sz="2000" dirty="0" smtClean="0"/>
              <a:t>…</a:t>
            </a:r>
          </a:p>
          <a:p>
            <a:pPr marL="0" indent="0">
              <a:buNone/>
            </a:pPr>
            <a:r>
              <a:rPr lang="en-GB" sz="2000" dirty="0" smtClean="0"/>
              <a:t>Can have both a positive and negative effect on performance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021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uiExpand="1" build="p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Goal Setting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640960" cy="5005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b="1" dirty="0" smtClean="0"/>
              <a:t>Stress management technique- directs attention away form threat and to an achievable target</a:t>
            </a:r>
          </a:p>
          <a:p>
            <a:pPr marL="0" indent="0" algn="ctr">
              <a:buNone/>
            </a:pPr>
            <a:endParaRPr lang="en-GB" sz="2000" b="1" dirty="0" smtClean="0"/>
          </a:p>
          <a:p>
            <a:pPr marL="0" indent="0">
              <a:buNone/>
            </a:pPr>
            <a:r>
              <a:rPr lang="en-GB" sz="2000" dirty="0" smtClean="0"/>
              <a:t>Provides a direction for our efforts…</a:t>
            </a:r>
          </a:p>
          <a:p>
            <a:r>
              <a:rPr lang="en-GB" sz="2000" dirty="0" smtClean="0"/>
              <a:t>Improves selective attention</a:t>
            </a:r>
          </a:p>
          <a:p>
            <a:r>
              <a:rPr lang="en-GB" sz="2000" dirty="0" smtClean="0"/>
              <a:t>Increases motivation</a:t>
            </a:r>
          </a:p>
          <a:p>
            <a:r>
              <a:rPr lang="en-GB" sz="2000" dirty="0" smtClean="0"/>
              <a:t>Promotes task persistence</a:t>
            </a:r>
          </a:p>
          <a:p>
            <a:r>
              <a:rPr lang="en-GB" sz="2000" dirty="0" smtClean="0"/>
              <a:t>Increases self-confidence</a:t>
            </a:r>
          </a:p>
          <a:p>
            <a:r>
              <a:rPr lang="en-GB" sz="2000" dirty="0" smtClean="0"/>
              <a:t>Reduces anxiety</a:t>
            </a:r>
          </a:p>
          <a:p>
            <a:pPr marL="0" indent="0" algn="ctr">
              <a:buNone/>
            </a:pPr>
            <a:r>
              <a:rPr lang="en-GB" sz="6600" dirty="0" smtClean="0">
                <a:latin typeface="Wide Latin" pitchFamily="18" charset="0"/>
              </a:rPr>
              <a:t>SMARTER</a:t>
            </a:r>
            <a:endParaRPr lang="en-GB" sz="6600" dirty="0">
              <a:latin typeface="Wide Latin" pitchFamily="18" charset="0"/>
            </a:endParaRPr>
          </a:p>
        </p:txBody>
      </p:sp>
      <p:pic>
        <p:nvPicPr>
          <p:cNvPr id="3074" name="Picture 2" descr="http://smallbiztrends.com/wp-content/uploads/2011/01/iStock_000004996421XSmal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492896"/>
            <a:ext cx="288032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09188" y="5837636"/>
            <a:ext cx="1332256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Specific</a:t>
            </a:r>
            <a:endParaRPr lang="en-US" sz="1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30086" y="5837922"/>
            <a:ext cx="1332256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Measured</a:t>
            </a:r>
            <a:endParaRPr lang="en-US" sz="1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05545" y="5837922"/>
            <a:ext cx="1332256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Agreed</a:t>
            </a:r>
            <a:endParaRPr lang="en-US" sz="1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95936" y="5837922"/>
            <a:ext cx="1332256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Realistic</a:t>
            </a:r>
            <a:endParaRPr lang="en-US" sz="1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8950" y="5837922"/>
            <a:ext cx="1332256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Timed</a:t>
            </a:r>
            <a:endParaRPr lang="en-US" sz="1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00192" y="5837922"/>
            <a:ext cx="1332256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Exciting</a:t>
            </a:r>
            <a:endParaRPr lang="en-US" sz="1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488216" y="5837922"/>
            <a:ext cx="1332256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Recorded</a:t>
            </a:r>
            <a:endParaRPr lang="en-US" sz="1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638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en-GB" dirty="0" smtClean="0"/>
              <a:t>Types of Goals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077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800" b="1" dirty="0" smtClean="0"/>
              <a:t>Outcome</a:t>
            </a:r>
          </a:p>
          <a:p>
            <a:pPr marL="0" indent="0">
              <a:buNone/>
            </a:pPr>
            <a:r>
              <a:rPr lang="en-GB" sz="1800" dirty="0" smtClean="0"/>
              <a:t>Fulfilling a particular result</a:t>
            </a:r>
          </a:p>
          <a:p>
            <a:r>
              <a:rPr lang="en-GB" sz="1800" dirty="0" smtClean="0"/>
              <a:t>Qualifying for a competition</a:t>
            </a:r>
          </a:p>
          <a:p>
            <a:r>
              <a:rPr lang="en-GB" sz="1800" dirty="0" smtClean="0"/>
              <a:t>Winning a specific game</a:t>
            </a:r>
          </a:p>
          <a:p>
            <a:pPr marL="0" indent="0">
              <a:buNone/>
            </a:pPr>
            <a:r>
              <a:rPr lang="en-GB" sz="1800" dirty="0" smtClean="0"/>
              <a:t>Difficult to use as lots of elements outside of your control</a:t>
            </a:r>
          </a:p>
          <a:p>
            <a:r>
              <a:rPr lang="en-GB" sz="1800" dirty="0" smtClean="0"/>
              <a:t>Can increase anxiety if unsuccessful despite hard work</a:t>
            </a:r>
            <a:endParaRPr lang="en-GB" sz="1800" dirty="0"/>
          </a:p>
          <a:p>
            <a:pPr marL="0" indent="0">
              <a:buNone/>
            </a:pPr>
            <a:r>
              <a:rPr lang="en-GB" sz="1800" b="1" dirty="0" smtClean="0"/>
              <a:t>Performance</a:t>
            </a:r>
          </a:p>
          <a:p>
            <a:pPr marL="0" indent="0">
              <a:buNone/>
            </a:pPr>
            <a:r>
              <a:rPr lang="en-GB" sz="1800" dirty="0" smtClean="0"/>
              <a:t>Judged against yourself or another</a:t>
            </a:r>
          </a:p>
          <a:p>
            <a:r>
              <a:rPr lang="en-GB" sz="1800" dirty="0" smtClean="0"/>
              <a:t>PB in athletics</a:t>
            </a:r>
          </a:p>
          <a:p>
            <a:pPr marL="0" indent="0">
              <a:buNone/>
            </a:pPr>
            <a:r>
              <a:rPr lang="en-GB" sz="1800" dirty="0" smtClean="0"/>
              <a:t>Can be more realistic to you as not dependant upon others</a:t>
            </a:r>
          </a:p>
          <a:p>
            <a:r>
              <a:rPr lang="en-GB" sz="1800" dirty="0" smtClean="0"/>
              <a:t>Motivation maintained and often increased</a:t>
            </a:r>
            <a:endParaRPr lang="en-GB" sz="1800" dirty="0"/>
          </a:p>
          <a:p>
            <a:pPr marL="0" indent="0">
              <a:buNone/>
            </a:pPr>
            <a:r>
              <a:rPr lang="en-GB" sz="1800" b="1" dirty="0" smtClean="0"/>
              <a:t>Process</a:t>
            </a:r>
          </a:p>
          <a:p>
            <a:pPr marL="0" indent="0">
              <a:buNone/>
            </a:pPr>
            <a:r>
              <a:rPr lang="en-GB" sz="1800" dirty="0" smtClean="0"/>
              <a:t>Concentration on specific technique- often influences performance goals</a:t>
            </a:r>
          </a:p>
          <a:p>
            <a:r>
              <a:rPr lang="en-GB" sz="1800" dirty="0" smtClean="0"/>
              <a:t>Concentrating on arm drive during running will improve performance</a:t>
            </a:r>
          </a:p>
          <a:p>
            <a:r>
              <a:rPr lang="en-GB" sz="1800" dirty="0" smtClean="0"/>
              <a:t>Concentrating on leg drive during drag flick will improve performance</a:t>
            </a:r>
            <a:endParaRPr lang="en-GB" sz="1800" dirty="0"/>
          </a:p>
        </p:txBody>
      </p:sp>
      <p:pic>
        <p:nvPicPr>
          <p:cNvPr id="4098" name="Picture 2" descr="http://t3.gstatic.com/images?q=tbn:ANd9GcSqbMkiBAB2fPQlvxSDR9A9BIu2hUcxe88zUHzltkB-peOXW7jRjQ:s2.hubimg.com/u/3079765_f5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692696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9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79</TotalTime>
  <Words>408</Words>
  <Application>Microsoft Office PowerPoint</Application>
  <PresentationFormat>On-screen Show (4:3)</PresentationFormat>
  <Paragraphs>86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2.3 Stress and Goal Setting</vt:lpstr>
      <vt:lpstr>Stress</vt:lpstr>
      <vt:lpstr>Components of stress</vt:lpstr>
      <vt:lpstr>Responding to stress</vt:lpstr>
      <vt:lpstr>Fight or Flight</vt:lpstr>
      <vt:lpstr>Goal Setting</vt:lpstr>
      <vt:lpstr>Types of Goals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2.3 Measuring anxiety</dc:title>
  <dc:creator>MWay</dc:creator>
  <cp:lastModifiedBy>MWay</cp:lastModifiedBy>
  <cp:revision>51</cp:revision>
  <dcterms:created xsi:type="dcterms:W3CDTF">2012-11-16T08:20:30Z</dcterms:created>
  <dcterms:modified xsi:type="dcterms:W3CDTF">2012-11-16T09:39:38Z</dcterms:modified>
</cp:coreProperties>
</file>