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APb7TeeN8T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00400"/>
            <a:ext cx="8305800" cy="281940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What is Hooliganism?</a:t>
            </a:r>
          </a:p>
          <a:p>
            <a:r>
              <a:rPr lang="en-GB" sz="2400" dirty="0" smtClean="0"/>
              <a:t>Where does Hooliganism take place?</a:t>
            </a:r>
          </a:p>
          <a:p>
            <a:r>
              <a:rPr lang="en-GB" sz="2400" dirty="0" smtClean="0"/>
              <a:t>What are the causes of Hooliganism?</a:t>
            </a:r>
          </a:p>
          <a:p>
            <a:r>
              <a:rPr lang="en-GB" sz="2400" dirty="0" smtClean="0"/>
              <a:t>What strategies are used to counter Hooliganism?</a:t>
            </a:r>
          </a:p>
          <a:p>
            <a:r>
              <a:rPr lang="en-GB" sz="2400" dirty="0" smtClean="0"/>
              <a:t>What are the affects of violence in sport?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3.3- Hooliganism </a:t>
            </a:r>
            <a:r>
              <a:rPr lang="en-GB" dirty="0" smtClean="0"/>
              <a:t>in sport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GB" dirty="0" smtClean="0"/>
              <a:t>What is Hooliganism?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>
            <a:normAutofit/>
          </a:bodyPr>
          <a:lstStyle/>
          <a:p>
            <a:endParaRPr lang="en-GB" sz="2000" dirty="0" smtClean="0"/>
          </a:p>
          <a:p>
            <a:r>
              <a:rPr lang="en-GB" sz="2000" dirty="0" smtClean="0"/>
              <a:t>It </a:t>
            </a:r>
            <a:r>
              <a:rPr lang="en-GB" sz="2000" dirty="0" smtClean="0"/>
              <a:t>is important to define the difference between hooligans, fans and supporters...</a:t>
            </a:r>
          </a:p>
          <a:p>
            <a:pPr lvl="1"/>
            <a:r>
              <a:rPr lang="en-GB" sz="2000" dirty="0" smtClean="0"/>
              <a:t>Supporters- can follow a team or national side without ever going to the games.</a:t>
            </a:r>
          </a:p>
          <a:p>
            <a:pPr lvl="1"/>
            <a:r>
              <a:rPr lang="en-GB" sz="2000" dirty="0" smtClean="0"/>
              <a:t>Fans- Travel to games but are there simply for the football.</a:t>
            </a:r>
          </a:p>
          <a:p>
            <a:pPr lvl="1"/>
            <a:r>
              <a:rPr lang="en-GB" sz="2000" dirty="0" smtClean="0"/>
              <a:t>Hooligans- Use a football match as a justification for abusive and violent acts.</a:t>
            </a:r>
          </a:p>
          <a:p>
            <a:pPr lvl="1"/>
            <a:endParaRPr lang="en-GB" sz="2000" dirty="0" smtClean="0"/>
          </a:p>
          <a:p>
            <a:r>
              <a:rPr lang="en-GB" sz="2000" dirty="0" smtClean="0"/>
              <a:t>Spectator violence has been a problem for football in the last 50 years</a:t>
            </a:r>
            <a:r>
              <a:rPr lang="en-GB" sz="2000" dirty="0" smtClean="0"/>
              <a:t>.</a:t>
            </a:r>
          </a:p>
          <a:p>
            <a:endParaRPr lang="en-GB" sz="2000" dirty="0" smtClean="0"/>
          </a:p>
          <a:p>
            <a:r>
              <a:rPr lang="en-GB" sz="2000" dirty="0" smtClean="0"/>
              <a:t>Not just confined to the UK, it is very much a worldwide phenomenon.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GB" dirty="0" smtClean="0"/>
              <a:t>What is Hooliganism? (2)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What behaviour do we think of when we say Hooliganism?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Racist/Obscene chanting.</a:t>
            </a:r>
          </a:p>
          <a:p>
            <a:endParaRPr lang="en-GB" sz="2000" dirty="0" smtClean="0"/>
          </a:p>
          <a:p>
            <a:r>
              <a:rPr lang="en-GB" sz="2000" dirty="0" smtClean="0"/>
              <a:t>Fighting with other hooligan groups.</a:t>
            </a:r>
          </a:p>
          <a:p>
            <a:endParaRPr lang="en-GB" sz="2000" dirty="0" smtClean="0"/>
          </a:p>
          <a:p>
            <a:r>
              <a:rPr lang="en-GB" sz="2000" dirty="0" smtClean="0"/>
              <a:t>Vandalism and destruction of property.</a:t>
            </a:r>
          </a:p>
          <a:p>
            <a:endParaRPr lang="en-GB" sz="2000" dirty="0" smtClean="0"/>
          </a:p>
          <a:p>
            <a:r>
              <a:rPr lang="en-GB" sz="2000" dirty="0" smtClean="0"/>
              <a:t>Interference with match (pitch invasions etc).</a:t>
            </a:r>
          </a:p>
          <a:p>
            <a:endParaRPr lang="en-GB" sz="2000" dirty="0" smtClean="0"/>
          </a:p>
          <a:p>
            <a:r>
              <a:rPr lang="en-GB" sz="2000" dirty="0" smtClean="0"/>
              <a:t>Violence against non-hooligan groups.</a:t>
            </a:r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2286000" y="626006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  <a:hlinkClick r:id="rId2"/>
              </a:rPr>
              <a:t>Green Street- Final Fight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shanghaiist.com/attachments/shang_dan/youngfootballhoolig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4267200"/>
            <a:ext cx="1828800" cy="1332411"/>
          </a:xfrm>
          <a:prstGeom prst="rect">
            <a:avLst/>
          </a:prstGeom>
          <a:noFill/>
        </p:spPr>
      </p:pic>
      <p:pic>
        <p:nvPicPr>
          <p:cNvPr id="1028" name="Picture 4" descr="http://static.guim.co.uk/sys-images/Football/Pix/pictures/2009/8/13/1250187676351/The-Firm-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3200400"/>
            <a:ext cx="1803400" cy="1082040"/>
          </a:xfrm>
          <a:prstGeom prst="rect">
            <a:avLst/>
          </a:prstGeom>
          <a:noFill/>
        </p:spPr>
      </p:pic>
      <p:pic>
        <p:nvPicPr>
          <p:cNvPr id="1030" name="Picture 6" descr="http://upload.wikimedia.org/wikipedia/commons/thumb/4/46/Bundesarchiv_Bild_183-1990-0414-009,_FDGB-Pokal,_1._FC_Lok_Leipzig_-_Dynamo_Schwerin,_Ausschreitungen.jpg/300px-Bundesarchiv_Bild_183-1990-0414-009,_FDGB-Pokal,_1._FC_Lok_Leipzig_-_Dynamo_Schwerin,_Ausschreitunge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66440" y="2057401"/>
            <a:ext cx="1758460" cy="12192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GB" dirty="0" smtClean="0"/>
              <a:t>Where does Hooliganism take place?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Hooligan behaviour is normally... </a:t>
            </a:r>
          </a:p>
          <a:p>
            <a:r>
              <a:rPr lang="en-GB" sz="2000" dirty="0" smtClean="0"/>
              <a:t>Pre-organised</a:t>
            </a:r>
          </a:p>
          <a:p>
            <a:r>
              <a:rPr lang="en-GB" sz="2000" dirty="0" smtClean="0"/>
              <a:t>Alcohol fuelled</a:t>
            </a:r>
          </a:p>
          <a:p>
            <a:r>
              <a:rPr lang="en-GB" sz="2000" dirty="0" smtClean="0"/>
              <a:t>Looking for a conflict with the police</a:t>
            </a:r>
          </a:p>
          <a:p>
            <a:r>
              <a:rPr lang="en-GB" sz="2000" dirty="0" smtClean="0"/>
              <a:t>Large scale, herding effect.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For these reasons hooliganism tends to take place...</a:t>
            </a:r>
          </a:p>
          <a:p>
            <a:r>
              <a:rPr lang="en-GB" sz="2000" dirty="0" smtClean="0"/>
              <a:t>In football grounds and stadiums</a:t>
            </a:r>
          </a:p>
          <a:p>
            <a:r>
              <a:rPr lang="en-GB" sz="2000" dirty="0" smtClean="0"/>
              <a:t>In streets within vicinity of the ground</a:t>
            </a:r>
          </a:p>
          <a:p>
            <a:r>
              <a:rPr lang="en-GB" sz="2000" dirty="0" smtClean="0"/>
              <a:t>City centres</a:t>
            </a:r>
          </a:p>
          <a:p>
            <a:r>
              <a:rPr lang="en-GB" sz="2000" dirty="0" smtClean="0"/>
              <a:t>Local pubs</a:t>
            </a:r>
          </a:p>
          <a:p>
            <a:r>
              <a:rPr lang="en-GB" sz="2000" dirty="0" smtClean="0"/>
              <a:t>Public transport</a:t>
            </a:r>
          </a:p>
          <a:p>
            <a:r>
              <a:rPr lang="en-GB" sz="2000" dirty="0" smtClean="0"/>
              <a:t>Abroad when attending international </a:t>
            </a:r>
            <a:r>
              <a:rPr lang="en-GB" sz="2000" dirty="0" smtClean="0"/>
              <a:t>matches</a:t>
            </a:r>
            <a:endParaRPr lang="en-GB" sz="2000" dirty="0" smtClean="0"/>
          </a:p>
        </p:txBody>
      </p:sp>
      <p:pic>
        <p:nvPicPr>
          <p:cNvPr id="16386" name="Picture 2" descr="http://t3.gstatic.com/images?q=tbn:ANd9GcSOXxfjPGfe5IHcVd7CpAMGfhX3rLOHyXR8fozuJrC6xo3jgaQO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3352800"/>
            <a:ext cx="1962727" cy="1524000"/>
          </a:xfrm>
          <a:prstGeom prst="rect">
            <a:avLst/>
          </a:prstGeom>
          <a:noFill/>
        </p:spPr>
      </p:pic>
      <p:pic>
        <p:nvPicPr>
          <p:cNvPr id="16392" name="Picture 8" descr="http://images.icnetwork.co.uk/upl/nejournal/aug2009/6/0/cctv-images-of-suspected-football-hooligans-at-newcastle-s-central-station-metro-station-52611056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4953000"/>
            <a:ext cx="2667000" cy="1623391"/>
          </a:xfrm>
          <a:prstGeom prst="rect">
            <a:avLst/>
          </a:prstGeom>
          <a:noFill/>
        </p:spPr>
      </p:pic>
      <p:pic>
        <p:nvPicPr>
          <p:cNvPr id="16394" name="Picture 10" descr="http://www.demotix.com/sites/default/files/imagecache/large_610x456_scaled/photos/Exeter-City-FC-v-Plymouth-Argyle-FC-Football-Policing-Operation_67538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8477" y="1371600"/>
            <a:ext cx="2564523" cy="18288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1143000"/>
          </a:xfrm>
        </p:spPr>
        <p:txBody>
          <a:bodyPr/>
          <a:lstStyle/>
          <a:p>
            <a:r>
              <a:rPr lang="en-GB" dirty="0" smtClean="0"/>
              <a:t>What causes Hooliganism?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dirty="0" smtClean="0"/>
              <a:t>The have been many suggestions, but none gives a full account...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Ritualised behaviour- Seen as a rite of passage and an expression of masculinity within a group.</a:t>
            </a:r>
          </a:p>
          <a:p>
            <a:pPr lvl="1">
              <a:buFont typeface="Wingdings 2" pitchFamily="18" charset="2"/>
              <a:buChar char=""/>
            </a:pPr>
            <a:r>
              <a:rPr lang="en-GB" sz="1800" dirty="0" smtClean="0"/>
              <a:t>Hooliganism goes beyond just males and isn’t always group orientated.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Outlet for young working class males who have aggressive tendencies.</a:t>
            </a:r>
          </a:p>
          <a:p>
            <a:pPr lvl="1">
              <a:buFont typeface="Wingdings 2" pitchFamily="18" charset="2"/>
              <a:buChar char=""/>
            </a:pPr>
            <a:r>
              <a:rPr lang="en-GB" sz="1800" dirty="0" smtClean="0"/>
              <a:t>Not all feel the need to and it isn’t just the working class involved with hooliganism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Tribal behaviour- Members proving themselves by protecting their ‘turf’. </a:t>
            </a:r>
          </a:p>
          <a:p>
            <a:pPr lvl="1">
              <a:buFont typeface="Wingdings 2" pitchFamily="18" charset="2"/>
              <a:buChar char=""/>
            </a:pPr>
            <a:r>
              <a:rPr lang="en-GB" sz="1800" dirty="0" smtClean="0"/>
              <a:t>Hooligans aren’t always local to their team and not the case in other sports.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Reaction to higher ticket prices and therefore more non-working class spectators in general, as well as loss of traditional working class jobs, unemployment and boredom.</a:t>
            </a:r>
          </a:p>
          <a:p>
            <a:pPr lvl="1">
              <a:buFont typeface="Wingdings 2" pitchFamily="18" charset="2"/>
              <a:buChar char=""/>
            </a:pPr>
            <a:r>
              <a:rPr lang="en-GB" sz="1800" dirty="0" smtClean="0"/>
              <a:t>Although spectator balance has changed there are hooligans who aren’t working class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Tension on the pitch can trigger a reaction by fans.</a:t>
            </a:r>
          </a:p>
          <a:p>
            <a:pPr lvl="1">
              <a:buFont typeface="Wingdings 2" pitchFamily="18" charset="2"/>
              <a:buChar char=""/>
            </a:pPr>
            <a:r>
              <a:rPr lang="en-GB" sz="1800" dirty="0" smtClean="0"/>
              <a:t>Passionate supporters in other sports don’t feel the need to engage in hooliganism.</a:t>
            </a:r>
          </a:p>
          <a:p>
            <a:pPr>
              <a:buFont typeface="Wingdings" pitchFamily="2" charset="2"/>
              <a:buChar char="Ø"/>
            </a:pPr>
            <a:r>
              <a:rPr lang="en-GB" sz="2000" dirty="0" smtClean="0"/>
              <a:t>Rivalry can inflame tension and passion, often increased by media stories.</a:t>
            </a:r>
          </a:p>
          <a:p>
            <a:pPr lvl="1">
              <a:buFont typeface="Wingdings 2" pitchFamily="18" charset="2"/>
              <a:buChar char=""/>
            </a:pPr>
            <a:r>
              <a:rPr lang="en-GB" sz="1800" dirty="0" smtClean="0"/>
              <a:t>Other sports can have derby matches without it leading to violence, supporters can sit together and even share banter.</a:t>
            </a:r>
            <a:endParaRPr lang="en-GB" sz="2000" dirty="0" smtClean="0"/>
          </a:p>
          <a:p>
            <a:pPr algn="ctr"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>
            <a:noAutofit/>
          </a:bodyPr>
          <a:lstStyle/>
          <a:p>
            <a:r>
              <a:rPr lang="en-GB" sz="3300" dirty="0" smtClean="0"/>
              <a:t>What strategies are used to counter Hooliganism?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en-GB" sz="1800" dirty="0" smtClean="0"/>
              <a:t>During 70s and 80s hooliganism increased and became a real problem. The government, the FA and the police worked collaboratively to plan strategies to combat it...</a:t>
            </a:r>
          </a:p>
          <a:p>
            <a:pPr marL="0" algn="ctr">
              <a:buNone/>
            </a:pPr>
            <a:endParaRPr lang="en-GB" sz="1800" dirty="0" smtClean="0"/>
          </a:p>
          <a:p>
            <a:pPr marL="270000"/>
            <a:r>
              <a:rPr lang="en-GB" sz="1800" dirty="0" smtClean="0"/>
              <a:t>Preventing known hooligans travelling to matches, banning or requiring them to report to police station during match times.</a:t>
            </a:r>
          </a:p>
          <a:p>
            <a:pPr marL="270000"/>
            <a:r>
              <a:rPr lang="en-GB" sz="1800" dirty="0" smtClean="0"/>
              <a:t>Control of alcohol- not serving within grounds or asking pubs to close early</a:t>
            </a:r>
          </a:p>
          <a:p>
            <a:pPr marL="270000"/>
            <a:r>
              <a:rPr lang="en-GB" sz="1800" dirty="0" smtClean="0"/>
              <a:t>Segregation of fans travelling to the game.</a:t>
            </a:r>
          </a:p>
          <a:p>
            <a:pPr marL="270000"/>
            <a:r>
              <a:rPr lang="en-GB" sz="1800" dirty="0" smtClean="0"/>
              <a:t>Introduction of all-</a:t>
            </a:r>
            <a:r>
              <a:rPr lang="en-GB" sz="1800" dirty="0" err="1" smtClean="0"/>
              <a:t>seater</a:t>
            </a:r>
            <a:r>
              <a:rPr lang="en-GB" sz="1800" dirty="0" smtClean="0"/>
              <a:t> stadium, reduces movement and avoids over selling of tickets.</a:t>
            </a:r>
          </a:p>
          <a:p>
            <a:pPr marL="270000"/>
            <a:r>
              <a:rPr lang="en-GB" sz="1800" dirty="0" smtClean="0"/>
              <a:t>Improved levels of stewarding and policing, improves crowd control.</a:t>
            </a:r>
          </a:p>
          <a:p>
            <a:pPr marL="270000"/>
            <a:r>
              <a:rPr lang="en-GB" sz="1800" dirty="0" smtClean="0"/>
              <a:t>Introduction of CCTV at stadiums, entrances to them and city centres.</a:t>
            </a:r>
          </a:p>
          <a:p>
            <a:pPr marL="270000"/>
            <a:r>
              <a:rPr lang="en-GB" sz="1800" dirty="0" smtClean="0"/>
              <a:t>Modern day face recognition software used by police to track known hooligans.</a:t>
            </a:r>
          </a:p>
          <a:p>
            <a:pPr marL="270000"/>
            <a:r>
              <a:rPr lang="en-GB" sz="1800" dirty="0" smtClean="0"/>
              <a:t>Sharing of police intelligence across the UK and abroad.</a:t>
            </a:r>
          </a:p>
          <a:p>
            <a:pPr marL="270000"/>
            <a:r>
              <a:rPr lang="en-GB" sz="1800" dirty="0" smtClean="0"/>
              <a:t>Not allowing players to gesture to the crowd</a:t>
            </a:r>
          </a:p>
          <a:p>
            <a:pPr marL="270000"/>
            <a:r>
              <a:rPr lang="en-GB" sz="1800" dirty="0" smtClean="0"/>
              <a:t>Banning of fans, fining clubs and playing games behind closed doors.</a:t>
            </a:r>
          </a:p>
          <a:p>
            <a:pPr marL="270000"/>
            <a:r>
              <a:rPr lang="en-GB" sz="1800" dirty="0" smtClean="0"/>
              <a:t>Using high profile role models to appeal against hooliganism</a:t>
            </a:r>
          </a:p>
          <a:p>
            <a:pPr marL="270000"/>
            <a:endParaRPr lang="en-GB" sz="1800" dirty="0" smtClean="0"/>
          </a:p>
          <a:p>
            <a:pPr marL="270000" algn="ctr">
              <a:buNone/>
            </a:pPr>
            <a:endParaRPr lang="en-GB" sz="2000" dirty="0" smtClean="0"/>
          </a:p>
          <a:p>
            <a:pPr marL="270000" algn="ctr">
              <a:buNone/>
            </a:pPr>
            <a:endParaRPr lang="en-GB" sz="2000" dirty="0" smtClean="0"/>
          </a:p>
          <a:p>
            <a:pPr marL="270000"/>
            <a:endParaRPr lang="en-GB" sz="2000" dirty="0" smtClean="0"/>
          </a:p>
          <a:p>
            <a:pPr algn="ctr"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endParaRPr lang="en-GB" dirty="0" smtClean="0"/>
          </a:p>
          <a:p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17410" name="Picture 2" descr="http://www.abc.net.au/reslib/200909/r434865_20879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174015"/>
            <a:ext cx="1920272" cy="137918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What are the affects of violence in sport?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5105400"/>
          </a:xfrm>
        </p:spPr>
        <p:txBody>
          <a:bodyPr/>
          <a:lstStyle/>
          <a:p>
            <a:pPr marL="0" algn="ctr">
              <a:buNone/>
            </a:pPr>
            <a:r>
              <a:rPr lang="en-GB" sz="2000" dirty="0" smtClean="0"/>
              <a:t>Any violence brings the sport into disrepute and damages its ability to gain extra numbers at the grass root level with parents not wanting their children in contact with violence.</a:t>
            </a:r>
          </a:p>
          <a:p>
            <a:pPr marL="0" algn="ctr">
              <a:buNone/>
            </a:pPr>
            <a:endParaRPr lang="en-GB" sz="2000" dirty="0" smtClean="0"/>
          </a:p>
          <a:p>
            <a:pPr marL="270000"/>
            <a:r>
              <a:rPr lang="en-GB" sz="2000" dirty="0" smtClean="0"/>
              <a:t>Legitimate fans will be kept behind while others are herding. </a:t>
            </a:r>
          </a:p>
          <a:p>
            <a:pPr marL="270000"/>
            <a:r>
              <a:rPr lang="en-GB" sz="2000" dirty="0" smtClean="0"/>
              <a:t>Players injured as a result of a deliberate foul</a:t>
            </a:r>
          </a:p>
          <a:p>
            <a:pPr marL="270000"/>
            <a:r>
              <a:rPr lang="en-GB" sz="2000" dirty="0" smtClean="0"/>
              <a:t>Players may have chance to play internationally limited in their team is not allowed to play at highest level.</a:t>
            </a:r>
          </a:p>
          <a:p>
            <a:pPr marL="270000"/>
            <a:r>
              <a:rPr lang="en-GB" sz="2000" dirty="0" smtClean="0"/>
              <a:t>Huge cost involved with policing of events is subsidised by tax.</a:t>
            </a:r>
          </a:p>
          <a:p>
            <a:pPr marL="270000"/>
            <a:r>
              <a:rPr lang="en-GB" sz="2000" dirty="0" smtClean="0"/>
              <a:t>Reputation of country can be negatively impacted.</a:t>
            </a:r>
          </a:p>
          <a:p>
            <a:pPr marL="270000"/>
            <a:r>
              <a:rPr lang="en-GB" sz="2000" dirty="0" smtClean="0"/>
              <a:t>National morale can be reduced if national team behave poorly.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1026" name="Picture 2" descr="http://www.thespoiler.co.uk/wp-content/uploads/2010/06/fr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410200"/>
            <a:ext cx="1828800" cy="124658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</TotalTime>
  <Words>715</Words>
  <Application>Microsoft Office PowerPoint</Application>
  <PresentationFormat>On-screen Show (4:3)</PresentationFormat>
  <Paragraphs>91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3.3- Hooliganism in sport</vt:lpstr>
      <vt:lpstr>What is Hooliganism? (1)</vt:lpstr>
      <vt:lpstr>What is Hooliganism? (2)</vt:lpstr>
      <vt:lpstr>Where does Hooliganism take place?</vt:lpstr>
      <vt:lpstr>What causes Hooliganism?</vt:lpstr>
      <vt:lpstr>What strategies are used to counter Hooliganism?</vt:lpstr>
      <vt:lpstr>What are the affects of violence in sport?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MWay</dc:creator>
  <cp:lastModifiedBy>MWay</cp:lastModifiedBy>
  <cp:revision>16</cp:revision>
  <dcterms:created xsi:type="dcterms:W3CDTF">2006-08-16T00:00:00Z</dcterms:created>
  <dcterms:modified xsi:type="dcterms:W3CDTF">2013-01-07T09:02:30Z</dcterms:modified>
</cp:coreProperties>
</file>