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57E4A-8935-41D9-A583-1C1C59D46EB8}" type="doc">
      <dgm:prSet loTypeId="urn:microsoft.com/office/officeart/2005/8/layout/pyramid1" loCatId="pyramid" qsTypeId="urn:microsoft.com/office/officeart/2005/8/quickstyle/simple1" qsCatId="simple" csTypeId="urn:microsoft.com/office/officeart/2005/8/colors/accent0_1" csCatId="mainScheme" phldr="1"/>
      <dgm:spPr/>
    </dgm:pt>
    <dgm:pt modelId="{2573463B-B6A5-4EDA-8B54-C367FAF8F015}">
      <dgm:prSet phldrT="[Text]" custT="1"/>
      <dgm:spPr/>
      <dgm:t>
        <a:bodyPr/>
        <a:lstStyle/>
        <a:p>
          <a:r>
            <a:rPr lang="en-GB" sz="1800" dirty="0" smtClean="0"/>
            <a:t>Excellence</a:t>
          </a:r>
        </a:p>
        <a:p>
          <a:r>
            <a:rPr lang="en-GB" sz="1600" dirty="0" smtClean="0"/>
            <a:t>(Elite)</a:t>
          </a:r>
          <a:endParaRPr lang="en-GB" sz="1600" dirty="0"/>
        </a:p>
      </dgm:t>
    </dgm:pt>
    <dgm:pt modelId="{E0114BD0-337E-4F2D-81A1-FA4093B419D0}" type="parTrans" cxnId="{518AA968-56D8-4F4A-8580-A3F78C1F7957}">
      <dgm:prSet/>
      <dgm:spPr/>
      <dgm:t>
        <a:bodyPr/>
        <a:lstStyle/>
        <a:p>
          <a:endParaRPr lang="en-GB"/>
        </a:p>
      </dgm:t>
    </dgm:pt>
    <dgm:pt modelId="{73DAA85C-B922-4365-B36B-80996C52B0CA}" type="sibTrans" cxnId="{518AA968-56D8-4F4A-8580-A3F78C1F7957}">
      <dgm:prSet/>
      <dgm:spPr/>
      <dgm:t>
        <a:bodyPr/>
        <a:lstStyle/>
        <a:p>
          <a:endParaRPr lang="en-GB"/>
        </a:p>
      </dgm:t>
    </dgm:pt>
    <dgm:pt modelId="{F2C6F5FF-AEF8-44E9-B2CD-848B1B4E8A3F}">
      <dgm:prSet phldrT="[Text]" custT="1"/>
      <dgm:spPr>
        <a:solidFill>
          <a:srgbClr val="FFFF66"/>
        </a:solidFill>
      </dgm:spPr>
      <dgm:t>
        <a:bodyPr/>
        <a:lstStyle/>
        <a:p>
          <a:r>
            <a:rPr lang="en-GB" sz="1800" dirty="0" smtClean="0"/>
            <a:t>Participation</a:t>
          </a:r>
        </a:p>
        <a:p>
          <a:r>
            <a:rPr lang="en-GB" sz="1600" dirty="0" smtClean="0"/>
            <a:t>(Recreational sport)</a:t>
          </a:r>
          <a:endParaRPr lang="en-GB" sz="1600" dirty="0"/>
        </a:p>
      </dgm:t>
    </dgm:pt>
    <dgm:pt modelId="{B8DFF0A5-4A3C-46A3-8288-4D6289B5C04C}" type="parTrans" cxnId="{EAB724A3-518F-4AD4-A3E1-8B8D917322AB}">
      <dgm:prSet/>
      <dgm:spPr/>
      <dgm:t>
        <a:bodyPr/>
        <a:lstStyle/>
        <a:p>
          <a:endParaRPr lang="en-GB"/>
        </a:p>
      </dgm:t>
    </dgm:pt>
    <dgm:pt modelId="{21DF1BF0-2D82-4315-916E-4CD559E79A17}" type="sibTrans" cxnId="{EAB724A3-518F-4AD4-A3E1-8B8D917322AB}">
      <dgm:prSet/>
      <dgm:spPr/>
      <dgm:t>
        <a:bodyPr/>
        <a:lstStyle/>
        <a:p>
          <a:endParaRPr lang="en-GB"/>
        </a:p>
      </dgm:t>
    </dgm:pt>
    <dgm:pt modelId="{2B4035A4-3741-4006-848A-300BF1BCF493}">
      <dgm:prSet phldrT="[Text]" custT="1"/>
      <dgm:spPr>
        <a:solidFill>
          <a:srgbClr val="FFFF66"/>
        </a:solidFill>
      </dgm:spPr>
      <dgm:t>
        <a:bodyPr/>
        <a:lstStyle/>
        <a:p>
          <a:r>
            <a:rPr lang="en-GB" sz="1800" dirty="0" smtClean="0"/>
            <a:t>Foundation</a:t>
          </a:r>
        </a:p>
        <a:p>
          <a:r>
            <a:rPr lang="en-GB" sz="1600" dirty="0" smtClean="0"/>
            <a:t>(Introduction to sport)</a:t>
          </a:r>
          <a:endParaRPr lang="en-GB" sz="1600" dirty="0"/>
        </a:p>
      </dgm:t>
    </dgm:pt>
    <dgm:pt modelId="{53056A42-2B18-464B-A432-094658020809}" type="parTrans" cxnId="{140D611D-9965-4B8E-BEAF-5D83DE108ADE}">
      <dgm:prSet/>
      <dgm:spPr/>
      <dgm:t>
        <a:bodyPr/>
        <a:lstStyle/>
        <a:p>
          <a:endParaRPr lang="en-GB"/>
        </a:p>
      </dgm:t>
    </dgm:pt>
    <dgm:pt modelId="{4E4DBA43-6A46-49D0-8C7A-A9494104E735}" type="sibTrans" cxnId="{140D611D-9965-4B8E-BEAF-5D83DE108ADE}">
      <dgm:prSet/>
      <dgm:spPr/>
      <dgm:t>
        <a:bodyPr/>
        <a:lstStyle/>
        <a:p>
          <a:endParaRPr lang="en-GB"/>
        </a:p>
      </dgm:t>
    </dgm:pt>
    <dgm:pt modelId="{3C372D96-CCDF-4762-9A60-334984D70C73}">
      <dgm:prSet custT="1"/>
      <dgm:spPr/>
      <dgm:t>
        <a:bodyPr/>
        <a:lstStyle/>
        <a:p>
          <a:r>
            <a:rPr lang="en-GB" sz="1800" dirty="0" smtClean="0"/>
            <a:t>Performance</a:t>
          </a:r>
        </a:p>
        <a:p>
          <a:r>
            <a:rPr lang="en-GB" sz="1600" dirty="0" smtClean="0"/>
            <a:t>(Competitive sport)</a:t>
          </a:r>
          <a:endParaRPr lang="en-GB" sz="1600" dirty="0"/>
        </a:p>
      </dgm:t>
    </dgm:pt>
    <dgm:pt modelId="{DEF7A074-33C5-4F48-960D-A00F10648305}" type="parTrans" cxnId="{2B116167-0B69-428D-9296-1AC646E22593}">
      <dgm:prSet/>
      <dgm:spPr/>
      <dgm:t>
        <a:bodyPr/>
        <a:lstStyle/>
        <a:p>
          <a:endParaRPr lang="en-GB"/>
        </a:p>
      </dgm:t>
    </dgm:pt>
    <dgm:pt modelId="{384314E9-029A-4607-AA0B-336E2589986A}" type="sibTrans" cxnId="{2B116167-0B69-428D-9296-1AC646E22593}">
      <dgm:prSet/>
      <dgm:spPr/>
      <dgm:t>
        <a:bodyPr/>
        <a:lstStyle/>
        <a:p>
          <a:endParaRPr lang="en-GB"/>
        </a:p>
      </dgm:t>
    </dgm:pt>
    <dgm:pt modelId="{01372731-812C-4D87-B90A-C8BB7D4E3835}" type="pres">
      <dgm:prSet presAssocID="{67657E4A-8935-41D9-A583-1C1C59D46EB8}" presName="Name0" presStyleCnt="0">
        <dgm:presLayoutVars>
          <dgm:dir/>
          <dgm:animLvl val="lvl"/>
          <dgm:resizeHandles val="exact"/>
        </dgm:presLayoutVars>
      </dgm:prSet>
      <dgm:spPr/>
    </dgm:pt>
    <dgm:pt modelId="{E1358000-4BA3-4CBC-A9B6-4027603D640C}" type="pres">
      <dgm:prSet presAssocID="{2573463B-B6A5-4EDA-8B54-C367FAF8F015}" presName="Name8" presStyleCnt="0"/>
      <dgm:spPr/>
    </dgm:pt>
    <dgm:pt modelId="{662F49DF-2B9A-48B0-AD59-5E7C505FE12D}" type="pres">
      <dgm:prSet presAssocID="{2573463B-B6A5-4EDA-8B54-C367FAF8F01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6D68B1-FF4C-4C4E-BB61-68B9526DCCB8}" type="pres">
      <dgm:prSet presAssocID="{2573463B-B6A5-4EDA-8B54-C367FAF8F0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3C89F7-CD64-449C-A64C-C6F8B24B9B31}" type="pres">
      <dgm:prSet presAssocID="{3C372D96-CCDF-4762-9A60-334984D70C73}" presName="Name8" presStyleCnt="0"/>
      <dgm:spPr/>
    </dgm:pt>
    <dgm:pt modelId="{7FC7051D-B47F-4C14-B9F3-A36146DCFBB8}" type="pres">
      <dgm:prSet presAssocID="{3C372D96-CCDF-4762-9A60-334984D70C73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813805-5CE9-493E-8098-58E860B09F53}" type="pres">
      <dgm:prSet presAssocID="{3C372D96-CCDF-4762-9A60-334984D70C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A7D3C8-6420-4DB3-8291-C2A23E966BBF}" type="pres">
      <dgm:prSet presAssocID="{F2C6F5FF-AEF8-44E9-B2CD-848B1B4E8A3F}" presName="Name8" presStyleCnt="0"/>
      <dgm:spPr/>
    </dgm:pt>
    <dgm:pt modelId="{B96A513B-93BE-4934-B464-DAE4B7D1B408}" type="pres">
      <dgm:prSet presAssocID="{F2C6F5FF-AEF8-44E9-B2CD-848B1B4E8A3F}" presName="level" presStyleLbl="node1" presStyleIdx="2" presStyleCnt="4" custLinFactNeighborX="28" custLinFactNeighborY="-364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E03F8B-02A2-44BE-BC76-23B0360FF8A4}" type="pres">
      <dgm:prSet presAssocID="{F2C6F5FF-AEF8-44E9-B2CD-848B1B4E8A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3F721D-9261-463B-A731-C08B5D38EE4A}" type="pres">
      <dgm:prSet presAssocID="{2B4035A4-3741-4006-848A-300BF1BCF493}" presName="Name8" presStyleCnt="0"/>
      <dgm:spPr/>
    </dgm:pt>
    <dgm:pt modelId="{68CBA5BD-0F98-4AE9-BFEC-429F4BDDC565}" type="pres">
      <dgm:prSet presAssocID="{2B4035A4-3741-4006-848A-300BF1BCF493}" presName="level" presStyleLbl="node1" presStyleIdx="3" presStyleCnt="4" custLinFactNeighborX="2984" custLinFactNeighborY="-364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55555D-181F-42F6-90F1-5B5DEDD9E9AF}" type="pres">
      <dgm:prSet presAssocID="{2B4035A4-3741-4006-848A-300BF1BCF4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18AA968-56D8-4F4A-8580-A3F78C1F7957}" srcId="{67657E4A-8935-41D9-A583-1C1C59D46EB8}" destId="{2573463B-B6A5-4EDA-8B54-C367FAF8F015}" srcOrd="0" destOrd="0" parTransId="{E0114BD0-337E-4F2D-81A1-FA4093B419D0}" sibTransId="{73DAA85C-B922-4365-B36B-80996C52B0CA}"/>
    <dgm:cxn modelId="{3563FFD0-77BF-49A0-B122-AC901523D821}" type="presOf" srcId="{F2C6F5FF-AEF8-44E9-B2CD-848B1B4E8A3F}" destId="{B96A513B-93BE-4934-B464-DAE4B7D1B408}" srcOrd="0" destOrd="0" presId="urn:microsoft.com/office/officeart/2005/8/layout/pyramid1"/>
    <dgm:cxn modelId="{5A736E43-C5FE-4725-A8C2-D2A1E330694C}" type="presOf" srcId="{2B4035A4-3741-4006-848A-300BF1BCF493}" destId="{68CBA5BD-0F98-4AE9-BFEC-429F4BDDC565}" srcOrd="0" destOrd="0" presId="urn:microsoft.com/office/officeart/2005/8/layout/pyramid1"/>
    <dgm:cxn modelId="{B12EAEB4-88DE-4014-B131-36D7F4FDF5FE}" type="presOf" srcId="{67657E4A-8935-41D9-A583-1C1C59D46EB8}" destId="{01372731-812C-4D87-B90A-C8BB7D4E3835}" srcOrd="0" destOrd="0" presId="urn:microsoft.com/office/officeart/2005/8/layout/pyramid1"/>
    <dgm:cxn modelId="{2B116167-0B69-428D-9296-1AC646E22593}" srcId="{67657E4A-8935-41D9-A583-1C1C59D46EB8}" destId="{3C372D96-CCDF-4762-9A60-334984D70C73}" srcOrd="1" destOrd="0" parTransId="{DEF7A074-33C5-4F48-960D-A00F10648305}" sibTransId="{384314E9-029A-4607-AA0B-336E2589986A}"/>
    <dgm:cxn modelId="{EAB724A3-518F-4AD4-A3E1-8B8D917322AB}" srcId="{67657E4A-8935-41D9-A583-1C1C59D46EB8}" destId="{F2C6F5FF-AEF8-44E9-B2CD-848B1B4E8A3F}" srcOrd="2" destOrd="0" parTransId="{B8DFF0A5-4A3C-46A3-8288-4D6289B5C04C}" sibTransId="{21DF1BF0-2D82-4315-916E-4CD559E79A17}"/>
    <dgm:cxn modelId="{AFFF2330-F9AD-41D4-A5EC-090A28B47F58}" type="presOf" srcId="{3C372D96-CCDF-4762-9A60-334984D70C73}" destId="{7FC7051D-B47F-4C14-B9F3-A36146DCFBB8}" srcOrd="0" destOrd="0" presId="urn:microsoft.com/office/officeart/2005/8/layout/pyramid1"/>
    <dgm:cxn modelId="{140D611D-9965-4B8E-BEAF-5D83DE108ADE}" srcId="{67657E4A-8935-41D9-A583-1C1C59D46EB8}" destId="{2B4035A4-3741-4006-848A-300BF1BCF493}" srcOrd="3" destOrd="0" parTransId="{53056A42-2B18-464B-A432-094658020809}" sibTransId="{4E4DBA43-6A46-49D0-8C7A-A9494104E735}"/>
    <dgm:cxn modelId="{11B5B3C0-2AD1-411E-9931-6366B7D32A2F}" type="presOf" srcId="{2B4035A4-3741-4006-848A-300BF1BCF493}" destId="{B455555D-181F-42F6-90F1-5B5DEDD9E9AF}" srcOrd="1" destOrd="0" presId="urn:microsoft.com/office/officeart/2005/8/layout/pyramid1"/>
    <dgm:cxn modelId="{E7B092E0-1946-411E-94D6-285EA26290D2}" type="presOf" srcId="{2573463B-B6A5-4EDA-8B54-C367FAF8F015}" destId="{662F49DF-2B9A-48B0-AD59-5E7C505FE12D}" srcOrd="0" destOrd="0" presId="urn:microsoft.com/office/officeart/2005/8/layout/pyramid1"/>
    <dgm:cxn modelId="{9C121430-8842-4301-8274-EB3CC542749A}" type="presOf" srcId="{F2C6F5FF-AEF8-44E9-B2CD-848B1B4E8A3F}" destId="{6DE03F8B-02A2-44BE-BC76-23B0360FF8A4}" srcOrd="1" destOrd="0" presId="urn:microsoft.com/office/officeart/2005/8/layout/pyramid1"/>
    <dgm:cxn modelId="{34399B13-F14B-40BE-81AA-FEF95D67F2AD}" type="presOf" srcId="{2573463B-B6A5-4EDA-8B54-C367FAF8F015}" destId="{6F6D68B1-FF4C-4C4E-BB61-68B9526DCCB8}" srcOrd="1" destOrd="0" presId="urn:microsoft.com/office/officeart/2005/8/layout/pyramid1"/>
    <dgm:cxn modelId="{9CF62A84-BEF2-40AD-B0CC-8F09C2BB5F1C}" type="presOf" srcId="{3C372D96-CCDF-4762-9A60-334984D70C73}" destId="{26813805-5CE9-493E-8098-58E860B09F53}" srcOrd="1" destOrd="0" presId="urn:microsoft.com/office/officeart/2005/8/layout/pyramid1"/>
    <dgm:cxn modelId="{F42CEDEA-B97E-4996-9917-707A24BD9C7C}" type="presParOf" srcId="{01372731-812C-4D87-B90A-C8BB7D4E3835}" destId="{E1358000-4BA3-4CBC-A9B6-4027603D640C}" srcOrd="0" destOrd="0" presId="urn:microsoft.com/office/officeart/2005/8/layout/pyramid1"/>
    <dgm:cxn modelId="{41E0BBC9-DA84-4CFB-92E5-E96A1138A715}" type="presParOf" srcId="{E1358000-4BA3-4CBC-A9B6-4027603D640C}" destId="{662F49DF-2B9A-48B0-AD59-5E7C505FE12D}" srcOrd="0" destOrd="0" presId="urn:microsoft.com/office/officeart/2005/8/layout/pyramid1"/>
    <dgm:cxn modelId="{4B05D214-8D8A-45B7-A628-FDD51C57FA06}" type="presParOf" srcId="{E1358000-4BA3-4CBC-A9B6-4027603D640C}" destId="{6F6D68B1-FF4C-4C4E-BB61-68B9526DCCB8}" srcOrd="1" destOrd="0" presId="urn:microsoft.com/office/officeart/2005/8/layout/pyramid1"/>
    <dgm:cxn modelId="{AD6BB533-93E2-4C5C-A480-00EEB540210F}" type="presParOf" srcId="{01372731-812C-4D87-B90A-C8BB7D4E3835}" destId="{E93C89F7-CD64-449C-A64C-C6F8B24B9B31}" srcOrd="1" destOrd="0" presId="urn:microsoft.com/office/officeart/2005/8/layout/pyramid1"/>
    <dgm:cxn modelId="{AEFFE840-7CD1-45F4-BF87-1210A0F40560}" type="presParOf" srcId="{E93C89F7-CD64-449C-A64C-C6F8B24B9B31}" destId="{7FC7051D-B47F-4C14-B9F3-A36146DCFBB8}" srcOrd="0" destOrd="0" presId="urn:microsoft.com/office/officeart/2005/8/layout/pyramid1"/>
    <dgm:cxn modelId="{B002D21B-DF21-4F82-AFED-6C550181A6FA}" type="presParOf" srcId="{E93C89F7-CD64-449C-A64C-C6F8B24B9B31}" destId="{26813805-5CE9-493E-8098-58E860B09F53}" srcOrd="1" destOrd="0" presId="urn:microsoft.com/office/officeart/2005/8/layout/pyramid1"/>
    <dgm:cxn modelId="{D9BCA70A-DA98-4818-A984-1F1F9D1C2E5D}" type="presParOf" srcId="{01372731-812C-4D87-B90A-C8BB7D4E3835}" destId="{6DA7D3C8-6420-4DB3-8291-C2A23E966BBF}" srcOrd="2" destOrd="0" presId="urn:microsoft.com/office/officeart/2005/8/layout/pyramid1"/>
    <dgm:cxn modelId="{B4AC4B89-3DD2-4FC3-9012-0BD289E450FB}" type="presParOf" srcId="{6DA7D3C8-6420-4DB3-8291-C2A23E966BBF}" destId="{B96A513B-93BE-4934-B464-DAE4B7D1B408}" srcOrd="0" destOrd="0" presId="urn:microsoft.com/office/officeart/2005/8/layout/pyramid1"/>
    <dgm:cxn modelId="{B9252373-1F41-49C3-9BD9-CA575C7B2A63}" type="presParOf" srcId="{6DA7D3C8-6420-4DB3-8291-C2A23E966BBF}" destId="{6DE03F8B-02A2-44BE-BC76-23B0360FF8A4}" srcOrd="1" destOrd="0" presId="urn:microsoft.com/office/officeart/2005/8/layout/pyramid1"/>
    <dgm:cxn modelId="{9389B5FA-D9F8-4547-B668-E6F7B3A32E86}" type="presParOf" srcId="{01372731-812C-4D87-B90A-C8BB7D4E3835}" destId="{E33F721D-9261-463B-A731-C08B5D38EE4A}" srcOrd="3" destOrd="0" presId="urn:microsoft.com/office/officeart/2005/8/layout/pyramid1"/>
    <dgm:cxn modelId="{97A0C8D9-D532-40BA-BECD-7B0F0DED47C4}" type="presParOf" srcId="{E33F721D-9261-463B-A731-C08B5D38EE4A}" destId="{68CBA5BD-0F98-4AE9-BFEC-429F4BDDC565}" srcOrd="0" destOrd="0" presId="urn:microsoft.com/office/officeart/2005/8/layout/pyramid1"/>
    <dgm:cxn modelId="{55DF062F-B5B7-4E27-8CF7-9CC9219019BC}" type="presParOf" srcId="{E33F721D-9261-463B-A731-C08B5D38EE4A}" destId="{B455555D-181F-42F6-90F1-5B5DEDD9E9AF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F49DF-2B9A-48B0-AD59-5E7C505FE12D}">
      <dsp:nvSpPr>
        <dsp:cNvPr id="0" name=""/>
        <dsp:cNvSpPr/>
      </dsp:nvSpPr>
      <dsp:spPr>
        <a:xfrm>
          <a:off x="1794879" y="0"/>
          <a:ext cx="1196586" cy="620316"/>
        </a:xfrm>
        <a:prstGeom prst="trapezoid">
          <a:avLst>
            <a:gd name="adj" fmla="val 9645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Excellence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(Elite)</a:t>
          </a:r>
          <a:endParaRPr lang="en-GB" sz="1600" kern="1200" dirty="0"/>
        </a:p>
      </dsp:txBody>
      <dsp:txXfrm>
        <a:off x="1794879" y="0"/>
        <a:ext cx="1196586" cy="620316"/>
      </dsp:txXfrm>
    </dsp:sp>
    <dsp:sp modelId="{7FC7051D-B47F-4C14-B9F3-A36146DCFBB8}">
      <dsp:nvSpPr>
        <dsp:cNvPr id="0" name=""/>
        <dsp:cNvSpPr/>
      </dsp:nvSpPr>
      <dsp:spPr>
        <a:xfrm>
          <a:off x="1196586" y="620316"/>
          <a:ext cx="2393173" cy="620316"/>
        </a:xfrm>
        <a:prstGeom prst="trapezoid">
          <a:avLst>
            <a:gd name="adj" fmla="val 9645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Performance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(Competitive sport)</a:t>
          </a:r>
          <a:endParaRPr lang="en-GB" sz="1600" kern="1200" dirty="0"/>
        </a:p>
      </dsp:txBody>
      <dsp:txXfrm>
        <a:off x="1615391" y="620316"/>
        <a:ext cx="1555562" cy="620316"/>
      </dsp:txXfrm>
    </dsp:sp>
    <dsp:sp modelId="{B96A513B-93BE-4934-B464-DAE4B7D1B408}">
      <dsp:nvSpPr>
        <dsp:cNvPr id="0" name=""/>
        <dsp:cNvSpPr/>
      </dsp:nvSpPr>
      <dsp:spPr>
        <a:xfrm>
          <a:off x="599298" y="1218010"/>
          <a:ext cx="3589759" cy="620316"/>
        </a:xfrm>
        <a:prstGeom prst="trapezoid">
          <a:avLst>
            <a:gd name="adj" fmla="val 96450"/>
          </a:avLst>
        </a:prstGeom>
        <a:solidFill>
          <a:srgbClr val="FFFF66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Participation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(Recreational sport)</a:t>
          </a:r>
          <a:endParaRPr lang="en-GB" sz="1600" kern="1200" dirty="0"/>
        </a:p>
      </dsp:txBody>
      <dsp:txXfrm>
        <a:off x="1227506" y="1218010"/>
        <a:ext cx="2333343" cy="620316"/>
      </dsp:txXfrm>
    </dsp:sp>
    <dsp:sp modelId="{68CBA5BD-0F98-4AE9-BFEC-429F4BDDC565}">
      <dsp:nvSpPr>
        <dsp:cNvPr id="0" name=""/>
        <dsp:cNvSpPr/>
      </dsp:nvSpPr>
      <dsp:spPr>
        <a:xfrm>
          <a:off x="0" y="1838326"/>
          <a:ext cx="4786346" cy="620316"/>
        </a:xfrm>
        <a:prstGeom prst="trapezoid">
          <a:avLst>
            <a:gd name="adj" fmla="val 96450"/>
          </a:avLst>
        </a:prstGeom>
        <a:solidFill>
          <a:srgbClr val="FFFF66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Foundation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(Introduction to sport)</a:t>
          </a:r>
          <a:endParaRPr lang="en-GB" sz="1600" kern="1200" dirty="0"/>
        </a:p>
      </dsp:txBody>
      <dsp:txXfrm>
        <a:off x="837610" y="1838326"/>
        <a:ext cx="3111124" cy="620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6083-DCD6-4F29-9551-CA833C675F0A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9267BF-0F43-42F2-B936-0F2D55813D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61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D2CE-B48E-4224-8673-789B2926EA65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A8E42-CDB3-4152-AD31-B82F54ED72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96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C0B28-5F8B-4697-98A1-01311847A0D0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64F2-A5E3-4065-AD0B-CE83C46E06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96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A19F-DB2A-46B5-98C5-4189C5EAF824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15356-431F-4BEB-A277-03C7F71780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79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1908-E234-4C4C-9EE8-0D7DB1C624FE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E3FA6-A74B-49F7-884E-EFB4E8DBFF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3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3DCA9-8ACA-4BB7-898D-E45B6C6CDAD5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000E4-4B05-4422-B8DE-182B96A13E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75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4B9C-A9E6-40C9-9BC6-9EB0F2C8C0A6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10D8-BB45-4244-8C3D-9FFCA6775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64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D4E2C-5053-448F-9FB4-8E31E68921AD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FA21-DDFF-458E-BEAB-FF13C6EA8E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55BF9-990C-49FF-9D29-513C880BA08A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97B9-BA3C-4FBE-A809-39AD8F3050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2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CF200-E079-49A6-B0CD-1910B3BC6987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A3BA-7462-4413-85A9-314DC9BD86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60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9759-AC1D-4248-B86F-4ECE23DEA2DD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848D-1F31-402E-BA63-3A0C993783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6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A23D42-C17B-4D93-BD3A-4E119643BC8C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B548BAB-B919-4DE6-9B77-FC0E01A788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5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3B3C4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04DA3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04DA3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theonlinecitizen.files.wordpress.com/2007/01/1.jpg&amp;imgrefurl=http://theonlinecitizen.wordpress.com/2007/01/02/time-to-get-tough-on-job-discrimination-part-one/&amp;usg=__8NdLWU6mBRfzRfW8L87AghSOB_0=&amp;h=652&amp;w=652&amp;sz=34&amp;hl=en&amp;start=3&amp;tbnid=iEHQI2y52s_vFM:&amp;tbnh=138&amp;tbnw=138&amp;prev=/images?q=discrimination&amp;gbv=2&amp;hl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are the key terms and definitions?</a:t>
            </a:r>
          </a:p>
          <a:p>
            <a:pPr eaLnBrk="1" hangingPunct="1"/>
            <a:r>
              <a:rPr lang="en-GB" smtClean="0"/>
              <a:t>What is Sport for All?</a:t>
            </a:r>
          </a:p>
          <a:p>
            <a:pPr eaLnBrk="1" hangingPunct="1"/>
            <a:endParaRPr lang="en-GB" smtClean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smtClean="0"/>
              <a:t>3.3 Prejudice </a:t>
            </a:r>
            <a:r>
              <a:rPr lang="en-GB" dirty="0" smtClean="0"/>
              <a:t>and Sport for all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 Terms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286750" cy="49101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1800" u="sng" smtClean="0"/>
              <a:t>Prejudice and Discrimination</a:t>
            </a:r>
          </a:p>
          <a:p>
            <a:pPr eaLnBrk="1" hangingPunct="1">
              <a:buFont typeface="Arial" charset="0"/>
              <a:buChar char="•"/>
            </a:pPr>
            <a:r>
              <a:rPr lang="en-GB" sz="1800" smtClean="0"/>
              <a:t>Prejudice is forming an unfavourable opinion before meeting an individual often based on inadequate facts.</a:t>
            </a:r>
          </a:p>
          <a:p>
            <a:pPr eaLnBrk="1" hangingPunct="1">
              <a:buFont typeface="Arial" charset="0"/>
              <a:buChar char="•"/>
            </a:pPr>
            <a:r>
              <a:rPr lang="en-GB" sz="1800" smtClean="0"/>
              <a:t>Discrimination is unfair treatment of a group based on a prejudice view </a:t>
            </a:r>
          </a:p>
          <a:p>
            <a:pPr eaLnBrk="1" hangingPunct="1">
              <a:buFont typeface="Wingdings 2" pitchFamily="18" charset="2"/>
              <a:buNone/>
            </a:pPr>
            <a:endParaRPr lang="en-GB" sz="1800" u="sng" smtClean="0"/>
          </a:p>
          <a:p>
            <a:pPr eaLnBrk="1" hangingPunct="1">
              <a:buFont typeface="Wingdings 2" pitchFamily="18" charset="2"/>
              <a:buNone/>
            </a:pPr>
            <a:r>
              <a:rPr lang="en-GB" sz="1800" u="sng" smtClean="0"/>
              <a:t>Stereotyping</a:t>
            </a:r>
          </a:p>
          <a:p>
            <a:pPr eaLnBrk="1" hangingPunct="1">
              <a:buFont typeface="Arial" charset="0"/>
              <a:buChar char="•"/>
            </a:pPr>
            <a:r>
              <a:rPr lang="en-GB" sz="1800" smtClean="0"/>
              <a:t>Simplistic generalisations about a group which encourages others to categorise people and treat them accordingly</a:t>
            </a:r>
          </a:p>
          <a:p>
            <a:pPr lvl="1" eaLnBrk="1" hangingPunct="1">
              <a:buFont typeface="Arial" charset="0"/>
              <a:buChar char="•"/>
            </a:pPr>
            <a:endParaRPr lang="en-GB" sz="1600" smtClean="0"/>
          </a:p>
          <a:p>
            <a:pPr eaLnBrk="1" hangingPunct="1">
              <a:buFont typeface="Wingdings 2" pitchFamily="18" charset="2"/>
              <a:buNone/>
            </a:pPr>
            <a:r>
              <a:rPr lang="en-GB" sz="1800" u="sng" smtClean="0"/>
              <a:t>Inclusive sport</a:t>
            </a:r>
          </a:p>
          <a:p>
            <a:pPr eaLnBrk="1" hangingPunct="1">
              <a:buFont typeface="Arial" charset="0"/>
              <a:buChar char="•"/>
            </a:pPr>
            <a:r>
              <a:rPr lang="en-GB" sz="1800" smtClean="0"/>
              <a:t>All people have the right to equal opportunities according to their specific needs</a:t>
            </a:r>
          </a:p>
          <a:p>
            <a:pPr lvl="1" eaLnBrk="1" hangingPunct="1">
              <a:buFont typeface="Arial" charset="0"/>
              <a:buChar char="•"/>
            </a:pPr>
            <a:endParaRPr lang="en-GB" sz="1600" smtClean="0"/>
          </a:p>
          <a:p>
            <a:pPr eaLnBrk="1" hangingPunct="1">
              <a:buFont typeface="Wingdings 2" pitchFamily="18" charset="2"/>
              <a:buNone/>
            </a:pPr>
            <a:r>
              <a:rPr lang="en-GB" sz="1800" u="sng" smtClean="0"/>
              <a:t>Social Exclusion</a:t>
            </a:r>
          </a:p>
          <a:p>
            <a:pPr eaLnBrk="1" hangingPunct="1">
              <a:buFont typeface="Arial" charset="0"/>
              <a:buChar char="•"/>
            </a:pPr>
            <a:r>
              <a:rPr lang="en-GB" sz="1800" smtClean="0"/>
              <a:t>Certain sections of society are left out of the mainstream; occurs when there are a range of linked problems e.g. unemployment, low income and poor housing</a:t>
            </a:r>
          </a:p>
          <a:p>
            <a:pPr lvl="1" eaLnBrk="1" hangingPunct="1">
              <a:buFont typeface="Arial" charset="0"/>
              <a:buChar char="•"/>
            </a:pPr>
            <a:endParaRPr lang="en-GB" sz="1600" smtClean="0"/>
          </a:p>
          <a:p>
            <a:pPr lvl="1" eaLnBrk="1" hangingPunct="1">
              <a:buFont typeface="Arial" charset="0"/>
              <a:buChar char="•"/>
            </a:pPr>
            <a:endParaRPr lang="en-GB" sz="1800" smtClean="0"/>
          </a:p>
        </p:txBody>
      </p:sp>
      <p:pic>
        <p:nvPicPr>
          <p:cNvPr id="7172" name="Picture 2" descr="http://t0.gstatic.com/images?q=tbn:iEHQI2y52s_vFM:http://theonlinecitizen.files.wordpress.com/2007/01/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85750"/>
            <a:ext cx="1314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42913" y="274638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‘Sport for All’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1447800"/>
            <a:ext cx="8329613" cy="5195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Unit 1 is based around the bottom 2 levels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u="sng" dirty="0" smtClean="0"/>
              <a:t>Key Question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How to increase mass participation?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8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In an ideal world, everyone has opportunity to take part in sport as often as they like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However,  reality doesn’t always match the equal opportunities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6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‘Sport for All’ is a UK initiative started in the 1970’s aimed at achieving mass participation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They identified 3 main groups of barriers to performance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Opportunity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Time, money and attitudes of friends &amp; family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Provision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Availability of facilities. Equipment, coaching and appropriate activities (Tangible)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Esteem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Self confidence to take part and perceptions of others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Low expectations and under achievement from specific groups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Combinations of factors further hinder participation e.g. female with a disability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214810" y="161916"/>
          <a:ext cx="4786346" cy="248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929063" y="1643063"/>
            <a:ext cx="10715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3929063" y="1643063"/>
            <a:ext cx="5715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265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3.3 Prejudice and Sport for all</vt:lpstr>
      <vt:lpstr>Key Terms</vt:lpstr>
      <vt:lpstr>‘Sport for All’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defentitions</dc:title>
  <dc:creator>Matt</dc:creator>
  <cp:lastModifiedBy>MWay</cp:lastModifiedBy>
  <cp:revision>5</cp:revision>
  <dcterms:created xsi:type="dcterms:W3CDTF">2010-08-31T17:16:39Z</dcterms:created>
  <dcterms:modified xsi:type="dcterms:W3CDTF">2012-09-14T11:27:20Z</dcterms:modified>
</cp:coreProperties>
</file>