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E86E-797B-4DFA-AFEE-379486776151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0CAA2E-3BBE-4D33-BBDE-4CD211276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BC50-A55C-4CED-9E1A-E90BF66812BA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3C5A-1618-4149-93D2-A55AD1A5C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30B2-BF8D-4F73-91B4-663AA1C55FFC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BD75-78DA-407D-B60D-F6FA8C48E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789A-2821-4542-B582-242E3BF22F59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54489-1D44-49D1-A39C-BC8419EB0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3BC9-1C59-46E8-8EB5-19FBD1265D6B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AB4CB-BA99-46C4-98E0-92C908F49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CE68-C8E6-45F9-B7C9-ADFDBFDC54F5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8741-DE4A-4395-A55B-3C7848958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2302-1747-42A3-B97E-574FFE2C69C0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9861B-9D87-4783-ACBC-0DC2D2F9F9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3D7A-37C4-477B-9083-42A60256381B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D3AF-2F9B-4AE1-BF8E-4742C1BBA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0CD9-4375-4837-A5F3-FBB2B49CC32D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6318-2EF6-4310-A35E-E1C549A4D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E2DC-EE07-4224-83A6-282D87F1120F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62FC-4C53-4588-AB5B-C049C71AF5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4A0A0-5AF9-4152-A83E-17A60DA258F4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5E91D-A8F3-4F26-95F1-763D397304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3DBCB9-5C5A-4E41-8266-91EEEB1B6138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DF13B5D-2D13-4384-85B1-77207A3F7C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3B3C4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04DA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04DA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www.sportsbar.net.au/images/060909sharapovavlg8pwidec1.jpg&amp;imgrefurl=http://www.sportsbar.net.au/women-in-sport/&amp;usg=__2F4yXBF5E9-58nWDxZy1UN7gkXE=&amp;h=447&amp;w=298&amp;sz=19&amp;hl=en&amp;start=4&amp;tbnid=EYqWq4SWpjmkjM:&amp;tbnh=127&amp;tbnw=85&amp;prev=/images?q=women+in+sport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www.sportsbar.net.au/images/r97066294372.jpg&amp;imgrefurl=http://www.sportsbar.net.au/women-in-sport/&amp;usg=__igFUvskA4ZnvcgSnWimEduDUHhc=&amp;h=357&amp;w=230&amp;sz=21&amp;hl=en&amp;start=24&amp;tbnid=VPWOUcoODQAcqM:&amp;tbnh=121&amp;tbnw=78&amp;prev=/images?q=women+in+sport&amp;gbv=2&amp;ndsp=18&amp;hl=en&amp;sa=N&amp;start=1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chinadaily.com.cn/olympics/images/attachement/jpg/site1/20070727/001aa018ff9c081386dc0c.jpg&amp;imgrefurl=http://www.chinadaily.com.cn/olympics/2007-07/27/content_6003125.htm&amp;usg=___yxCXuY1aqfd22v9XlUACqK-MrM=&amp;h=430&amp;w=290&amp;sz=27&amp;hl=en&amp;start=2&amp;tbnid=FA-jvHsR1nQb1M:&amp;tbnh=126&amp;tbnw=85&amp;prev=/images?q=kelly+holmes&amp;gbv=2&amp;hl=en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google.co.uk/imgres?imgurl=http://mail.otctaekwondo.com/Aerobics.jpg&amp;imgrefurl=http://www.otctaekwondo.com/index.cfm?page=15&amp;usg=__CBT3KBsOTQieImT50mLDOjJMGk4=&amp;h=474&amp;w=337&amp;sz=10&amp;hl=en&amp;start=38&amp;tbnid=3fUu9971wZXtYM:&amp;tbnh=129&amp;tbnw=92&amp;prev=/images?q=female+aerobics&amp;gbv=2&amp;ndsp=18&amp;hl=en&amp;sa=N&amp;start=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www.panamhockey.org/pictures/2008ipac/1119-w-USA_MEX/IMG_4581.jpg&amp;imgrefurl=http://www.usfieldhockey.com/news/index.php?SPSID=25939&amp;SPID=2029&amp;DB_OEM_ID=4200&amp;usg=__qH2WqLKNw-rOynYGZPGWt3U3NFQ=&amp;h=333&amp;w=500&amp;sz=105&amp;hl=en&amp;start=51&amp;tbnid=t-OaZauHdIvziM:&amp;tbnh=87&amp;tbnw=130&amp;prev=/images?q=female+indoor+hockey&amp;gbv=2&amp;ndsp=18&amp;hl=en&amp;sa=N&amp;start=36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images.google.co.uk/imgres?imgurl=http://www.irishfa.com/filestore/images/library/kelly-smith.jpg&amp;imgrefurl=http://www.irishfa.com/the-ifa/news/3756/the-cream-of-englands-premiership-comes-to-northern-ireland&amp;usg=__J_oEngJNNpimxq4N5D5_iEzzWBQ=&amp;h=600&amp;w=377&amp;sz=39&amp;hl=en&amp;start=1&amp;tbnid=_37GcxcJw-rs7M:&amp;tbnh=135&amp;tbnw=85&amp;prev=/images?q=kelly+smith&amp;gbv=2&amp;hl=en" TargetMode="External"/><Relationship Id="rId4" Type="http://schemas.openxmlformats.org/officeDocument/2006/relationships/hyperlink" Target="http://images.google.co.uk/imgres?imgurl=http://comps.fotosearch.com/comp/BNS/BNS213/female-badminton-player_~SCP019.jpg&amp;imgrefurl=http://www.fotosearch.com/BNS213/scp019/&amp;usg=__Y_cJRXLFQlkHVW3upFHGiEZRD-M=&amp;h=320&amp;w=223&amp;sz=20&amp;hl=en&amp;start=1&amp;tbnid=Q1BWx0ruVsYIvM:&amp;tbnh=118&amp;tbnw=82&amp;prev=/images?q=female+badminton&amp;gbv=2&amp;hl=en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google.co.uk/imgres?imgurl=http://harryallen.info/wp-content/uploads/2008/10/ap47405iu_black_power_000da.jpg&amp;imgrefurl=http://harryallen.info/?cat=59&amp;usg=__4olGsbJwuYxDMTVFIwu42twKgSs=&amp;h=512&amp;w=356&amp;sz=26&amp;hl=en&amp;start=3&amp;tbnid=kXxxwPqbPWsmTM:&amp;tbnh=131&amp;tbnw=91&amp;prev=/images?q=black+athletes&amp;gbv=2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latimesblogs.latimes.com/photos/uncategorized/2009/01/20/cutler.jpg&amp;imgrefurl=http://latimesblogs.latimes.com/sports_blog/2009/01/denver-broncos.html&amp;usg=__vCx9ZFjuHNCrZZ5qUULNEO0x03I=&amp;h=302&amp;w=490&amp;sz=90&amp;hl=en&amp;start=21&amp;tbnid=bxTQAmpFtBtgSM:&amp;tbnh=80&amp;tbnw=130&amp;prev=/images?q=quarterbacks&amp;gbv=2&amp;ndsp=18&amp;hl=en&amp;sa=N&amp;start=18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.uk/imgres?imgurl=http://blogfiles3.naver.net/data11/2005/8/2/178/%B9%DA%C1%F6%BC%BA-ejungmin.jpg&amp;imgrefurl=http://yeowoo90.wordpress.com/2006/03/&amp;usg=__l3UigiJpvCQDqrS1Q75npI63nZY=&amp;h=450&amp;w=336&amp;sz=29&amp;hl=en&amp;start=7&amp;tbnid=LSLWhmODGYSAoM:&amp;tbnh=127&amp;tbnw=95&amp;prev=/images?q=park+ji+sung&amp;gbv=2&amp;hl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60848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What gender based barriers to participation do people face?</a:t>
            </a:r>
          </a:p>
          <a:p>
            <a:pPr eaLnBrk="1" hangingPunct="1"/>
            <a:r>
              <a:rPr lang="en-GB" dirty="0" smtClean="0"/>
              <a:t>What race/religion based barriers to participation do people face?</a:t>
            </a:r>
          </a:p>
          <a:p>
            <a:pPr eaLnBrk="1" hangingPunct="1"/>
            <a:endParaRPr lang="en-GB" dirty="0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3.4 Gender </a:t>
            </a:r>
            <a:r>
              <a:rPr lang="en-GB" dirty="0" smtClean="0"/>
              <a:t>and race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8638" y="1447800"/>
            <a:ext cx="8401080" cy="4572000"/>
          </a:xfrm>
        </p:spPr>
        <p:txBody>
          <a:bodyPr numCol="2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600" u="sng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600" u="sng" dirty="0" smtClean="0"/>
              <a:t>Barriers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Stereotypical myths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400" dirty="0" smtClean="0"/>
              <a:t>physical activity can damaged femininity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400" dirty="0" smtClean="0"/>
              <a:t>Women are not aggressive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Less media coverage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Fewer role-models and sponsorship opportunities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Lower prize money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Negative effects of school PE policy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400" dirty="0" smtClean="0"/>
              <a:t>Kit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400" dirty="0" smtClean="0"/>
              <a:t>Lack of choice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Lack of time- work or family commitments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Lack of disposable income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Fewer female coaches and officials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sz="1600" u="sng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600" u="sng" dirty="0" smtClean="0"/>
              <a:t>Solutions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Social acceptance of female independence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Increased media coverage and role models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Stereotypical myths refuted through education.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Increased number of female coaches and officials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More clubs to join and competitions to play in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Childcare offered at leisure centres.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Women’s Sport Foundation promote benefits of participation.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6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600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14313" y="1425575"/>
            <a:ext cx="8429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Perpetua" pitchFamily="18" charset="0"/>
              </a:rPr>
              <a:t>Not all women want to participate, however issues arise when they are </a:t>
            </a:r>
            <a:r>
              <a:rPr lang="en-GB" u="sng">
                <a:latin typeface="Perpetua" pitchFamily="18" charset="0"/>
              </a:rPr>
              <a:t>denied freedom to chose.</a:t>
            </a:r>
          </a:p>
          <a:p>
            <a:endParaRPr lang="en-GB">
              <a:latin typeface="Perpetua" pitchFamily="18" charset="0"/>
            </a:endParaRPr>
          </a:p>
        </p:txBody>
      </p:sp>
      <p:pic>
        <p:nvPicPr>
          <p:cNvPr id="7173" name="Picture 2" descr="http://t2.gstatic.com/images?q=tbn:EYqWq4SWpjmkjM:http://www.sportsbar.net.au/images/060909sharapovavlg8pwidec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610100"/>
            <a:ext cx="117633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http://t2.gstatic.com/images?q=tbn:VPWOUcoODQAcqM:http://www.sportsbar.net.au/images/r9706629437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4572000"/>
            <a:ext cx="1182687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Gender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429684" cy="2195514"/>
          </a:xfrm>
        </p:spPr>
        <p:txBody>
          <a:bodyPr numCol="2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sz="1800" u="sng" dirty="0" smtClean="0"/>
              <a:t>The Women’s Sport foundation factsheet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Improves body image and self esteem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Reduces stress and increases energy levels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Develop skills to be successful in all areas of life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400" dirty="0" smtClean="0"/>
              <a:t>Strategic thinking, goal setting and teamwork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6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6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Lowers risk of obesity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Reduces uptake of smoking in adolescent girls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Increase chance of academic success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1600" dirty="0" smtClean="0"/>
              <a:t>Increases overall quality of life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sz="1600" dirty="0"/>
          </a:p>
        </p:txBody>
      </p:sp>
      <p:sp>
        <p:nvSpPr>
          <p:cNvPr id="8196" name="Content Placeholder 2"/>
          <p:cNvSpPr txBox="1">
            <a:spLocks/>
          </p:cNvSpPr>
          <p:nvPr/>
        </p:nvSpPr>
        <p:spPr bwMode="auto">
          <a:xfrm>
            <a:off x="571500" y="3429000"/>
            <a:ext cx="77724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lvl="1" indent="-22860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GB" sz="1600">
              <a:latin typeface="Perpetu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3519502"/>
            <a:ext cx="8643998" cy="2195514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600" dirty="0">
                <a:latin typeface="+mn-lt"/>
                <a:cs typeface="+mn-cs"/>
              </a:rPr>
              <a:t>Comfortable environment (dry and warm)</a:t>
            </a: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600" dirty="0">
                <a:latin typeface="+mn-lt"/>
                <a:cs typeface="+mn-cs"/>
              </a:rPr>
              <a:t>Improved provision in PE curriculum</a:t>
            </a: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600" dirty="0">
                <a:latin typeface="+mn-lt"/>
                <a:cs typeface="+mn-cs"/>
              </a:rPr>
              <a:t>Activities can be performed recreationally</a:t>
            </a: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endParaRPr lang="en-GB" sz="1600" dirty="0">
              <a:latin typeface="+mn-lt"/>
              <a:cs typeface="+mn-cs"/>
            </a:endParaRP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endParaRPr lang="en-GB" sz="1600" dirty="0">
              <a:latin typeface="+mn-lt"/>
              <a:cs typeface="+mn-cs"/>
            </a:endParaRP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endParaRPr lang="en-GB" sz="1600" dirty="0">
              <a:latin typeface="+mn-lt"/>
              <a:cs typeface="+mn-cs"/>
            </a:endParaRP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endParaRPr lang="en-GB" sz="1600" dirty="0">
              <a:latin typeface="+mn-lt"/>
              <a:cs typeface="+mn-cs"/>
            </a:endParaRP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600" dirty="0">
                <a:latin typeface="+mn-lt"/>
                <a:cs typeface="+mn-cs"/>
              </a:rPr>
              <a:t>Non-contact</a:t>
            </a: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600" dirty="0">
                <a:latin typeface="+mn-lt"/>
                <a:cs typeface="+mn-cs"/>
              </a:rPr>
              <a:t>More socially acceptable (stereotypes)</a:t>
            </a: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600" dirty="0">
                <a:latin typeface="+mn-lt"/>
                <a:cs typeface="+mn-cs"/>
              </a:rPr>
              <a:t>More role models</a:t>
            </a:r>
          </a:p>
          <a:p>
            <a:pPr marL="91440" indent="-228600" fontAlgn="auto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endParaRPr lang="en-GB" sz="1600" dirty="0">
              <a:latin typeface="+mn-lt"/>
              <a:cs typeface="+mn-cs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85750" y="3143250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Perpetua" pitchFamily="18" charset="0"/>
              </a:rPr>
              <a:t>Women’s participation has traditionally been higher in indoor activities:-</a:t>
            </a:r>
          </a:p>
          <a:p>
            <a:endParaRPr lang="en-GB">
              <a:latin typeface="Perpetua" pitchFamily="18" charset="0"/>
            </a:endParaRPr>
          </a:p>
        </p:txBody>
      </p:sp>
      <p:pic>
        <p:nvPicPr>
          <p:cNvPr id="8199" name="Picture 2" descr="http://t2.gstatic.com/images?q=tbn:3fUu9971wZXtYM:http://mail.otctaekwondo.com/Aerobic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4500563"/>
            <a:ext cx="1500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285750" y="6000750"/>
            <a:ext cx="8572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Perpetua" pitchFamily="18" charset="0"/>
              </a:rPr>
              <a:t>However, there are increasing numbers of women participating in Football</a:t>
            </a:r>
          </a:p>
          <a:p>
            <a:pPr algn="ctr"/>
            <a:r>
              <a:rPr lang="en-GB" sz="1600">
                <a:latin typeface="Perpetua" pitchFamily="18" charset="0"/>
              </a:rPr>
              <a:t>(Link back to solutions to overcome gender barriers)</a:t>
            </a:r>
          </a:p>
          <a:p>
            <a:endParaRPr lang="en-GB" sz="1600">
              <a:latin typeface="Perpetua" pitchFamily="18" charset="0"/>
            </a:endParaRPr>
          </a:p>
        </p:txBody>
      </p:sp>
      <p:pic>
        <p:nvPicPr>
          <p:cNvPr id="8201" name="Picture 4" descr="http://t2.gstatic.com/images?q=tbn:Q1BWx0ruVsYIvM:http://comps.fotosearch.com/comp/BNS/BNS213/female-badminton-player_~SCP01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0" y="447675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6" descr="http://t2.gstatic.com/images?q=tbn:t-OaZauHdIvziM:http://www.panamhockey.org/pictures/2008ipac/1119-w-USA_MEX/IMG_458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643438"/>
            <a:ext cx="165735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8" descr="http://t3.gstatic.com/images?q=tbn:FA-jvHsR1nQb1M:http://www.chinadaily.com.cn/olympics/images/attachement/jpg/site1/20070727/001aa018ff9c081386dc0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63" y="357188"/>
            <a:ext cx="100012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0" descr="http://t2.gstatic.com/images?q=tbn:_37GcxcJw-rs7M:http://www.irishfa.com/filestore/images/library/kelly-smit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188" y="4357688"/>
            <a:ext cx="928687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Race and religion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447800"/>
            <a:ext cx="8501062" cy="4838700"/>
          </a:xfrm>
        </p:spPr>
        <p:txBody>
          <a:bodyPr/>
          <a:lstStyle/>
          <a:p>
            <a:pPr marL="250825" indent="-250825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GB" sz="1800" smtClean="0"/>
              <a:t>Britain is a ‘cultural melting pot’ however racial equality is not a reality.</a:t>
            </a:r>
          </a:p>
          <a:p>
            <a:pPr marL="250825" indent="-250825" eaLnBrk="1" hangingPunct="1">
              <a:spcBef>
                <a:spcPct val="0"/>
              </a:spcBef>
            </a:pPr>
            <a:r>
              <a:rPr lang="en-GB" sz="1800" smtClean="0"/>
              <a:t>People are pigeon-holed to certain sports or positions based on ethnicity rather than interest or ability</a:t>
            </a:r>
          </a:p>
          <a:p>
            <a:pPr marL="525463" lvl="2" indent="-250825" eaLnBrk="1" hangingPunct="1">
              <a:spcBef>
                <a:spcPct val="0"/>
              </a:spcBef>
            </a:pPr>
            <a:r>
              <a:rPr lang="en-GB" sz="1600" smtClean="0"/>
              <a:t>American football- Black players normally a running back not a quarter back</a:t>
            </a:r>
          </a:p>
          <a:p>
            <a:pPr marL="250825" lvl="1" indent="-250825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GB" sz="1800" u="sng" smtClean="0"/>
              <a:t>Barriers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Conflict with religious observances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Higher value placed on education (less support form family)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Fewer role models (especially coaches)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Low self esteem and fear of rejection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Racist abuse</a:t>
            </a:r>
          </a:p>
          <a:p>
            <a:pPr marL="250825" lvl="1" indent="-250825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GB" sz="1800" u="sng" smtClean="0"/>
              <a:t>Solutions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Training more PE teachers and coaches from ethnic minorities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Educating as to the effects of stereotyping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Ensuring single sex provision for Muslim women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Publicising and severely punishing racist abuse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Organising campaigns (Kick it out)</a:t>
            </a:r>
          </a:p>
          <a:p>
            <a:pPr marL="250825" lvl="1" indent="-250825" eaLnBrk="1" hangingPunct="1">
              <a:spcBef>
                <a:spcPct val="0"/>
              </a:spcBef>
            </a:pPr>
            <a:r>
              <a:rPr lang="en-GB" sz="1800" smtClean="0"/>
              <a:t>Making provision in PE programmes (Relaxing dress code and showering rules)</a:t>
            </a:r>
          </a:p>
          <a:p>
            <a:pPr marL="250825" lvl="1" indent="-250825" eaLnBrk="1" hangingPunct="1">
              <a:spcBef>
                <a:spcPct val="0"/>
              </a:spcBef>
            </a:pPr>
            <a:endParaRPr lang="en-GB" sz="1800" smtClean="0"/>
          </a:p>
          <a:p>
            <a:pPr marL="250825" lvl="1" indent="-250825" eaLnBrk="1" hangingPunct="1">
              <a:spcBef>
                <a:spcPct val="0"/>
              </a:spcBef>
            </a:pPr>
            <a:endParaRPr lang="en-GB" sz="1800" smtClean="0"/>
          </a:p>
        </p:txBody>
      </p:sp>
      <p:pic>
        <p:nvPicPr>
          <p:cNvPr id="7172" name="Picture 2" descr="http://t1.gstatic.com/images?q=tbn:kXxxwPqbPWsmTM:http://harryallen.info/wp-content/uploads/2008/10/ap47405iu_black_power_000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2643188"/>
            <a:ext cx="12557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http://t2.gstatic.com/images?q=tbn:LSLWhmODGYSAoM:http://blogfiles3.naver.net/data11/2005/8/2/178/%25B9%25DA%25C1%25F6%25BC%25BA-ejungm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75" y="2643188"/>
            <a:ext cx="128905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http://t0.gstatic.com/images?q=tbn:bxTQAmpFtBtgSM:http://latimesblogs.latimes.com/photos/uncategorized/2009/01/20/cutle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50" y="285750"/>
            <a:ext cx="2000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386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3.4 Gender and race</vt:lpstr>
      <vt:lpstr>Gender</vt:lpstr>
      <vt:lpstr>Gender (cont.)</vt:lpstr>
      <vt:lpstr>Race and religion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and solutions for target group: Gender</dc:title>
  <dc:creator>Matt</dc:creator>
  <cp:lastModifiedBy>MWay</cp:lastModifiedBy>
  <cp:revision>6</cp:revision>
  <dcterms:created xsi:type="dcterms:W3CDTF">2010-08-31T17:11:27Z</dcterms:created>
  <dcterms:modified xsi:type="dcterms:W3CDTF">2012-09-14T11:27:31Z</dcterms:modified>
</cp:coreProperties>
</file>