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306CC-1EAB-4E93-A1D2-410EF242E018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B0553-A767-4511-B66E-FDC8BFAE44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18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B0553-A767-4511-B66E-FDC8BFAE44F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9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9A57C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2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B0553-A767-4511-B66E-FDC8BFAE44F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7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A0D6ED-B846-43C3-AB87-B5B722E29326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1CD2AD0-85FC-4E9A-9D27-492211B301C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vmY858YJMc" TargetMode="External"/><Relationship Id="rId7" Type="http://schemas.openxmlformats.org/officeDocument/2006/relationships/hyperlink" Target="http://www.youtube.com/watch?v=4eSLkMNJAbo" TargetMode="External"/><Relationship Id="rId2" Type="http://schemas.openxmlformats.org/officeDocument/2006/relationships/hyperlink" Target="http://www.youtube.com/watch?v=StPkGbiT6T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oleKfixy-7A" TargetMode="External"/><Relationship Id="rId5" Type="http://schemas.openxmlformats.org/officeDocument/2006/relationships/hyperlink" Target="http://www.youtube.com/watch?v=1eAkW4Rv78U" TargetMode="External"/><Relationship Id="rId4" Type="http://schemas.openxmlformats.org/officeDocument/2006/relationships/hyperlink" Target="http://www.youtube.com/watch?v=VJtVEStfxS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3.5 Attribution </a:t>
            </a:r>
            <a:r>
              <a:rPr lang="en-GB" dirty="0" smtClean="0"/>
              <a:t>Theory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0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Attribution Theory –</a:t>
            </a:r>
            <a:br>
              <a:rPr lang="en-GB" dirty="0" smtClean="0"/>
            </a:br>
            <a:r>
              <a:rPr lang="en-GB" dirty="0" smtClean="0"/>
              <a:t> 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Attribution theory looks at the </a:t>
            </a:r>
            <a:r>
              <a:rPr lang="en-GB" b="1" dirty="0" smtClean="0">
                <a:solidFill>
                  <a:srgbClr val="FF0000"/>
                </a:solidFill>
              </a:rPr>
              <a:t>reasons</a:t>
            </a:r>
            <a:r>
              <a:rPr lang="en-GB" dirty="0" smtClean="0"/>
              <a:t> coaches or players give  in response to their </a:t>
            </a:r>
            <a:r>
              <a:rPr lang="en-GB" b="1" dirty="0" smtClean="0">
                <a:solidFill>
                  <a:srgbClr val="FF0000"/>
                </a:solidFill>
              </a:rPr>
              <a:t>success</a:t>
            </a:r>
            <a:r>
              <a:rPr lang="en-GB" dirty="0" smtClean="0"/>
              <a:t> or </a:t>
            </a:r>
            <a:r>
              <a:rPr lang="en-GB" b="1" dirty="0" smtClean="0">
                <a:solidFill>
                  <a:srgbClr val="FF0000"/>
                </a:solidFill>
              </a:rPr>
              <a:t>failure</a:t>
            </a:r>
            <a:r>
              <a:rPr lang="en-GB" dirty="0" smtClean="0"/>
              <a:t> in sport.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 smtClean="0"/>
              <a:t>Strongly </a:t>
            </a:r>
            <a:r>
              <a:rPr lang="en-GB" b="1" dirty="0" smtClean="0">
                <a:solidFill>
                  <a:srgbClr val="FF0000"/>
                </a:solidFill>
              </a:rPr>
              <a:t>links</a:t>
            </a:r>
            <a:r>
              <a:rPr lang="en-GB" dirty="0" smtClean="0"/>
              <a:t> to ‘</a:t>
            </a:r>
            <a:r>
              <a:rPr lang="en-GB" b="1" dirty="0" smtClean="0">
                <a:solidFill>
                  <a:srgbClr val="FF0000"/>
                </a:solidFill>
              </a:rPr>
              <a:t>achievement motivation</a:t>
            </a:r>
            <a:r>
              <a:rPr lang="en-GB" dirty="0" smtClean="0"/>
              <a:t>’ – can impact on coaches and players motivation to continue.</a:t>
            </a:r>
          </a:p>
          <a:p>
            <a:endParaRPr lang="en-GB" dirty="0"/>
          </a:p>
          <a:p>
            <a:r>
              <a:rPr lang="en-GB" dirty="0" smtClean="0"/>
              <a:t>Attribution theory is important for coaches  as it can give insight into the beliefs of their players.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4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Weiner’ (1970’s) Model of Attribution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Wasn’t specifically created for sport but can be applied easily.</a:t>
            </a:r>
          </a:p>
          <a:p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Process of attributing performance has three stages:</a:t>
            </a:r>
          </a:p>
          <a:p>
            <a:pPr marL="114300" indent="0">
              <a:buNone/>
            </a:pPr>
            <a:endParaRPr lang="en-GB" dirty="0" smtClean="0"/>
          </a:p>
          <a:p>
            <a:r>
              <a:rPr lang="en-GB" dirty="0" smtClean="0"/>
              <a:t>Performers must be aware of their own performance.</a:t>
            </a:r>
          </a:p>
          <a:p>
            <a:r>
              <a:rPr lang="en-GB" dirty="0" smtClean="0"/>
              <a:t>Performers must accept the performance was intentional.</a:t>
            </a:r>
          </a:p>
          <a:p>
            <a:r>
              <a:rPr lang="en-GB" dirty="0" smtClean="0"/>
              <a:t>Performers must accept that the performance is a result of      internal or external factors. </a:t>
            </a:r>
          </a:p>
          <a:p>
            <a:pPr marL="114300" indent="0">
              <a:buNone/>
            </a:pPr>
            <a:r>
              <a:rPr lang="en-GB" dirty="0"/>
              <a:t> </a:t>
            </a:r>
          </a:p>
          <a:p>
            <a:r>
              <a:rPr lang="en-GB" dirty="0" smtClean="0"/>
              <a:t>2 dimensional model.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</a:t>
            </a:r>
            <a:r>
              <a:rPr lang="en-GB" b="1" dirty="0" smtClean="0"/>
              <a:t>Weiner’s Model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75738" y="142549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u="sng" dirty="0" smtClean="0"/>
              <a:t>Locus of Causality</a:t>
            </a:r>
            <a:endParaRPr lang="en-GB" sz="2400" i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107686" y="213285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Internal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214107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External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07677" y="2909464"/>
            <a:ext cx="1960258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sz="2400" b="1" dirty="0" smtClean="0"/>
              <a:t>Ability</a:t>
            </a:r>
          </a:p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205354" y="4509120"/>
            <a:ext cx="1960258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sz="2400" b="1" dirty="0" smtClean="0"/>
              <a:t>Effort</a:t>
            </a:r>
          </a:p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27966" y="2905399"/>
            <a:ext cx="1960258" cy="101566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sz="2400" b="1" dirty="0" smtClean="0"/>
              <a:t>Task Difficulty</a:t>
            </a:r>
          </a:p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627966" y="4509120"/>
            <a:ext cx="1960258" cy="1015663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sz="2400" b="1" dirty="0" smtClean="0"/>
              <a:t>Luck</a:t>
            </a:r>
          </a:p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4568" y="3573016"/>
            <a:ext cx="553998" cy="11761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2400" u="sng" dirty="0" smtClean="0"/>
              <a:t>Stability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06142" y="3232629"/>
            <a:ext cx="1201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Stable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8566" y="4601452"/>
            <a:ext cx="130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Unstable</a:t>
            </a:r>
            <a:endParaRPr lang="en-GB" sz="2400" dirty="0"/>
          </a:p>
        </p:txBody>
      </p:sp>
      <p:sp>
        <p:nvSpPr>
          <p:cNvPr id="16" name="Right Brace 15"/>
          <p:cNvSpPr/>
          <p:nvPr/>
        </p:nvSpPr>
        <p:spPr>
          <a:xfrm>
            <a:off x="6588224" y="2856674"/>
            <a:ext cx="432048" cy="275585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020272" y="3572879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4 categories of attribution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8600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620000" cy="562074"/>
          </a:xfrm>
        </p:spPr>
        <p:txBody>
          <a:bodyPr>
            <a:normAutofit fontScale="90000"/>
          </a:bodyPr>
          <a:lstStyle/>
          <a:p>
            <a:pPr marL="114300" lvl="0">
              <a:spcBef>
                <a:spcPct val="20000"/>
              </a:spcBef>
            </a:pPr>
            <a:r>
              <a:rPr lang="en-GB" sz="2200" spc="0" dirty="0" smtClean="0">
                <a:solidFill>
                  <a:srgbClr val="2F2B20"/>
                </a:solidFill>
                <a:latin typeface="Calibri"/>
                <a:ea typeface="+mn-ea"/>
                <a:cs typeface="+mn-cs"/>
              </a:rPr>
              <a:t/>
            </a:r>
            <a:br>
              <a:rPr lang="en-GB" sz="2200" spc="0" dirty="0" smtClean="0">
                <a:solidFill>
                  <a:srgbClr val="2F2B20"/>
                </a:solidFill>
                <a:latin typeface="Calibri"/>
                <a:ea typeface="+mn-ea"/>
                <a:cs typeface="+mn-cs"/>
              </a:rPr>
            </a:br>
            <a:r>
              <a:rPr lang="en-GB" sz="2200" spc="0" dirty="0">
                <a:solidFill>
                  <a:srgbClr val="2F2B20"/>
                </a:solidFill>
                <a:latin typeface="Calibri"/>
                <a:ea typeface="+mn-ea"/>
                <a:cs typeface="+mn-cs"/>
              </a:rPr>
              <a:t/>
            </a:r>
            <a:br>
              <a:rPr lang="en-GB" sz="2200" spc="0" dirty="0">
                <a:solidFill>
                  <a:srgbClr val="2F2B20"/>
                </a:solidFill>
                <a:latin typeface="Calibri"/>
                <a:ea typeface="+mn-ea"/>
                <a:cs typeface="+mn-cs"/>
              </a:rPr>
            </a:br>
            <a:r>
              <a:rPr lang="en-GB" sz="2200" dirty="0">
                <a:solidFill>
                  <a:srgbClr val="2F2B20"/>
                </a:solidFill>
                <a:latin typeface="Calibri"/>
                <a:ea typeface="+mn-ea"/>
                <a:cs typeface="+mn-cs"/>
              </a:rPr>
              <a:t/>
            </a:r>
            <a:br>
              <a:rPr lang="en-GB" sz="2200" dirty="0">
                <a:solidFill>
                  <a:srgbClr val="2F2B20"/>
                </a:solidFill>
                <a:latin typeface="Calibri"/>
                <a:ea typeface="+mn-ea"/>
                <a:cs typeface="+mn-cs"/>
              </a:rPr>
            </a:br>
            <a:r>
              <a:rPr lang="en-GB" sz="2200" dirty="0" smtClean="0">
                <a:solidFill>
                  <a:srgbClr val="2F2B20"/>
                </a:solidFill>
                <a:latin typeface="Calibri"/>
                <a:ea typeface="+mn-ea"/>
                <a:cs typeface="+mn-cs"/>
              </a:rPr>
              <a:t/>
            </a:r>
            <a:br>
              <a:rPr lang="en-GB" sz="2200" dirty="0" smtClean="0">
                <a:solidFill>
                  <a:srgbClr val="2F2B20"/>
                </a:solidFill>
                <a:latin typeface="Calibri"/>
                <a:ea typeface="+mn-ea"/>
                <a:cs typeface="+mn-cs"/>
              </a:rPr>
            </a:br>
            <a:r>
              <a:rPr lang="en-GB" sz="2200" dirty="0" smtClean="0">
                <a:solidFill>
                  <a:srgbClr val="2F2B20"/>
                </a:solidFill>
                <a:latin typeface="Calibri"/>
                <a:ea typeface="+mn-ea"/>
                <a:cs typeface="+mn-cs"/>
              </a:rPr>
              <a:t>W</a:t>
            </a:r>
            <a:r>
              <a:rPr lang="en-GB" sz="2200" spc="0" dirty="0" smtClean="0">
                <a:solidFill>
                  <a:srgbClr val="2F2B20"/>
                </a:solidFill>
                <a:latin typeface="Calibri"/>
                <a:ea typeface="+mn-ea"/>
                <a:cs typeface="+mn-cs"/>
              </a:rPr>
              <a:t>einer </a:t>
            </a:r>
            <a:r>
              <a:rPr lang="en-GB" sz="2200" spc="0" dirty="0">
                <a:solidFill>
                  <a:srgbClr val="2F2B20"/>
                </a:solidFill>
                <a:latin typeface="Calibri"/>
                <a:ea typeface="+mn-ea"/>
                <a:cs typeface="+mn-cs"/>
              </a:rPr>
              <a:t>later added 3</a:t>
            </a:r>
            <a:r>
              <a:rPr lang="en-GB" sz="2200" spc="0" baseline="30000" dirty="0">
                <a:solidFill>
                  <a:srgbClr val="2F2B20"/>
                </a:solidFill>
                <a:latin typeface="Calibri"/>
                <a:ea typeface="+mn-ea"/>
                <a:cs typeface="+mn-cs"/>
              </a:rPr>
              <a:t>rd</a:t>
            </a:r>
            <a:r>
              <a:rPr lang="en-GB" sz="2200" spc="0" dirty="0">
                <a:solidFill>
                  <a:srgbClr val="2F2B20"/>
                </a:solidFill>
                <a:latin typeface="Calibri"/>
                <a:ea typeface="+mn-ea"/>
                <a:cs typeface="+mn-cs"/>
              </a:rPr>
              <a:t> dimension – </a:t>
            </a:r>
            <a:r>
              <a:rPr lang="en-GB" sz="2200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Locus of Control</a:t>
            </a:r>
            <a:br>
              <a:rPr lang="en-GB" sz="2200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620000" cy="5304656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With success players tend to attribute their performance to internal factors: - </a:t>
            </a:r>
            <a:r>
              <a:rPr lang="en-GB" b="1" dirty="0" smtClean="0">
                <a:solidFill>
                  <a:srgbClr val="FF0000"/>
                </a:solidFill>
              </a:rPr>
              <a:t>Self-serving Bias</a:t>
            </a:r>
          </a:p>
          <a:p>
            <a:pPr marL="11430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GB" dirty="0" smtClean="0"/>
              <a:t>With failure players </a:t>
            </a:r>
            <a:r>
              <a:rPr lang="en-GB" dirty="0"/>
              <a:t> </a:t>
            </a:r>
            <a:r>
              <a:rPr lang="en-GB" dirty="0" smtClean="0"/>
              <a:t>tend to attribute their performance to external factors</a:t>
            </a:r>
          </a:p>
          <a:p>
            <a:pPr marL="11430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GB" dirty="0" smtClean="0"/>
              <a:t>Dependant on what we attribute our success or failure to, can have a significant effect on our future motivation.</a:t>
            </a:r>
          </a:p>
          <a:p>
            <a:pPr marL="114300" indent="0">
              <a:buNone/>
            </a:pPr>
            <a:endParaRPr lang="en-GB" dirty="0"/>
          </a:p>
          <a:p>
            <a:pPr lvl="0">
              <a:buClr>
                <a:srgbClr val="A9A57C"/>
              </a:buClr>
              <a:defRPr/>
            </a:pPr>
            <a:r>
              <a:rPr lang="en-GB" dirty="0">
                <a:solidFill>
                  <a:srgbClr val="2F2B20"/>
                </a:solidFill>
              </a:rPr>
              <a:t>Internal  factors (success) - increase self esteem + motivation</a:t>
            </a:r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Coaches encourage performers to attribute the result to unstable or controllable factors, preventing damage to self esteem.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/>
          </a:p>
          <a:p>
            <a:endParaRPr lang="en-GB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55576" y="3068960"/>
            <a:ext cx="6768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are they attributing to...?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www.youtube.com/watch?v=StPkGbiT6TU</a:t>
            </a:r>
            <a:r>
              <a:rPr lang="en-GB" dirty="0" smtClean="0"/>
              <a:t> – Rooney &amp; RVP</a:t>
            </a:r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www.youtube.com/watch?v=EvmY858YJMc</a:t>
            </a:r>
            <a:r>
              <a:rPr lang="en-GB" dirty="0" smtClean="0"/>
              <a:t> – David Hay</a:t>
            </a:r>
          </a:p>
          <a:p>
            <a:endParaRPr lang="en-GB" dirty="0"/>
          </a:p>
          <a:p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www.youtube.com/watch?v=VJtVEStfxSg</a:t>
            </a:r>
            <a:r>
              <a:rPr lang="en-GB" dirty="0" smtClean="0"/>
              <a:t> – Steve Francis</a:t>
            </a:r>
          </a:p>
          <a:p>
            <a:endParaRPr lang="en-GB" dirty="0"/>
          </a:p>
          <a:p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www.youtube.com/watch?v=1eAkW4Rv78U</a:t>
            </a:r>
            <a:r>
              <a:rPr lang="en-GB" dirty="0" smtClean="0"/>
              <a:t> – </a:t>
            </a:r>
            <a:r>
              <a:rPr lang="en-GB" dirty="0" err="1" smtClean="0"/>
              <a:t>Arsene</a:t>
            </a:r>
            <a:r>
              <a:rPr lang="en-GB" dirty="0" smtClean="0"/>
              <a:t> Wenger</a:t>
            </a:r>
          </a:p>
          <a:p>
            <a:endParaRPr lang="en-GB" dirty="0"/>
          </a:p>
          <a:p>
            <a:r>
              <a:rPr lang="en-GB" dirty="0" smtClean="0">
                <a:hlinkClick r:id="rId6"/>
              </a:rPr>
              <a:t>http</a:t>
            </a:r>
            <a:r>
              <a:rPr lang="en-GB" dirty="0">
                <a:hlinkClick r:id="rId6"/>
              </a:rPr>
              <a:t>://</a:t>
            </a:r>
            <a:r>
              <a:rPr lang="en-GB" dirty="0" smtClean="0">
                <a:hlinkClick r:id="rId6"/>
              </a:rPr>
              <a:t>www.youtube.com/watch?v=oleKfixy-7A</a:t>
            </a:r>
            <a:r>
              <a:rPr lang="en-GB" dirty="0" smtClean="0"/>
              <a:t>  - Tracey </a:t>
            </a:r>
            <a:r>
              <a:rPr lang="en-GB" dirty="0" err="1" smtClean="0"/>
              <a:t>Mcgrady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>
                <a:hlinkClick r:id="rId7"/>
              </a:rPr>
              <a:t>http://</a:t>
            </a:r>
            <a:r>
              <a:rPr lang="en-GB" dirty="0" smtClean="0">
                <a:hlinkClick r:id="rId7"/>
              </a:rPr>
              <a:t>www.youtube.com/watch?v=4eSLkMNJAbo</a:t>
            </a:r>
            <a:r>
              <a:rPr lang="en-GB" dirty="0" smtClean="0"/>
              <a:t> – A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smtClean="0"/>
              <a:t>T yesterday</a:t>
            </a:r>
            <a:endParaRPr lang="en-GB" dirty="0"/>
          </a:p>
          <a:p>
            <a:r>
              <a:rPr lang="en-GB" dirty="0" smtClean="0"/>
              <a:t>Tough to find any interviews / clips where performers give internal stable reasons for their failure.</a:t>
            </a:r>
          </a:p>
          <a:p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71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Learned Helplessness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20000" cy="5445224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A9A57C"/>
              </a:buClr>
              <a:defRPr/>
            </a:pPr>
            <a:r>
              <a:rPr lang="en-GB" dirty="0" smtClean="0">
                <a:solidFill>
                  <a:srgbClr val="2F2B20"/>
                </a:solidFill>
              </a:rPr>
              <a:t>If we attribute  failure to internal and stable factors, we suffer from  </a:t>
            </a:r>
            <a:r>
              <a:rPr lang="en-GB" b="1" dirty="0">
                <a:solidFill>
                  <a:srgbClr val="FF0000"/>
                </a:solidFill>
              </a:rPr>
              <a:t>Learned </a:t>
            </a:r>
            <a:r>
              <a:rPr lang="en-GB" b="1" dirty="0" smtClean="0">
                <a:solidFill>
                  <a:srgbClr val="FF0000"/>
                </a:solidFill>
              </a:rPr>
              <a:t>Helplessness</a:t>
            </a:r>
          </a:p>
          <a:p>
            <a:pPr marL="114300" lvl="0" indent="0">
              <a:buClr>
                <a:srgbClr val="A9A57C"/>
              </a:buClr>
              <a:buNone/>
              <a:defRPr/>
            </a:pPr>
            <a:endParaRPr lang="en-GB" b="1" dirty="0" smtClean="0">
              <a:solidFill>
                <a:srgbClr val="FF0000"/>
              </a:solidFill>
            </a:endParaRPr>
          </a:p>
          <a:p>
            <a:pPr marL="114300" lvl="0" indent="0">
              <a:buClr>
                <a:srgbClr val="A9A57C"/>
              </a:buClr>
              <a:buNone/>
              <a:defRPr/>
            </a:pPr>
            <a:r>
              <a:rPr lang="en-GB" dirty="0" smtClean="0"/>
              <a:t>Characteristics of </a:t>
            </a:r>
            <a:r>
              <a:rPr lang="en-GB" b="1" dirty="0" smtClean="0"/>
              <a:t>learned Helplessness</a:t>
            </a:r>
          </a:p>
          <a:p>
            <a:pPr lvl="0">
              <a:buClr>
                <a:srgbClr val="A9A57C"/>
              </a:buClr>
              <a:buFontTx/>
              <a:buChar char="-"/>
              <a:defRPr/>
            </a:pPr>
            <a:r>
              <a:rPr lang="en-GB" dirty="0" smtClean="0"/>
              <a:t>Performer </a:t>
            </a:r>
            <a:r>
              <a:rPr lang="en-GB" b="1" dirty="0" smtClean="0"/>
              <a:t>believes</a:t>
            </a:r>
            <a:r>
              <a:rPr lang="en-GB" dirty="0" smtClean="0"/>
              <a:t> they have </a:t>
            </a:r>
            <a:r>
              <a:rPr lang="en-GB" b="1" dirty="0" smtClean="0"/>
              <a:t>limited ability</a:t>
            </a:r>
          </a:p>
          <a:p>
            <a:pPr lvl="0">
              <a:buClr>
                <a:srgbClr val="A9A57C"/>
              </a:buClr>
              <a:buFontTx/>
              <a:buChar char="-"/>
              <a:defRPr/>
            </a:pPr>
            <a:r>
              <a:rPr lang="en-GB" dirty="0" smtClean="0"/>
              <a:t>focus on </a:t>
            </a:r>
            <a:r>
              <a:rPr lang="en-GB" b="1" dirty="0" smtClean="0"/>
              <a:t>outcome goals </a:t>
            </a:r>
            <a:r>
              <a:rPr lang="en-GB" dirty="0" smtClean="0"/>
              <a:t>(win / loss) rather than process goals (number of passes etc..)</a:t>
            </a:r>
          </a:p>
          <a:p>
            <a:pPr lvl="0">
              <a:buClr>
                <a:srgbClr val="A9A57C"/>
              </a:buClr>
              <a:buFontTx/>
              <a:buChar char="-"/>
              <a:defRPr/>
            </a:pPr>
            <a:r>
              <a:rPr lang="en-GB" b="1" dirty="0" smtClean="0"/>
              <a:t>Unwilling</a:t>
            </a:r>
            <a:r>
              <a:rPr lang="en-GB" dirty="0" smtClean="0"/>
              <a:t> to try new skills – believe they cannot succeed.</a:t>
            </a:r>
          </a:p>
          <a:p>
            <a:pPr lvl="0">
              <a:buClr>
                <a:srgbClr val="A9A57C"/>
              </a:buClr>
              <a:buFontTx/>
              <a:buChar char="-"/>
              <a:defRPr/>
            </a:pPr>
            <a:r>
              <a:rPr lang="en-GB" dirty="0" smtClean="0"/>
              <a:t>Attribute to stable and uncontrollable factors.</a:t>
            </a:r>
          </a:p>
          <a:p>
            <a:pPr lvl="0">
              <a:buClr>
                <a:srgbClr val="A9A57C"/>
              </a:buClr>
              <a:buFontTx/>
              <a:buChar char="-"/>
              <a:defRPr/>
            </a:pPr>
            <a:r>
              <a:rPr lang="en-GB" dirty="0" smtClean="0"/>
              <a:t>Do not believe even the controllable factors  (effort) will have an impact on the result.</a:t>
            </a:r>
          </a:p>
          <a:p>
            <a:pPr lvl="0">
              <a:buClr>
                <a:srgbClr val="A9A57C"/>
              </a:buClr>
              <a:buFontTx/>
              <a:buChar char="-"/>
              <a:defRPr/>
            </a:pPr>
            <a:endParaRPr lang="en-GB" dirty="0"/>
          </a:p>
          <a:p>
            <a:pPr lvl="0">
              <a:buClr>
                <a:srgbClr val="A9A57C"/>
              </a:buClr>
              <a:buFontTx/>
              <a:buChar char="-"/>
              <a:defRPr/>
            </a:pPr>
            <a:r>
              <a:rPr lang="en-GB" dirty="0" smtClean="0"/>
              <a:t>Learned Helplessness : -  Specific to one situation</a:t>
            </a:r>
          </a:p>
          <a:p>
            <a:pPr marL="114300" lvl="0" indent="0">
              <a:buClr>
                <a:srgbClr val="A9A57C"/>
              </a:buClr>
              <a:buNone/>
              <a:defRPr/>
            </a:pPr>
            <a:r>
              <a:rPr lang="en-GB" dirty="0" smtClean="0"/>
              <a:t>                                              - Over a variety of sports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36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Attribution Retraining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Performers are encouraged to focus on attributing failure to  areas where they have control to allow for future success.</a:t>
            </a:r>
          </a:p>
          <a:p>
            <a:pPr marL="114300" indent="0">
              <a:buNone/>
            </a:pPr>
            <a:endParaRPr lang="en-GB" dirty="0"/>
          </a:p>
          <a:p>
            <a:pPr marL="114300" indent="0" algn="ctr">
              <a:buNone/>
            </a:pPr>
            <a:r>
              <a:rPr lang="en-GB" dirty="0" smtClean="0"/>
              <a:t> “Your ability and effort was good, but perhaps you are playing in the wrong position.”</a:t>
            </a:r>
          </a:p>
          <a:p>
            <a:pPr marL="114300" indent="0" algn="ctr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A coach can use strategies such as:</a:t>
            </a:r>
          </a:p>
          <a:p>
            <a:pPr>
              <a:buFontTx/>
              <a:buChar char="-"/>
            </a:pPr>
            <a:r>
              <a:rPr lang="en-GB" dirty="0" smtClean="0"/>
              <a:t>Learning what players tend to attribute to (observe and listen)</a:t>
            </a:r>
          </a:p>
          <a:p>
            <a:pPr>
              <a:buFontTx/>
              <a:buChar char="-"/>
            </a:pPr>
            <a:r>
              <a:rPr lang="en-GB" dirty="0" smtClean="0"/>
              <a:t>Draw their attention to progression and change</a:t>
            </a:r>
          </a:p>
          <a:p>
            <a:pPr>
              <a:buFontTx/>
              <a:buChar char="-"/>
            </a:pPr>
            <a:r>
              <a:rPr lang="en-GB" dirty="0" smtClean="0"/>
              <a:t>Re focus on task / process goals instead of outcome</a:t>
            </a:r>
          </a:p>
          <a:p>
            <a:pPr>
              <a:buFontTx/>
              <a:buChar char="-"/>
            </a:pPr>
            <a:r>
              <a:rPr lang="en-GB" dirty="0" smtClean="0"/>
              <a:t>Monitor progress for future</a:t>
            </a:r>
          </a:p>
          <a:p>
            <a:pPr>
              <a:buFontTx/>
              <a:buChar char="-"/>
            </a:pPr>
            <a:r>
              <a:rPr lang="en-GB" dirty="0" smtClean="0"/>
              <a:t>Try and ensure initial success to avoid Learned Helplessness.</a:t>
            </a:r>
          </a:p>
        </p:txBody>
      </p:sp>
    </p:spTree>
    <p:extLst>
      <p:ext uri="{BB962C8B-B14F-4D97-AF65-F5344CB8AC3E}">
        <p14:creationId xmlns:p14="http://schemas.microsoft.com/office/powerpoint/2010/main" val="68763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</TotalTime>
  <Words>477</Words>
  <Application>Microsoft Office PowerPoint</Application>
  <PresentationFormat>On-screen Show (4:3)</PresentationFormat>
  <Paragraphs>87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3.5 Attribution Theory</vt:lpstr>
      <vt:lpstr>Attribution Theory –  What is it?</vt:lpstr>
      <vt:lpstr>Weiner’ (1970’s) Model of Attribution</vt:lpstr>
      <vt:lpstr> Weiner’s Model</vt:lpstr>
      <vt:lpstr>    Weiner later added 3rd dimension – Locus of Control </vt:lpstr>
      <vt:lpstr>What are they attributing to...?</vt:lpstr>
      <vt:lpstr>Learned Helplessness</vt:lpstr>
      <vt:lpstr>Attribution Retraining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Attribution Theory</dc:title>
  <dc:creator>Samuel Ottaway</dc:creator>
  <cp:lastModifiedBy>MWay</cp:lastModifiedBy>
  <cp:revision>15</cp:revision>
  <dcterms:created xsi:type="dcterms:W3CDTF">2013-02-28T17:01:23Z</dcterms:created>
  <dcterms:modified xsi:type="dcterms:W3CDTF">2013-03-19T12:07:55Z</dcterms:modified>
</cp:coreProperties>
</file>