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C9046-245D-452C-8605-08B6AFA1B6B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</dgm:pt>
    <dgm:pt modelId="{F5F66D3E-CBEC-4AD0-A3CB-ABE5EA046B6E}">
      <dgm:prSet phldrT="[Text]"/>
      <dgm:spPr/>
      <dgm:t>
        <a:bodyPr/>
        <a:lstStyle/>
        <a:p>
          <a:r>
            <a:rPr lang="en-GB" dirty="0" smtClean="0"/>
            <a:t>Sport</a:t>
          </a:r>
          <a:endParaRPr lang="en-GB" dirty="0"/>
        </a:p>
      </dgm:t>
    </dgm:pt>
    <dgm:pt modelId="{ACDAE068-AD92-4933-844A-361E02E3B3F3}" type="parTrans" cxnId="{1D197E48-C91E-4508-BDE9-683FC4144ECB}">
      <dgm:prSet/>
      <dgm:spPr/>
      <dgm:t>
        <a:bodyPr/>
        <a:lstStyle/>
        <a:p>
          <a:endParaRPr lang="en-GB"/>
        </a:p>
      </dgm:t>
    </dgm:pt>
    <dgm:pt modelId="{47C74ADD-EE99-4D13-AB21-AE88222E3B10}" type="sibTrans" cxnId="{1D197E48-C91E-4508-BDE9-683FC4144ECB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ln>
          <a:headEnd type="triangle" w="med" len="med"/>
          <a:tailEnd type="triangle" w="med" len="med"/>
        </a:ln>
      </dgm:spPr>
      <dgm:t>
        <a:bodyPr/>
        <a:lstStyle/>
        <a:p>
          <a:endParaRPr lang="en-GB"/>
        </a:p>
      </dgm:t>
    </dgm:pt>
    <dgm:pt modelId="{A226786F-F8F4-4605-9EA7-CFB8FA149B0F}">
      <dgm:prSet phldrT="[Text]"/>
      <dgm:spPr/>
      <dgm:t>
        <a:bodyPr/>
        <a:lstStyle/>
        <a:p>
          <a:r>
            <a:rPr lang="en-GB" dirty="0" smtClean="0"/>
            <a:t>Business</a:t>
          </a:r>
          <a:endParaRPr lang="en-GB" dirty="0"/>
        </a:p>
      </dgm:t>
    </dgm:pt>
    <dgm:pt modelId="{C3893E5E-F827-4D68-B595-165FBAFC8CE2}" type="parTrans" cxnId="{11B696E6-6CCD-4040-9EE5-FBE5B2D3093C}">
      <dgm:prSet/>
      <dgm:spPr/>
      <dgm:t>
        <a:bodyPr/>
        <a:lstStyle/>
        <a:p>
          <a:endParaRPr lang="en-GB"/>
        </a:p>
      </dgm:t>
    </dgm:pt>
    <dgm:pt modelId="{159201BA-1C07-4A55-868B-0DCEB6A55BDA}" type="sibTrans" cxnId="{11B696E6-6CCD-4040-9EE5-FBE5B2D3093C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ln>
          <a:headEnd type="triangle" w="med" len="med"/>
          <a:tailEnd type="triangle" w="med" len="med"/>
        </a:ln>
      </dgm:spPr>
      <dgm:t>
        <a:bodyPr/>
        <a:lstStyle/>
        <a:p>
          <a:endParaRPr lang="en-GB"/>
        </a:p>
      </dgm:t>
    </dgm:pt>
    <dgm:pt modelId="{ACAE8518-BF71-46A5-AB47-6AFB4681F4CD}">
      <dgm:prSet phldrT="[Text]"/>
      <dgm:spPr/>
      <dgm:t>
        <a:bodyPr/>
        <a:lstStyle/>
        <a:p>
          <a:r>
            <a:rPr lang="en-GB" dirty="0" smtClean="0"/>
            <a:t>Media</a:t>
          </a:r>
          <a:endParaRPr lang="en-GB" dirty="0"/>
        </a:p>
      </dgm:t>
    </dgm:pt>
    <dgm:pt modelId="{550812AA-A773-45AE-9A7F-1C3213CB3A41}" type="parTrans" cxnId="{39D1B6DC-3C58-4659-B02E-50B7BC9BE713}">
      <dgm:prSet/>
      <dgm:spPr/>
      <dgm:t>
        <a:bodyPr/>
        <a:lstStyle/>
        <a:p>
          <a:endParaRPr lang="en-GB"/>
        </a:p>
      </dgm:t>
    </dgm:pt>
    <dgm:pt modelId="{60AB0349-F17D-4816-A35B-E7E8BD4EAC2C}" type="sibTrans" cxnId="{39D1B6DC-3C58-4659-B02E-50B7BC9BE713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ln>
          <a:headEnd type="triangle" w="med" len="med"/>
          <a:tailEnd type="triangle" w="med" len="med"/>
        </a:ln>
      </dgm:spPr>
      <dgm:t>
        <a:bodyPr/>
        <a:lstStyle/>
        <a:p>
          <a:endParaRPr lang="en-GB"/>
        </a:p>
      </dgm:t>
    </dgm:pt>
    <dgm:pt modelId="{4AD27400-4F3A-4413-A4F1-1D3ACDB4F9C5}" type="pres">
      <dgm:prSet presAssocID="{4D9C9046-245D-452C-8605-08B6AFA1B6B4}" presName="cycle" presStyleCnt="0">
        <dgm:presLayoutVars>
          <dgm:dir/>
          <dgm:resizeHandles val="exact"/>
        </dgm:presLayoutVars>
      </dgm:prSet>
      <dgm:spPr/>
    </dgm:pt>
    <dgm:pt modelId="{62956DE0-1344-48A4-BE5A-BC1E2BAE5FDE}" type="pres">
      <dgm:prSet presAssocID="{F5F66D3E-CBEC-4AD0-A3CB-ABE5EA046B6E}" presName="node" presStyleLbl="node1" presStyleIdx="0" presStyleCnt="3">
        <dgm:presLayoutVars>
          <dgm:bulletEnabled val="1"/>
        </dgm:presLayoutVars>
      </dgm:prSet>
      <dgm:spPr/>
    </dgm:pt>
    <dgm:pt modelId="{16676B82-C1F9-4D85-8EFC-02ECDAFA1C79}" type="pres">
      <dgm:prSet presAssocID="{F5F66D3E-CBEC-4AD0-A3CB-ABE5EA046B6E}" presName="spNode" presStyleCnt="0"/>
      <dgm:spPr/>
    </dgm:pt>
    <dgm:pt modelId="{80DF49FA-0969-46CB-B5A3-C3BBC622E2A3}" type="pres">
      <dgm:prSet presAssocID="{47C74ADD-EE99-4D13-AB21-AE88222E3B10}" presName="sibTrans" presStyleLbl="sibTrans1D1" presStyleIdx="0" presStyleCnt="3"/>
      <dgm:spPr/>
      <dgm:t>
        <a:bodyPr/>
        <a:lstStyle/>
        <a:p>
          <a:endParaRPr lang="en-GB"/>
        </a:p>
      </dgm:t>
    </dgm:pt>
    <dgm:pt modelId="{1E7E9070-673B-4F45-B033-B0CDEEDF2640}" type="pres">
      <dgm:prSet presAssocID="{A226786F-F8F4-4605-9EA7-CFB8FA149B0F}" presName="node" presStyleLbl="node1" presStyleIdx="1" presStyleCnt="3">
        <dgm:presLayoutVars>
          <dgm:bulletEnabled val="1"/>
        </dgm:presLayoutVars>
      </dgm:prSet>
      <dgm:spPr/>
    </dgm:pt>
    <dgm:pt modelId="{8BB09CFF-7AC2-4FAB-9250-2211516EEF40}" type="pres">
      <dgm:prSet presAssocID="{A226786F-F8F4-4605-9EA7-CFB8FA149B0F}" presName="spNode" presStyleCnt="0"/>
      <dgm:spPr/>
    </dgm:pt>
    <dgm:pt modelId="{0123B735-C80B-424F-B8F7-F1975B9A6DBD}" type="pres">
      <dgm:prSet presAssocID="{159201BA-1C07-4A55-868B-0DCEB6A55BDA}" presName="sibTrans" presStyleLbl="sibTrans1D1" presStyleIdx="1" presStyleCnt="3"/>
      <dgm:spPr/>
    </dgm:pt>
    <dgm:pt modelId="{73438D05-67C2-4871-B898-224795611039}" type="pres">
      <dgm:prSet presAssocID="{ACAE8518-BF71-46A5-AB47-6AFB4681F4CD}" presName="node" presStyleLbl="node1" presStyleIdx="2" presStyleCnt="3">
        <dgm:presLayoutVars>
          <dgm:bulletEnabled val="1"/>
        </dgm:presLayoutVars>
      </dgm:prSet>
      <dgm:spPr/>
    </dgm:pt>
    <dgm:pt modelId="{4165E6D4-76F5-4BE2-A9CB-1F34997BFCF2}" type="pres">
      <dgm:prSet presAssocID="{ACAE8518-BF71-46A5-AB47-6AFB4681F4CD}" presName="spNode" presStyleCnt="0"/>
      <dgm:spPr/>
    </dgm:pt>
    <dgm:pt modelId="{32B0D591-EECB-46DF-B78E-AF6AD0018023}" type="pres">
      <dgm:prSet presAssocID="{60AB0349-F17D-4816-A35B-E7E8BD4EAC2C}" presName="sibTrans" presStyleLbl="sibTrans1D1" presStyleIdx="2" presStyleCnt="3"/>
      <dgm:spPr/>
    </dgm:pt>
  </dgm:ptLst>
  <dgm:cxnLst>
    <dgm:cxn modelId="{0847FABA-DBB9-41A7-94D4-D5D0D4E523A1}" type="presOf" srcId="{F5F66D3E-CBEC-4AD0-A3CB-ABE5EA046B6E}" destId="{62956DE0-1344-48A4-BE5A-BC1E2BAE5FDE}" srcOrd="0" destOrd="0" presId="urn:microsoft.com/office/officeart/2005/8/layout/cycle6"/>
    <dgm:cxn modelId="{62C5C6E3-04BA-4FEF-9D50-9987C92A1A5E}" type="presOf" srcId="{60AB0349-F17D-4816-A35B-E7E8BD4EAC2C}" destId="{32B0D591-EECB-46DF-B78E-AF6AD0018023}" srcOrd="0" destOrd="0" presId="urn:microsoft.com/office/officeart/2005/8/layout/cycle6"/>
    <dgm:cxn modelId="{93DBC249-D293-4DB9-A68C-0C6F48741180}" type="presOf" srcId="{159201BA-1C07-4A55-868B-0DCEB6A55BDA}" destId="{0123B735-C80B-424F-B8F7-F1975B9A6DBD}" srcOrd="0" destOrd="0" presId="urn:microsoft.com/office/officeart/2005/8/layout/cycle6"/>
    <dgm:cxn modelId="{1D197E48-C91E-4508-BDE9-683FC4144ECB}" srcId="{4D9C9046-245D-452C-8605-08B6AFA1B6B4}" destId="{F5F66D3E-CBEC-4AD0-A3CB-ABE5EA046B6E}" srcOrd="0" destOrd="0" parTransId="{ACDAE068-AD92-4933-844A-361E02E3B3F3}" sibTransId="{47C74ADD-EE99-4D13-AB21-AE88222E3B10}"/>
    <dgm:cxn modelId="{7E1AA7E9-6943-4D6A-A531-A908275FCD18}" type="presOf" srcId="{A226786F-F8F4-4605-9EA7-CFB8FA149B0F}" destId="{1E7E9070-673B-4F45-B033-B0CDEEDF2640}" srcOrd="0" destOrd="0" presId="urn:microsoft.com/office/officeart/2005/8/layout/cycle6"/>
    <dgm:cxn modelId="{11B696E6-6CCD-4040-9EE5-FBE5B2D3093C}" srcId="{4D9C9046-245D-452C-8605-08B6AFA1B6B4}" destId="{A226786F-F8F4-4605-9EA7-CFB8FA149B0F}" srcOrd="1" destOrd="0" parTransId="{C3893E5E-F827-4D68-B595-165FBAFC8CE2}" sibTransId="{159201BA-1C07-4A55-868B-0DCEB6A55BDA}"/>
    <dgm:cxn modelId="{39D1B6DC-3C58-4659-B02E-50B7BC9BE713}" srcId="{4D9C9046-245D-452C-8605-08B6AFA1B6B4}" destId="{ACAE8518-BF71-46A5-AB47-6AFB4681F4CD}" srcOrd="2" destOrd="0" parTransId="{550812AA-A773-45AE-9A7F-1C3213CB3A41}" sibTransId="{60AB0349-F17D-4816-A35B-E7E8BD4EAC2C}"/>
    <dgm:cxn modelId="{1D5D6AC6-1CEF-4BF5-9780-2FB6E483B1ED}" type="presOf" srcId="{4D9C9046-245D-452C-8605-08B6AFA1B6B4}" destId="{4AD27400-4F3A-4413-A4F1-1D3ACDB4F9C5}" srcOrd="0" destOrd="0" presId="urn:microsoft.com/office/officeart/2005/8/layout/cycle6"/>
    <dgm:cxn modelId="{81D6F689-963C-4C9D-8304-1A0C90CBE364}" type="presOf" srcId="{ACAE8518-BF71-46A5-AB47-6AFB4681F4CD}" destId="{73438D05-67C2-4871-B898-224795611039}" srcOrd="0" destOrd="0" presId="urn:microsoft.com/office/officeart/2005/8/layout/cycle6"/>
    <dgm:cxn modelId="{439F6007-35A1-4036-B187-31F474F99EA1}" type="presOf" srcId="{47C74ADD-EE99-4D13-AB21-AE88222E3B10}" destId="{80DF49FA-0969-46CB-B5A3-C3BBC622E2A3}" srcOrd="0" destOrd="0" presId="urn:microsoft.com/office/officeart/2005/8/layout/cycle6"/>
    <dgm:cxn modelId="{6454F302-B86E-400D-B203-A2356DF04EAB}" type="presParOf" srcId="{4AD27400-4F3A-4413-A4F1-1D3ACDB4F9C5}" destId="{62956DE0-1344-48A4-BE5A-BC1E2BAE5FDE}" srcOrd="0" destOrd="0" presId="urn:microsoft.com/office/officeart/2005/8/layout/cycle6"/>
    <dgm:cxn modelId="{2AB779B5-72C6-48B7-8D79-E6C4234CB0D5}" type="presParOf" srcId="{4AD27400-4F3A-4413-A4F1-1D3ACDB4F9C5}" destId="{16676B82-C1F9-4D85-8EFC-02ECDAFA1C79}" srcOrd="1" destOrd="0" presId="urn:microsoft.com/office/officeart/2005/8/layout/cycle6"/>
    <dgm:cxn modelId="{41F299B8-3C17-403D-B927-197187602118}" type="presParOf" srcId="{4AD27400-4F3A-4413-A4F1-1D3ACDB4F9C5}" destId="{80DF49FA-0969-46CB-B5A3-C3BBC622E2A3}" srcOrd="2" destOrd="0" presId="urn:microsoft.com/office/officeart/2005/8/layout/cycle6"/>
    <dgm:cxn modelId="{753011A6-9B55-4D3E-938D-5020C1BB2BF6}" type="presParOf" srcId="{4AD27400-4F3A-4413-A4F1-1D3ACDB4F9C5}" destId="{1E7E9070-673B-4F45-B033-B0CDEEDF2640}" srcOrd="3" destOrd="0" presId="urn:microsoft.com/office/officeart/2005/8/layout/cycle6"/>
    <dgm:cxn modelId="{4924948C-E1E3-4CF7-81AC-EC2F43DC53FA}" type="presParOf" srcId="{4AD27400-4F3A-4413-A4F1-1D3ACDB4F9C5}" destId="{8BB09CFF-7AC2-4FAB-9250-2211516EEF40}" srcOrd="4" destOrd="0" presId="urn:microsoft.com/office/officeart/2005/8/layout/cycle6"/>
    <dgm:cxn modelId="{EAC3EDEF-70C4-4AFD-871B-0A04D70AEB57}" type="presParOf" srcId="{4AD27400-4F3A-4413-A4F1-1D3ACDB4F9C5}" destId="{0123B735-C80B-424F-B8F7-F1975B9A6DBD}" srcOrd="5" destOrd="0" presId="urn:microsoft.com/office/officeart/2005/8/layout/cycle6"/>
    <dgm:cxn modelId="{45A982CE-18B1-4378-A0DF-7F84F1D95203}" type="presParOf" srcId="{4AD27400-4F3A-4413-A4F1-1D3ACDB4F9C5}" destId="{73438D05-67C2-4871-B898-224795611039}" srcOrd="6" destOrd="0" presId="urn:microsoft.com/office/officeart/2005/8/layout/cycle6"/>
    <dgm:cxn modelId="{129DA4B5-A3CA-48C4-A117-10E755285352}" type="presParOf" srcId="{4AD27400-4F3A-4413-A4F1-1D3ACDB4F9C5}" destId="{4165E6D4-76F5-4BE2-A9CB-1F34997BFCF2}" srcOrd="7" destOrd="0" presId="urn:microsoft.com/office/officeart/2005/8/layout/cycle6"/>
    <dgm:cxn modelId="{A438817E-A2DA-436E-8ED2-E541B3A94246}" type="presParOf" srcId="{4AD27400-4F3A-4413-A4F1-1D3ACDB4F9C5}" destId="{32B0D591-EECB-46DF-B78E-AF6AD0018023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956DE0-1344-48A4-BE5A-BC1E2BAE5FDE}">
      <dsp:nvSpPr>
        <dsp:cNvPr id="0" name=""/>
        <dsp:cNvSpPr/>
      </dsp:nvSpPr>
      <dsp:spPr>
        <a:xfrm>
          <a:off x="951433" y="1231398"/>
          <a:ext cx="1265484" cy="822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Sport</a:t>
          </a:r>
          <a:endParaRPr lang="en-GB" sz="2300" kern="1200" dirty="0"/>
        </a:p>
      </dsp:txBody>
      <dsp:txXfrm>
        <a:off x="951433" y="1231398"/>
        <a:ext cx="1265484" cy="822564"/>
      </dsp:txXfrm>
    </dsp:sp>
    <dsp:sp modelId="{80DF49FA-0969-46CB-B5A3-C3BBC622E2A3}">
      <dsp:nvSpPr>
        <dsp:cNvPr id="0" name=""/>
        <dsp:cNvSpPr/>
      </dsp:nvSpPr>
      <dsp:spPr>
        <a:xfrm>
          <a:off x="486364" y="1642680"/>
          <a:ext cx="2195623" cy="2195623"/>
        </a:xfrm>
        <a:custGeom>
          <a:avLst/>
          <a:gdLst/>
          <a:ahLst/>
          <a:cxnLst/>
          <a:rect l="0" t="0" r="0" b="0"/>
          <a:pathLst>
            <a:path>
              <a:moveTo>
                <a:pt x="1739761" y="207255"/>
              </a:moveTo>
              <a:arcTo wR="1097811" hR="1097811" stAng="18347139" swAng="3649545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triangle" w="med" len="me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1E7E9070-673B-4F45-B033-B0CDEEDF2640}">
      <dsp:nvSpPr>
        <dsp:cNvPr id="0" name=""/>
        <dsp:cNvSpPr/>
      </dsp:nvSpPr>
      <dsp:spPr>
        <a:xfrm>
          <a:off x="1902166" y="2878115"/>
          <a:ext cx="1265484" cy="822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Business</a:t>
          </a:r>
          <a:endParaRPr lang="en-GB" sz="2300" kern="1200" dirty="0"/>
        </a:p>
      </dsp:txBody>
      <dsp:txXfrm>
        <a:off x="1902166" y="2878115"/>
        <a:ext cx="1265484" cy="822564"/>
      </dsp:txXfrm>
    </dsp:sp>
    <dsp:sp modelId="{0123B735-C80B-424F-B8F7-F1975B9A6DBD}">
      <dsp:nvSpPr>
        <dsp:cNvPr id="0" name=""/>
        <dsp:cNvSpPr/>
      </dsp:nvSpPr>
      <dsp:spPr>
        <a:xfrm>
          <a:off x="486364" y="1642680"/>
          <a:ext cx="2195623" cy="2195623"/>
        </a:xfrm>
        <a:custGeom>
          <a:avLst/>
          <a:gdLst/>
          <a:ahLst/>
          <a:cxnLst/>
          <a:rect l="0" t="0" r="0" b="0"/>
          <a:pathLst>
            <a:path>
              <a:moveTo>
                <a:pt x="1620669" y="2063114"/>
              </a:moveTo>
              <a:arcTo wR="1097811" hR="1097811" stAng="3693463" swAng="341307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triangle" w="med" len="me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73438D05-67C2-4871-B898-224795611039}">
      <dsp:nvSpPr>
        <dsp:cNvPr id="0" name=""/>
        <dsp:cNvSpPr/>
      </dsp:nvSpPr>
      <dsp:spPr>
        <a:xfrm>
          <a:off x="701" y="2878115"/>
          <a:ext cx="1265484" cy="822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Media</a:t>
          </a:r>
          <a:endParaRPr lang="en-GB" sz="2300" kern="1200" dirty="0"/>
        </a:p>
      </dsp:txBody>
      <dsp:txXfrm>
        <a:off x="701" y="2878115"/>
        <a:ext cx="1265484" cy="822564"/>
      </dsp:txXfrm>
    </dsp:sp>
    <dsp:sp modelId="{32B0D591-EECB-46DF-B78E-AF6AD0018023}">
      <dsp:nvSpPr>
        <dsp:cNvPr id="0" name=""/>
        <dsp:cNvSpPr/>
      </dsp:nvSpPr>
      <dsp:spPr>
        <a:xfrm>
          <a:off x="486364" y="1642680"/>
          <a:ext cx="2195623" cy="2195623"/>
        </a:xfrm>
        <a:custGeom>
          <a:avLst/>
          <a:gdLst/>
          <a:ahLst/>
          <a:cxnLst/>
          <a:rect l="0" t="0" r="0" b="0"/>
          <a:pathLst>
            <a:path>
              <a:moveTo>
                <a:pt x="7300" y="1224207"/>
              </a:moveTo>
              <a:arcTo wR="1097811" hR="1097811" stAng="10403316" swAng="3649545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triangle" w="med" len="me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77E85B-E90D-4DBE-8EFA-EECFF5343BE9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560840" cy="1152128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  <a:latin typeface="Gill Sans MT" pitchFamily="34" charset="0"/>
              </a:rPr>
              <a:t>How has Elite sport become commercialised?</a:t>
            </a:r>
          </a:p>
          <a:p>
            <a:endParaRPr lang="en-GB" sz="24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latin typeface="Gill Sans MT" pitchFamily="34" charset="0"/>
              </a:rPr>
              <a:t>What affect has this had?</a:t>
            </a:r>
            <a:endParaRPr lang="en-GB" sz="2400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4.1 The Media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143000"/>
          </a:xfrm>
        </p:spPr>
        <p:txBody>
          <a:bodyPr/>
          <a:lstStyle/>
          <a:p>
            <a:r>
              <a:rPr lang="en-GB" dirty="0" smtClean="0"/>
              <a:t>The Media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147248" cy="54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1800" b="1" dirty="0" smtClean="0"/>
              <a:t>Media has completely revolutionised Sport </a:t>
            </a:r>
            <a:endParaRPr lang="en-GB" sz="1800" b="1" dirty="0" smtClean="0"/>
          </a:p>
          <a:p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Historically has been seen in 2 main formats...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b="1" dirty="0" smtClean="0"/>
              <a:t>Television</a:t>
            </a:r>
          </a:p>
          <a:p>
            <a:pPr>
              <a:buNone/>
            </a:pPr>
            <a:r>
              <a:rPr lang="en-GB" sz="1800" dirty="0" smtClean="0"/>
              <a:t>Seen as the best as it has images and can transmit live</a:t>
            </a:r>
          </a:p>
          <a:p>
            <a:pPr>
              <a:buNone/>
            </a:pPr>
            <a:r>
              <a:rPr lang="en-GB" sz="1800" dirty="0" smtClean="0"/>
              <a:t>Satellite TV changed the way sport was broadcasted</a:t>
            </a:r>
          </a:p>
          <a:p>
            <a:pPr>
              <a:buNone/>
            </a:pPr>
            <a:r>
              <a:rPr lang="en-GB" sz="1800" dirty="0" smtClean="0"/>
              <a:t>Government have deemed it necessary to ring fence (Protect certain events)</a:t>
            </a:r>
          </a:p>
          <a:p>
            <a:pPr>
              <a:buNone/>
            </a:pPr>
            <a:r>
              <a:rPr lang="en-GB" sz="1800" dirty="0" smtClean="0"/>
              <a:t>Pay-per-view- Currently dominated by boxing but could easily expand</a:t>
            </a:r>
            <a:endParaRPr lang="en-GB" sz="1800" dirty="0" smtClean="0"/>
          </a:p>
          <a:p>
            <a:pPr>
              <a:buNone/>
            </a:pPr>
            <a:endParaRPr lang="en-GB" sz="1800" b="1" dirty="0" smtClean="0"/>
          </a:p>
          <a:p>
            <a:pPr>
              <a:buNone/>
            </a:pPr>
            <a:r>
              <a:rPr lang="en-GB" sz="1800" b="1" dirty="0" smtClean="0"/>
              <a:t>Newspapers</a:t>
            </a:r>
          </a:p>
          <a:p>
            <a:pPr>
              <a:buNone/>
            </a:pPr>
            <a:r>
              <a:rPr lang="en-GB" sz="1800" dirty="0" smtClean="0"/>
              <a:t>Both broadsheet and tabloid both cover sport but in different ways</a:t>
            </a:r>
          </a:p>
          <a:p>
            <a:pPr>
              <a:buNone/>
            </a:pPr>
            <a:r>
              <a:rPr lang="en-GB" sz="1800" dirty="0" smtClean="0"/>
              <a:t>Broadsheet- Less of paper focused on sport and greater variety of sports covered</a:t>
            </a:r>
          </a:p>
          <a:p>
            <a:pPr>
              <a:buNone/>
            </a:pPr>
            <a:r>
              <a:rPr lang="en-GB" sz="1800" dirty="0" smtClean="0"/>
              <a:t>Tabloid- Higher proportion of sport but less variety (Football dominates)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Now the internet era has developed this even further...</a:t>
            </a:r>
            <a:endParaRPr lang="en-GB" sz="1800" dirty="0" smtClean="0"/>
          </a:p>
        </p:txBody>
      </p:sp>
      <p:sp>
        <p:nvSpPr>
          <p:cNvPr id="4" name="AutoShape 2" descr="data:image/jpeg;base64,/9j/4AAQSkZJRgABAQAAAQABAAD/2wCEAAkGBhQSERUTExQWFRUWGRoaGRgYGRoYGxsbGB4YHBocGyAaGyYgGx4jHh8aHy8gIygpLCwsGB4xNTAqNSYrLCkBCQoKDgwOGg8PGikkHyQpKSwsLCwpKSwpLCkpKSwpKSwsKSwpKSksKSwsLCwsLCwsKSkpLCwsLCwsLCwsKSksLP/AABEIALcBEwMBIgACEQEDEQH/xAAbAAADAAMBAQAAAAAAAAAAAAAEBQYAAgMBB//EAEQQAAIBAgQDBgIHBgUDAwUAAAECEQMhAAQSMQVBUQYTImFxgTKRFCNCUqGxwQdigtHh8DNjcpLxFUPCJLLSFjRTouL/xAAZAQADAQEBAAAAAAAAAAAAAAAAAQIDBAX/xAAsEQACAgICAQIEBgMBAAAAAAAAAQIRAyESMUFRYQQTIuFxgZHR8PEyQqEU/9oADAMBAAIRAxEAPwCHrxHp64eJUR0OkKmsEaYAYgwLHzF58ueFGYyxChrxsQd1YfEp/PBrZ9+6XUfisAAL6QgmSDz9NsebmxvJTidC0wrOd4VZVL7gam8AKhSTIgeKQRHnOL3s4+rK0D/lp+QxC16ppQa6a1IJGl7hh1kR12Hpi/4LH0enoXSumw3gGTGLwY3BEyewTM1HTNEpSNTVTUTtEFuZtgmnmmmatNKa9WdSfLYfrjjxqm+pSKjoCpEKYBI1Hr0wAtMRqKy0zqqGQViefyttPLGjtM6ecOK9a9/6Nn41Q+kIwWQoYF1XcmALC5G98E5jN06lSm/d1nKG3hKqJ5mRJOPadKXsdILRpuBIUyogAefMHcbYAHEgWFKHN4OnT8SAwT4/CSb3vZbYSsbzQVcU9Ku/sMK/E3aommg3gLGGZRJIgedpOOWcy9etUpuURO7MgF55g3j0wNwfjXf1gpQ+IayQQYZBA1wognyMYfPQJaRGKq+yY/EcHcYr/v7gOcyVWsAKlRQAZ8I2N/Lzwu7Sa1rKUJBdLwSAdBMgwZi42OKGnl4Hv0HtvhT2io69BRllS27qLGL79R+OLjSZHOU6T6/ATjMJNRe7AOlyGMFiPEwAvY6YvN9PngvO1BUDoz6gVYDQsgtPMAEgSdUzfkL4GbghJGp0UkibuZ1QBuo9d+c7YZJkRCgOzASIAiIIE77GZBjF/QRPG7+kCzCmmxc020M8jVEmVIKmZMyBfywFRRQkQqyTub8wOU2GKKpw0AkMrMAfiZpFvl5DfrvGNMn9HRz3n0eTsAVZifck/wDPlgjKKY3pa7G3Aa4bLobQARPLwkjn5AYlu1XHA7lKZdVI061gkn90EzG/K+npgvi1b6R9XJp5f922uOpHwr5c/libz3Agjf8ApdTSIYEhlv8ACBqm5PLp5Y58rc3UWSotbYPSJMKAK7OVCro0k/aIiD4RbxQN/LDzKinQVaZZmqhjqdSw7vySZJXyMzfyww4dSFAM7w9eAGO1OnMHSDeORJuSSMdsyhq1Fp1FA1XWrTEXANmmZtscTDFxj7mkJpSt9E9nqVSk5rh2YuZWqJERI0leQ/di0WnBtDtHUcU6VFFVuf2g3pPI3JOO+azBpMKJSKQsV+IvMwJ2km9tvwwqzfCgpL0wTpnUk/WUyIkiDe/2tuvXDutWdUUnTq/5/NdFDncnBDB070HvGVjpWQLMBuI28+eEvC+PVKRJgNTJuogAE/dj4fyOBeB55fpAqVzMyNZuA0WLTt/xiiq0mdarVgigf4TJvzi4+IG1jv0w3v2Ki4xXGW0/5X5BVKpRzBLJAqgROlRUT5g/qMJ+Gdl3oVQ7OHRS5Bghi1TSCW5bDl1wLneFVlVWIOoCQUuVjcMd+mx5Ya8Az9WpSZqvwLcMR4jG/r69cNSd00YZcEVHnB6M4tmaaKTWPgEEixLMfhUDnAv7jCDh+YzDXyqd3Tk/G0qfRYtfmsDDntD2fNekItVEuOktup9oA/0jBPDI7lIsNIEdCLEeoMjFS0c8XqhJmsznlgslOoguUQ6SY2mbm94wEO2NM1C70XFZQVUFvCBfrsepjFdUGJHtXwlag1CzjY9fI4jnXZpBb6GaZ01KaGi9NHcg1WYgMu02O/QeQGMz2Qy7lq7R3YWJW0tO4jePhtufTE5wHLrWTxWeSsnbykdeW42wwznBq4QISWQQQATAjpMj2DYFJu9HRBRTXGVfsb8N4NReagqP3Sb6hpkxJvaAP0wsz1Xui2lh430gyHOgblZFyTAmLYMbMOMt9HNO2wPiHPnEg/PCfiuWAqspBIphFtBEGCBHMs3LpjHI02o/mPJKai233pfgMKXG2QBXFUMBffncfDbbGYQ1wmpu9J7yTqlCb8xZ4ttj3GXD3Zy8mUHFVoLVUip32qdfi1GRcGFt5RgzOUpXJKAQukyIjYybdJO+OuZfvAAy06UXGhgeXkog++G9DL97RUGkXKoVD7WNjG5Fo36Y6FkTWhWccyaIAasrMs6QRPgPmOfriryVPSgA2EgekmMSWT4aaIIdlCtEiq67i9pIviq4bWDIGVgwJYyDqFyZg+uLxN1RGRpu0DcakaW1KoGoEsQInmCeY/HbA/D8olWWDyA19IgAhYtI95wZxyiGVRp1GSNpiQL+W2+AuzXDnpLVVzIZpWTJiIv8hti62KtWMq2U0KWQammRJJ3gE77x+WABRWnfRQQiTMIL3i5O2xJ3E4nOzPCDmO9rZqpUanTJGku0Erdib7Ach+mOFDiGUr5vLrTy6oushtQB1hhCyL7GDiqEpV4KTMcdpLI+k0gb7FTzEGEUm4n3jGHtCr2QVnkLOijUIlZkgnSBNvYYE7UtXohhQoUxRVVcuEAIKmeRGxA5HHfIcaq1+G1auqKy6/EoAjTDCBttbBxBzYpzHaykGI7qqWU/aZVgi0faNsc37VN4dOXURdS2pjy226D+zhbwtC1RnI1G7GeZPPbB9PNPWZJpgIrSB5/35Y0UYrsnnKXkY0auacSdCT91FJ9y0n2xz4plMyq6u/ZuoBK/lh+7imCTIHObj1nCjO8Sp/8A5E0C5jYbxPnPLnfE8t6RrKCrbFmVTWcv4A5dW1SodiyMQbuGi2nG+eqUErqi1qmqY0KoampNoOgAzci0x0wur8W+ygqUcu7MdQEs0/EFMwAYA0g+vTDfsHwIO5zLLpVTFNd78z5xtPUnpibtma0g7O0qtI/4bRsCCCOgAgWPqMbpV0qyiEqARIGpabNMaj9p43Pl0tg3i/bChQYoJqMNwsQPIknfyE4UZfP0M1U8Gqm5kmmSPHzIUgwCTva+J48f8TVSU3UznwuuaSd1WOl9RgmSHDdDzM9euHOUeB4SYJlQRGkX28p2nzOFlBmDCky6/vKBIU9AfIdNhzw4qACYMiYB3vYEGNjyjyGHFpuwyRcdeDyoJUAgEAzuQR6EXBwnzGQKgFJgOWZxOsW2N48p2EYbNYyeX92xxznGEpFVhmqODppLuR1M/Cvmfxw5xUuyceRx6JrOUkqEk/VvMah8LTcahFpHMSLSQMC5IVKFdD4ALwWvT9ViYJ6zA8sM6zLUqhWotQqcj4Xp3NpgWvacZ9G+jK/fQyGPDuGa8aZO/UxYRjFKV0js+bDjb+/3F7cSq1mLFie8OlUBIVjPwiPsixJ6eZxXU8pASlvpAZj1g2+bXjouJns3T8T5usNFKkvh3gT05kefMnrin4VxSlWBZKilmMlZhgBZRBvtf1Jxu4KGvJzZMssu0tI8rtDe2AamaCP0Dm8bauvvsfbDPNDx36YScaogwB1GOXI2v1KxpSGguMJ+LUSQcOKalbG9scc6gI2w5xuIQlxlZ8+cmnUsYDXt154ruF8XbSNXj8xY/wBcIeM5KDbCOr2gamCqb7E9PTzxlBSbuJ05ODhbK/jHauiodV/xQLalAAPmfLE1QFTepNSkSxYgai5X4bjYzAF5F8T1FWdwBdmIF+pPPFrQ7JGkP8RieYEaZ9CDPvjXLDV+Tih9ToQNxRkOnuqduqGb3M6jJPrjMU607CVX5uNvIGMeYw/Jfr9i/lyOR4vUJMVqscu7UJaOelBz/PAtfMO3iY1XUpbVUO5PxfEbi3KJwWzBfC76gQ07CJnYgk3vF9jjjl6VMlVAqMq3ImRA5AWG+O45jVcppJlKa+pm943X8vXFx2Fvk0M83/8AccRmbgDwUwYk+ICbxP2b4sf2f1dWVNgPrHsNrwf1w0A8z3w7nf7O5sbeWB6SAMLATaTuTfbrg3PUppm5FxtbywNQy4BkDnc8/wAcOhibs26t9MyhIDd5Vt+7UtI9P1GPRkGpZIGpTRKlF6ZlALim6eKRvIk4U5rgytnM3Wd3prRCuChCsWZQYBPoduuG2YFJcklbM1MzUR1TUveEiWHMLptPU4Yg3tVwGtX0inW7qnpIcEsA07WG9pGJ/sTn6SUMxSrVESTbUQJ1KVMddh+GO/Y3JUMy2Ydk7xBUXuxVlyqkMYuSOnXbBnZ3g4y+ezQgBAqsm0BXJNukQR7YpCJPhLsraQJZ4Uepw8SlpIjZfx6nBPFdOX4mlVh4agBnox8BPzj/AHYo6WVpyITxDadh59DhTvwEWl2LCprEKoOwvyE4jeIZg08y1GhozCc6fd6lJG45kkfeUjoMUHaftKwY5TKDVUYw7LvJ3VY59Ty+eDuD8Hp8Ny71qhBqafEfyRPU8+e+wxCRpKXIR57O/T1oUwy5e/8AhPYNfTqQ7GLgKQOcTig7S5r6HkwlHwkxTU8wIJJ9YBv1M4kshxJRWfO5nx1CSaVMczsGP3UUWB5kc4wz4bmqvEUrLX0rTXxh4ju2Gw81iZm8c8UiQXh2VTK5dM3Vp961RoRSRpUXljO5PLpbFDlsjlc0UzagqE3+wNQggvsLdQYPPpiSr8OZBTevVD5cSENNtermVSfgnmWiPOwxrnuMNV7tauqhlvsoimIXpMazNpOxMxg6Apc12qy71u7UkFhpFZVG5OwtJB6/84GXh9ejUCrPiO+6R52N+ZkemAOx+QVqj5pwEpUp0ybBusnfSOfMkY84n26q1K4XLqCk6QrCTU1WvzUdPxxEo3s1hlcLXgdf9TQlkTxVFFpnu5Ak9TAOFXCKTS9WvHelpJPxbWIMQVjaDGGvFOBU1UQ60i5A0FoViLlVn/jywubLEMwzHhQCSCCVPILTjbkJBk4m5dM1ShXKL/Jgh1VagzDMxo0rix1NpMCRG0z67WuQrz+Y+k1ZFVWJMKplTflcRPv+AGKXJ8YXxKUlQRAECIEb8z8gLAYPp5KkSMwFDlbrYatWwE9ZtfGuPIoP6ezHJilf1IHzXCpo08rrgBQWaNyNh87x6Ym6vDSmY+s7tgNyp0QALefTFSM1USjqrMveMRMfZBNgIsTNp6eklLkK1ABq1RxpQ7H4jO1tyTsBgSUrchylKFKIx4JmAFCVakORqCOfEqMTpEn4rX63xvmVVqijULsLSMfPuOcUOYrtViAYgbwBYY69nctrqgkL4b+KwJ5LPKTH44xliGslH1HMZY8v5YjeL9twrMlOnqIkFm2kdAL/ADwVls26EgVK6ALMGMxTG9yQCQtm6bHEtxmKlVn1IWIBJQEKT1vz6+eNGkZpsFz3aStU30x5LH64TVE/HBFSmcWfYPhtOrSqd4gbSwsb7gmfI+fp0wJKPQ277IKmxBBG4Mgjyx9Q4Lxj6RQVyIJkH1G8eWCuI8CpLTOldPpgLh1MU6YXkJN/O/LGWSVOmaQhq0EVKInGYWVOJ3MAn0xmMLR1UxrluzFFNyT64Io8GorOmxPOccU41TKs6qxC7yI3wMnHgzR3bD5zf2jG1swpCziWqlWKkylo3xU/s/P1VUDYVmj0hcIOM8PLMGEiVPxT/c4bfszqfVVh++D81/pjWDs55rZW559NNidhH5i+FuS4mHcBYiYJm4EW5Wvywyz6s1NgkaiPDO02icIeH8HNIozVFU6gXAuDHKSbDbZcaEEt+0SlpzYPJkU/IsP0xUcIzgHCkfuxW7tT4CJnS5HQ7b7csJP2j5fXUoMvi1hlEA3MrEeurD/gHCMzlqCUe/oox1FVKFzJuRPeCY8gcAHHsaS4zbtTNLWwOiCIGltpAtjpT4oKvC3rx4+5KMeepZX8zq/ixx4cc3UzdWhmKzIQgYGkqAOsxYspMXPnhnluwmXRQo7wpMsjVGKtaPEAQOh2+yMAgXPZEZ+jlnUwwhiRyBEOOgOoDfHnGuyVeuyxWVKasCFAbV/qkRLbwNhbqcUVNqVHTSRdImAqKSF3jUQPD6nBgw6AiKPaWgudWlSomq0CmawguTz3+IDmxPXkL6dtsjmsxWp0aSHut9X2S3MsROnSLAc5MYN42lPh7NWo0S9bMMQv3VJAJURcAnxQN/IDE72Vr5rNZ7WareG9Qg+HSDZAPhgmw9zhew0A8eoU8qoohu8rkA1W5ILQijlPM7xG0421s2XUMTQyinePFWbckD7ZPL7KgXNsU+V4Zkq2fq6VapUXxMT4qYafEd95gQZEzG2OfH+xtfNZpXZ17kQoAJDKo+KAViSfPp0wqHYhynHqncuuWyatl1u5qBqmqNy5kAtHQWwZm69XimXXutNMUmh6fKYsyHaAJ8JjnfbDDtSuYFIZXK5ZxSgKWUCCPurBsDzYxP44RUcjVFI5Sl4ZINZyCC7H/tpYSqgXbYmeW49Atnj5erWBolWy+Uywl9QhrXJb71RtwNhIws4Nm9FVqtOkCyAldXwUh99zzIFvMk+mKbM5FqOTZXZq1IRqpu2kgAj4GF1jeDK+WF+cVc1TSnk9KUF8VRP+4CN3qDeoANiur2thJ2U1XYpy9J83UarXqHu0vUqHkOSqOp2CjB1Tj71dUUNWWp6QFvNMCwbWLho3JkYHor9JqU8tSIp0lJjUQCTzdh9pzyXlYDmcWPAuGHI06grVUNOfD9keZJImTtpvt54ZLFbcPqmmKtNGdWEhWhaig7evl5csMs1lhTo08uOmp9z1I2vvJ9KZ64L4RxoZp2CBu7SJciASdgo32vJjlhFneIVNdVnUIGcqpaw0r4QVcWMQZUzJm18RKMfCOnHkcn9T6M4hwzvPF3j9fEda2tuLiw3OPn2e8Lss/CY9xvvi/wAvVJrHUqikQXJLSToUEjfYgAXAtPXHzd2Z3m5ZjPmSx/ngivUrLKlSfezvkaRqVFQH4iBPSeZ8hv7Y+k5jhFOnSPcKVI0KjKJ1ObAkk6WHi3Fx4sI+zPBGy9ZnNMu1NSs6lA75hdF1MJIBCW5lsN+EZUVKq1Xb61vhpB1mkFnUWEDW0yt1MSBeJxZyHKvwkAvT0r3VMBGqB+5BJA8JBJVjcXPWMR2ZyjUndHGlhy33iCCNx54suFZsfRTWqupUVnYd5K+OWEArOoGTuu84is3mzVqvU0qur7KgADyEDCGgWqMWn7N2GisOepD7Qw/TEPWJAxRfs9zunMlPvoR7rDD9cAH0PNU5QjEvnWgNHmMVTcwQcSudpHvGU7X/AKYxzrydHw/oNeDcMHcJIkkTy5kn9cZjXhfFQKSg7gR8iRjMNShQpPJZ07+hTQoYGr7MEk+vXHlPNUqYBK6T+GAM1kjMvVY/IflthfndNO2rVO8mfSMS0VY24rxekE1OeTaY3JjbHP8AZgSVrjzT8mxMZ4nX46ZKpbT5+cXxUfs6qy2Y8OgeCBt97GsI0YTlei3rJ4TzsbYXxp+4h36+/IE2P9jDGosqR1B/LGuXyQAEgC39/r88amQl4vQ1Vck/xaa0EgdQTNtoKjBPEuzBr5ulXNQoKQEADxSGJ52AMjrhjX4nSpFU1DUx0qoiSxvpvYH1IwBmuLP31OlUU0addGVWBh1qfdYgkbbRvIwANOJZ5KFN6zgwovpEm5sPmcKM3xhjVpo3+BmE+qamxUl/us0iJG0f0wPksrmEK09Yr0g6iorn6ynBBN/toRcTeGwZkuzQWkaNRtdJahemtwUEyBqmflG++ARwzHDQ1U6XzSVCE71aNQEBtNixaLwInyExOHvDqbLTVHfW6jxMdzcxMWJiBPljKldUFhAwKM5J1SSBuNo/5wuSTqx0FcVyPfUalKdJdSAw3UkG/wCnoTj5tms42To/QqF8w5+uZbkM0RTTzAgSNpPW31JDNxhNn+CE5ulmKaoSQUqFtwsGHX977HoRhtWCdAXYrs39FpEv/iPBaOUbLPOJM+Zww7QcdXKoGK6iTttYCWOx2t7kYbKoFsQ3bCkz5kCFKhQqjWmoyZc6Swa5gbfZGHGKvYmxnkO2qVf+1UW0z4SI6zI8vngmn2qyzb1Au48YK7b32PscSHhy6O1am4N9KlWTxDxKTMSNWn00Y48M4rQK01Eu1EOwDISC2nU5IE3LWE2AudhjHLKUFaVlpxZc5jhWWzSQdLg/db/4kYUVf2b0AQ1NqtJgZBVpj0kSPniZolXKhe7ZmSmqwQGNRyGqOQpDAINQvGwwyXP1Fb6qpVA0s6qG1AqzAUY7wfE15WbRiPnxWmVVlI/Z/QNdIUzXgA1aqSTHM6I8R6x88Ku1vAq9XLwn1jhgSLC3PTy/pgWl2xzC96SaVWnSnxEQXgAkLpsSJvy26jFBwnjbZgsppadIBLKwYeIBgNp2IN8axnF9MloE4Rw05XKpSX/Ebn++9yfRQCfRMNBQAUIB4QIg3sOvXG2YoNrDCDAIg2uYkg3EwAL+d740+lDZvCejWn0Ox9icXQrPnnani9BA9LK0R3jhkaoFIAFtap1mADAAxNdmMwEr96wnulZ1Xq8aUHu5XDfNcHernalAMQKbVCpvCgsY9AZUYUZFCK5p1AAdUGR9pTIEggi4iRiLLqyzy9E03p5TSMw+lq7h2CqjsCDJ0mQSTEiRIM4HoVXShRDUprVKz91OvRTFX7QbmAIIvN8dFz2gPqdjqAQtAchW3E2aOVyYna2O2bzwqV17xRTRJLJVUhWRSFBBnYE611JuAJ6NMKB+N8IFVUy1Csg0VIWmzqZMEsTHiBU6rGeccsTWZ7P1qcsumqqkKWptqu1gI+IGbRGKSjlqQbvaYps9WoFRgh0FEOpnj7wg3Ui4XkcbivXoLmaijvK1dlZSqgKum06SfiAk8+WHQiIroQSCCCNwRB/HHfs7X7vN0W5awD6N4T+eB65clu8Da5ltU6jPMzf3xw1EGRhUB9rcX54UcVyu5tfDLhWfFehTq/fUE+uxHznHnEKMrickeURwlxkQpzBW3SceY75zInW3hO+MxwUenr1DaPZ5qjfWVoPQAnz3JAwyyXAKVJg13YbFot6CN8NqHDid64A6U1I/Ezgj/o+VHxy3+tmN/QmMemoM8lzFC0KCsT9WrEySx5mZucEdmfHWzNwVDjSRsRfblh2gy1PZUX0UD9McqnabLqSskkbgD+WHxZPIZ93bCRO0R1gVFCgg7EkyNVrxJt/XHTL9qlqtpp0arTuSulR5knlcY4UOC01QGqwOkAG4VR5ajcj0+WCgOVRaecoVaa02puWLrIg6xs87TIg32wzqcLNaiiZnSzKVY6CQNS8wYBHPaMAp2gpIdNIAi948MgE2vqqEx5DCniHFazOtSKopgqRqXSp84Ai/qfXABYGqqgx7n+fMn1wkzfaXwkosjkTafbBbUywkGzCx5XFsLW4Vp0rUIKyJPWOQG8+QxzZJZHqKN8ah3I3y2eerGk3mCCJAPn/TDLLZTuyzO0lvKB6AXxqhVANKikpmCVljG8KP/I89sdBqALfBG7sdTHyXYXOwG8YqGGnbIlO9LoOyKsJtC/ZB3+XIeuCdV8CZfMGwAJUD4yRebrFryPz8jgumMbmZxzWaWkjVHOlVEknkPbHzavw2mK+mv9bTzb6qeZQ+MS3Qja4BEdIPLFn2r48lEJSakaxrSO7G5Uexm8DE3l8rke6eqVrZe/dg1L6WcboNyQOZ2mcAxXwzi1V8y60WIetFKmzkkKiiAxGxYqq38zhpxVVymZoLVfvKZpsXZkXWSNXwlQGWSFgT64Ny/ZlSuUrZeqhSiZLMCuvxyTtbmsHBXGODPmM7RZkVsvTWdUqdRuYiZiYHscAhfRyneZWpmcxT0IAWRZ7wleU96H3MARHXCXJNSqGmg7ygz6e7LBlB0kQQUbST+9o3xRftFz2nLpSFu8YajBgKvWPOLeWJvj/EUquDQM0ctSCKwkDU3hBv8/4DgdPsDr9BL0WanUDUiDTMlIlzJHi7oyTBmCb4EzeUrpmKVSWRKaqF0l6chYEKXgeIXPiPO5tgjidMJlcplZHj+uqR0IJ/9ur/AGjGjpUbKPnWrVEbWFpIrQoAIER0AkAD7uJUI3dANMr21rIB3qEqNIZmUj7JLENTDKRMADe9zhxw/tdl66iW0EgEq5Ui9hJBI35HHL6LTXJjMVqYFQUtTFPASSv7kGTb54hanE6bwHpTYCQVaIO3jUsP94ti1GvJO0fRa3AKR7xqc02qrpL04kjlvYR5RiR452HzDsHDrUYfbA0OY21AbnzF8C5DiK0jNGs1KZOklwhPmD3qeux88VmR7VApNVZgXemNYnn8BYD5z5YHDyilOuyT4b2bzFWtLAIikFtTAyVjYLflzjFHxfgDVjDVPDuABBFogG8fLD/L1KWYUOjLUHJgbj3HiXGlbJMPhM+Tf/ID8wcRxNFMieGcA7mrUlgQgVUiecMZnn8Ata5w1uLncWEk+u/p+eN8zlaiEmAZJPi8Bkmd50N0uy8rY5ZriQVSSNLqCRTZSrMeQWfiloFtuWGlQm7BqXDBmVzAI3HdJ5MviY/74X+DC5f2Xv4ZrrEeKFMg9Be4+WKrJ5R8vl4C946rZQYLNuxkxdmJPvGFvDuM1ZI1Gowk1UdShBOwWRKGJsSUgb88LpbFYd2U4K+Womm7h/ESIBgT0nrY+5wbnqoURaT12Hmf5Y48P4glUB6balP5jcHoR0xtxDhvewZuJEcrx+No9zh+KEJanE8uCQa1ORvcY8wp4hwTMtUYrTgTbbYW5fPGY5v/ADL1Z2pWu0fSjQU7/KcaPwui3xU0b/UNW3rtgSfrmJMKo5/LpI+eN8lXJpsTO5A2P5TjrtnCG1MrTYeJVIHUTGNV4fRBLCmkkXIUSQNuWBg/hO9z/Of0xujGD5D84wWAbI8ox6zLaYPtOAlPh949o/rjctAHP3vvGEAaEU7hfcDE92gMVgEEl6bKyiTqJsJAtbed7YbO3iPS35DE9xw1WepYrRMDWLeJtpiDpmB0k4G6Q0rdGo433FMU3Ya1tCQ7+QN9KH1k+WJ/P9pKjE6fqwbSCWc+rm/ssDAWYyjISOm42jHmXrlSSADIi+MlO+jZ4uPZS9i+KklqExPipsRIV+YM/eH69cUlGn4iVps7c2eVUciDPTzm3PHzRcyyPqDENM25E7Y+kcM4iuaoirqPRqY2Djc/kw9saKzHQblaOtgxfWV+78AMcosfed8Hd3jplKAVbADyGF/aZ/qRTG9U6P4blvwEe+LSES+Y7O1cxmq1fMGrQSmIolCNUCfEInlJgXlsTfFe/q0fpFRXeigNKkaj+IEm7lTdifELbGPu4saXAmprNGtUQ9Ax0/7dvwwvbjtd1ZKlFMwo3DJzHORb3jAle7LcWhZkcuMxUTL1W05bK0QzidMtALE/xNv0U9cCZuucqopUczNOrUFQNSLHQgLL1meo56MNa+YyeYqBq1CtScwD3bBgTYCRE9NhhrmuyFRK5q5WqilQFCEfCsRp+1M+YBMnBRB17L1nZHqNmvpFHZSyaIi7atQnbz64VZXtGmar/Rfo6GhUZoPwkhQTqgDeR5ETvht2goZhstSoKkvVgVnQAKsxqmNgTuegPXCPhtIZXPaazrpoUW8QEAKRYRuTLepJwUBvlslkKbZlCj0zTDIzOxaz+Gadzcz0m+Ncj2bFTu6Rzi1KCnWtKNLEN6mYN7+ZjA2QFPOcR1VEKpUlwp+0FECfI6STHTArZilWr1qtanWNNmhGpCyxYC4j4dNsICm7eZsrRSkqnVVaABvCCbD104jFyj0NOtbnYEA3e0ETf4etoxT55ly782WjTFJCSJm7OT0kkD2wgrcQNUFzs3h8UH2A5ev4414WhKWzzO5fvqYgadBa4SBB0/Fz3m+EVTKujTMOOhIIjzGHmRzLoARJvFtoEmPPcm/XGlLO6n7sgljaLC4M3INxGM3Gkik72xZleM1QwOrURszDxD+MQ/8A+2LDh/bKoqjvqZcRJKkEge8E/NjtiS4vw0IQyf4bmBO6nmrdes8xgl+JU5ADe9wPythvXZP4H0Dh3aXLVzpSoAx+w4KN8mifbHf6KkyBABkDlPULsD5i+JPs5wL61s1UYd2qkJyEc2M8o8+ZwNnO0VPMVx3oYUVH1QIYBmNu8YgggDlyAnng48uhotM5nUpIXqMFUSb846DmfLElWZnT6XXAVHqKKSm7qrQJnmD8RpnwkatrYzMZt6a6a8ZnLnaoIZlvsQzTUURGo36NOCKmVFZqVVH70AwpqOz06ZHMJCkkW8LMDabxgcWgBE7/AC+bZnC+KBCyFqmfjaZ0NfTPLnIjFflM+lUeAiRuOYjy/USPPErkFbMZirrdmSkgVjqUr3hk6kgBQoXy2JDTfC5KQ0pWpsai01ZYJbSlj4iF8SNPqCSIaMKvQC9JxmJQcQrfZ+kEciDSb8bz88Zh17CKamjAO2mS20XgmeWC6at3Szc87R+E25YWppXLgSFDMTbxCZ/eN5j3w3SsFVPOALRsCduW2JoZyFFo25/njYZdv7ONKdU2nr/LGI19/wC98FAdRlz/AExzfJsaitYKumetrnG30o+5ET8/54wMb3tgHZ2ai0z688DVczSFN1eGB1AqLki4aeg8zEY7tXJ5wOmJvimaKIzIQCWkBVkm5N73Ji8jY4UnSBJt0L89lymmRq8J1NuI2g+0eLHDJZCk5Jc6RFgs7jr+eGWfzdM5cwxnSGi6kwR8UAD/AIxNjNkMDck7na0C2OScJf6ndGUHFKVgeap6HIO454ruw1VtSIpUqwcuvMaT8Rta5AHWfLCDMZB6q6wtwLAcxzA5nriw/ZrwzTResd6jQP8ASm/zafljpjckrOWdQk0uizU4neJcQD5o0gJ7tFvGzVCSffSF/HFBVqBVLNYAEn0Fz+GIrs59atfMPY1asg9AOnpMfw40fRnH/IbV83Cxa8xvjfhSFQFI5T7m5B88RfaXtAxY0kAAiGYTJmCV8vPfmMVHCa6pQQioGUIPFygD+98Rs6LT0gWhwQjMCqw8CsXJMSYuPWTGGwqUSrlGKtU8R1gwVUlmHpZhz2O98a5TPmrTZ6LAMW0pqsG21aQfWL42zmYKsivTDSqqxVWFyfFDCABz+e1ptMwlrpnTL98ugArUWAJHKdjbZQOszHmMc83nKTytajKzALKDNjHxAHkfS1744VKVAgFajJrEiZ2Y7zY7lpOqYJvGxdPL1Y/xBVWDAsQTtBHOLmNUSI88XZmB1eGZetUDS1KoiBAVIUKGSywbEgMbDpgXI9l6uUYMmaPcKdToyxIAluomBE2wZWybvrLogaAFgGZdo5HrLzeNQ6YW8bzQXJ1AhINdxTvcAkkPFpICgyT1PTC0BMZ+uTl2cMCalSoSf9R/lb2wqBZBFvdQf0w576iUekZCgIUiS0iYN7A9T548prAjSjA7SBN/QEz74qnddh4sV0jHiLQYkBNzeBvN9zfoMGZekUYVgJDqTPmR62m5+flgXPVQKrKVWUtLA3A29LY45vOMVUCNIEwOUybYHUbY7bQZUDVaTIFLBWUyBNxvHtfG3Zrs2MxULMsUkPX4iOXn5nBPZfLVqwChiqKbnlB3A8/XFDxXi/0ZqWWoU1aq8QDZVBMDVzMmfaTiZvk7BIB4lWGcL5ei6rTpiIBANRxsNj9Wp6AyYjrhcvGaTL3GapjwypqLBAKbaNK+EcpHU22g2p2aFZ6oQLSrUiJanPdMWEwAfEjDnHXAIzXdqMrm6QQL8DQYEzL23PRgOs7nGkarQzAHyeqpSqpUog6QpJmWIJCciQIJZSRyM7Y0bNUFRs1QqdyQIejGoOeQKlhb94fdJsbY2fItlilalNemrMVUwQobZhDHxECZAIAAJANhjZClmz32VZadYEHuyNIkczuLmIIt15kXoTO1em1Wm9NQcu1SHq04GorYMVPMRMty2cD4sFZal9IqpQoBqWXysanEoxaPhU7i1z1uemFFPiwzCFXZaNWkS5rAhRKjSsAb3gaRNpNzGGfC+KrmEV631ZnR3gJWlUKmweCI5HQ8TyIuMZSx1tBYPxw93XdAKZjTdqVNmMqpuYufPGY58R7HZirVeo1QMWMyNaiOQACNECBudsZieSEVxpWpKzHlYWG4PWfxO2Ca7zVI6L7SbfriZq9rK0wi0x56Sdv4saN2rr8in+0Yz5ooqRewvj0J5fLEcvanNGoqBlGogfAvM35YZ8V7Q1KTAd4B5Qv8sLmgKHujcRjoqHp/f9ziO/8Aq9lktVdugUAfoMajt0wGzn1cD9MO36CbLGu2lGaNgT8hj59SokgR6mdvP3vywxPbOpVHdgGakIJIIljH3Z574aJ2XqBQHKWsApIF+tr4iak/BpjmlbZP1qZFNhBgi7RYeUdMdxkKdEy5OojYwTfyFhhueB1CGQMoH+mSfn+eOY7HEnxVT5wv/wDV8CVdFOXN7YpXiLuwp0xpLNAjckmBflj6bw/JijTSmPsgD35n3MnE1wvswKNRKqksVBNxziOXTDxs2/QfI/zxUfciVeAPtlVqfRXSkpZnhYETp3Y+drQPvYns3mvoeRXUIfTpVTY62uzH0JPyGKhsyx3MD0H64lO1/EqlKslNH0o9MSAF+JiwDbeQthyKx3uiGNWT1J5/zwyTNyopqIW0gT4mFpPU9OnLHEpqYMVvdXCgCN5NgB7+RxgypQwWhlP2bnqDvAwvmUbR+G5S48uz6RluH01CZZlqKadOS+yzdmmfNmv5465fLllmjXO2zHziSCTAMHlzBx86euxDA1HbUNmZm8Qut557HkZwbw7MsPEtRPgkKSSLRIIAkc9sJT1YZPh+Dafii2KudQanTfSkK8RqkBYBB2gtI5gY40q9INP1iMQQSGkbL4oJ1WAF+oi8YSUuJ0GHjRh+8oLL+hHyx1p6JDUKqt/lsYn2NwfTC+Y76E/hmlbsdDPMslMwjDeH3+Gw8V7tFybBj0nE/wBr+L953YEEopJK3AZrfgB+OHa0A6hgIB5dOo+eJfjz01lZBPQH84w45ZJ9ErApaTJsZmHUk2MAmOlz64oslw2pUCOlP6ptmJWY9N+WEFdA0MTvzI2IFgPIjb+5+gdlmnJJHIsOkeIn9cbRyNMmeONWiZq9n67PUOhDrcmWbZZlYAnlH4YN4d2OUhdQ8d9VzpAJ5X5fqcVJF4iTyFsb8QzC5Wg9Vhq0jlzOwHlcjCbb7MegfiVYZPLzTXUZCrbwgmwLRso/kMTXaSiW4llxTIaoBT1RyKsT7Wv5DDLhvFcw6UqjinUTMOUFELEJ4tTSTBiLgjbnODK/BVH/ANpopEmKmn49JIkK19BieXyxPgZy47x0UkqCiFlSS7x4Vdth+/UP3eW5wm4fWP0GpWzc1aZbwBj4rmCVO4JMwJjw9MCcUyiZjNplqFJqSgANIKm0kswJ3AsG5z6Y79rKoqVqWSpkLTpAajsFgXJO0InXmcFgbZbUimtlaneUgZIj4TvFRBdG/wAxRfmCMLKWSTNPUqLVWlV1HwrsqAQWMQTqtcblri5imo0tQSpTY5fLUAdL7PUAEEkG2jncEk4QKlPOsatEHL10MhwCKTXkSf8Atsbb7+eNYz9QNG7iuq5WpTNCtTAVCRB1EHfw7Gxg7yecYHoZ18qSldDUQU2SlpgU2kyx28U7E7jHWpWWqxoZ5e6qAAK8BY6knYg2t8MLa+F2Uy7Zhl11dSU7CRBKDaPXzvjSUlFWxVbNUNYiVdkBkhUYqqzyAmwxmHj5codKUVZRsdRE/hjMc3zpGnBgZr/r6GMCuBc46tVUuAgJHM79dsbZ7KEAbSRcW9r2xi07FxbOvZ+nNbUxMICfntgjjFYVGJtbbHLLZCpSpTBYNcskMPISCY98cEa2+2OnHCkZPsW10044NVwxzCgi/XAD08NqhoYdnRrzdAf5gJ/hk4+v5oWGPlvYTKas6piyKT7kqB+Zx9Pzb7e/6YljQOvWY8r/AMsdWrACLmw2HlgYNv6YUcV48VzdPLimxY6WUhis/ekC0ASbzcHbCGNhnl1EEvIiZUAfOB+eOy1w6yBG3Tz88cWYgmB+kxtjdSYMiJiPkevnOAD0NyxF9vGnMqv+Up/F8Wwe+39/riR7acGq1c0rppgU1Elo2LTy8xiZLRrhkozt9E6z6ob7L2I2Acbz+fzxxqOSEiD4YFreEmx6kCMU1HswseNifFMFtjHkvT8sdcxwI6SKWhSZ6++wxlTfg6FNRrfRLDYg7cydzz54MVNJsG1JBBEbMFBmdwennhlR7KVYjUCRb4WNvcDbBVLsvU8JLfY0nwNyET8iLeWGos3nlxSrk/G6EIqFd9TC+m8Ss2OOWagglVAi8TMEX54pR2UchASw0yLIdiRG55YxOxJMSWv1UeWG4u7RcficTxOEn7CLMuT3okwYIEmIbSbDbngOqqoSCJgKZPmAcVo7EWjxiTe6iwgafTn7Y8fsCp+I1P8AenIW5eX44rjejkhnWNpx/v0I+m5eTFtJAnqIIPzjFv2IrTlnGxFRrb7hTGOKdiaSiNR32Lj9OsD5YecI4OlANpBGoyZM3iPbbDSoyyZefYXQy+m5HiPvbElx7jU5fMpXOl2cLSo7kKCpDAx4gbmRa0YH45xmpncymXyhsjau8HUWLyLhVk+vyw3TtRTp1xlqr94ygfXaRGu8hgJ0kW8S+8YdmFE6mdrrQpZGlIqsSX5MA5JCfu28THlMdcPcn2N7k0e7OlwxarVB8TQPgUG2liefTrjUZB8rWrVlVW71pFZm8NJWJLax8RvEEWMDbGce4q70BVgHLSBBY03ryLGBMUyb6bEieWBAGUe0WWq5oU1IasoIV9MjzVW529vPC7h3YtadWpWzFQVBJa9gbyTUm2/KYt7Y49kMkKVKpna8DUDpMbLN4H7xgADkAOeOfBO0GYq5yqjAd14mZGuUAG0kwCTAIPhmdsH4gc+0nFXzdYZTLkFZ8R5MRvf7q/ifbGnH6q0Ms2Vo7KB3z9S2y/6m38lGGmRooUqV8hoWpUAlXEAESbD7NyDuVMD1xNdrj3Yo5ZQ23eVCbs1R7XgwTvta4wwCsvRDZOglZWrtUZtCg/WqgG6HoIkgmIIx0z3DBllDvcFtJIGmFjw2+9O+B+K8RfKgBRGZqKotfuaYslNf3juT1v0x3yvBa9Cmrs71K1V1XumOqnDGSKkzsoJkRBwdqgugBrmVqrHLxR+EY9xSV8rkgxDPQUjcHu5HzxmJ4e5r832FfFUewpqNTNpEQLDfAvF6DNV0kGZA8pIB/XBWd4jSJRihOgkgaouee3XHlLilSqYppESdTGyzzMW9rk4gbyIFyObrUO9NNSygxJ+FWnf+npg2rxFtIFXLA2Es25PMkgYIr16igKKjARy0xPOxXmZ3xoOI1BA1yY5qsx7Y64qlTOZu2JsyitdV0TyBJH4/zwvqZVotB/P8cOc7my+4X2RR+mFzZYb/AJ3xTSCx1+zyiTmWPjGlQD90/FZvPmP9OPoGaN79MSXYCj4qh2kgR/pHM/xG2KrNnxewxgykDgY8rcJQ11zBDa0BVfFAA8U2jnJxurXjz/PHTvj5fn1whnmZpCpGqfYxe/lj3uNC6Ry85643qVYPL5DHu+5HzH6YANVXzHuRjWrnXDQKZMEib3j258sb6PMfjz9sc6tIySawUamIEi02HMbXN+scsAjpUruFBVZJBkXEGA0fms9Yxq+bqTam0Wkk8pIMeceLHZVlbPO41CD72/mMcqmQYx9Y0Rf5R/P3wDPBUqeHwzIveIPvM42NWoIlQNtV9gRJ3PI288cvoa86jE9ekAi1uc42qZWmV0yYvtPMg9PL5WwwNlqVCBCrsZE7G0c+s+2NcxWqC40AA3k7CfzIj3ON1yi6i3ikmeYG3pt5Y4jJ0v3rGdzuMAjYpVYyrLp3HpqPlzWB6ycEBYSGgmL+ePFrqoi8AR8vfHNW1nYhRuevkL/PAAPk6E+JgIG1h89tsLe1i5irl/8A0pR6bDxaDLkcwpBgg7QL77zYXtt2u+jr3NI/WsLkf9tT/wCR5dN+mEWWzp4clICrrrO2qrSDBkCEWBiYqE8x57jEgjzPihlKKUaJD5okFqikhqZ20iLg/Z0epI2GDKdNOF0e9qQc1UHgU/YHOfTmeZt1w/r/AEatmtIITN0j4SQJJ025xUidrMI5YT5LsrVqZ16ucIdVgrHwPeFAn4Qv3De43nA1RRz7N1s1QpCo4aoKpLLSgABd2qFjC0heY2PQb4LzPC6OfpK2XqlQpvSmFHWVHwMRNxIO/nhd2p7QPman0PLeJSYcj7RG4B+4vM+XTfbiGVThoy7r43GskAlTUYhZ1HlTUbLzJHngEM8/m4V6joadPKhRSpMPiqEQjmJDKOUE7E4Rdlcj3lOpqOmkTNdzbUq3FOehMsx6QOeKc1PpBGWzVIBnU1FCMWAixkxKMOtwdsLO0/DKyUEoUUAy4jUVkvyk1ABcT4iRO3lhgLUzT53NB6TmhQy4PiAjSnPylo+E2AFxig7O58ZyktSoil6bkao5gCGXoSDt1xM52oalNcnklY096lSNOs8yxPwr69ANtyK3Fhl8oaeXcQp0vVG71GuVpjoB9vkBaTgA78byn0fNVM46GomkFIEhagAUavugC4bb3xrwBay0Kmqp46lOpUp0ous7MPugk2XbDDs3TahkTUqMWBDPpJ2WNhq+9vB645oved5mckyO1VQrLUJGkjaPukfcNrWOH7gfO6VQQJEnrjMV1D9nBKjXVAbmAJA95E/LGYyakAKMqWZVmxIH44scpw1KaIoFh4r3JYgXPXHmMw8WyZSbF3HlAM88Ja2dWxuSBy88ZjMdXSIFlfiTcl+Z/lgf/qDnkP798ZjMZObspH0D9n5JpFzuzP8AgQv6Yocx8dt7e/8ALGYzCfYzwZU4zRp+1HpOMxmBgb1UM+u3njxYib/Ll88e4zDA2JEbnlyH88aObk23vYY9xmADwVrWP4RjelUM3JxmMwAcajf36Ywjn0xmMwAEUn6kz+GByL++MxmADykus9AN8b5ssVKUmCPAgsuoXncSOhxmMxLAm+ynZFqdWrWzQ11dUAkhlIYXfrJ2uBHvgLtb9FyJBo0EGYeSpg6UG2sLOnV0AHnbGYzBFWUL+yWQp1FrKVNbNMjnS1lQn4Tqn42Yg6l2jlhue2GXpqMrV7zMaRoqOVBDEbyGIJA9JsN8ZjMFAFZPhtHJUq2aogujIHUcwsTpBYzpNjBE252wg7cEvlMpVcjvWk+GwhwGj28I+eMxmEwLXhqhlSqyjvHp0wx52Ex6SSbYD7RdphlCmqmXDTBUgEERNiPMc8e4zDXQmbZ3K/SqVNldlRtLNTPwupg6Xgz8j7HEdncmc3xBaZpikqABlGmdKXN1seg6DGYzBegR27TcSfM5hclR8KhobkCy/wDioHufbFGuWo5OgWVfhWCQPE5m0nzPsMeYzD8sGTmb4fVdy71WDNchWIUeQ9Np5xOMxmMxNs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thespinalley.co.uk/wp-content/uploads/2011/01/sky-keys-gr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676805"/>
            <a:ext cx="2736304" cy="1824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GB" dirty="0" smtClean="0"/>
              <a:t>Commercialisation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b="1" dirty="0" smtClean="0"/>
              <a:t>Why is sport so popular?</a:t>
            </a:r>
          </a:p>
          <a:p>
            <a:r>
              <a:rPr lang="en-GB" sz="2000" dirty="0" smtClean="0"/>
              <a:t>Cheap form of entertainment- No actors etc.</a:t>
            </a:r>
          </a:p>
          <a:p>
            <a:r>
              <a:rPr lang="en-GB" sz="2000" dirty="0" smtClean="0"/>
              <a:t>Can be left for a few minutes without losing the ‘plot’</a:t>
            </a:r>
          </a:p>
          <a:p>
            <a:r>
              <a:rPr lang="en-GB" sz="2000" dirty="0" smtClean="0"/>
              <a:t>All elements of the best entertainment shows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Improvements in technology have encouraged development...</a:t>
            </a:r>
          </a:p>
          <a:p>
            <a:r>
              <a:rPr lang="en-GB" sz="2000" dirty="0" smtClean="0"/>
              <a:t>Action replays</a:t>
            </a:r>
          </a:p>
          <a:p>
            <a:r>
              <a:rPr lang="en-GB" sz="2000" dirty="0" smtClean="0"/>
              <a:t>SKY+</a:t>
            </a:r>
          </a:p>
          <a:p>
            <a:r>
              <a:rPr lang="en-GB" sz="2000" dirty="0" smtClean="0"/>
              <a:t>Sport Apps- BBC Sport, Sky Sports News etc.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pPr marL="0" algn="ctr">
              <a:buNone/>
            </a:pPr>
            <a:r>
              <a:rPr lang="en-GB" sz="2400" dirty="0" smtClean="0"/>
              <a:t>The use of sport as mass entertainment encouraged the realisation that </a:t>
            </a:r>
            <a:r>
              <a:rPr lang="en-GB" sz="2400" b="1" dirty="0" smtClean="0"/>
              <a:t>by selling their sport to the highest bidder they could make money.</a:t>
            </a:r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15362" name="AutoShape 2" descr="data:image/jpeg;base64,/9j/4AAQSkZJRgABAQAAAQABAAD/2wCEAAkGBhQSERQUEhQWFRUWGB4aFxcWGRwdGRscHRgcHBwaGhoeICYfFxojHBsXHy8gIycqLCwsGiAxNTAqNSYrLCkBCQoKDgwOGg8PGjIkHyEqLioqKi8uLDA1NS8qKi0tLCksKjEsLyksLCwsKTAsLCksLCwpLCwtLCwvMCwsLC0sLP/AABEIAKQA5AMBIgACEQEDEQH/xAAcAAACAwEBAQEAAAAAAAAAAAAFBgAEBwMBAgj/xABHEAACAQIDBQQHBQUGBAcBAAABAgMAEQQSIQUGEzFBByJRYRQycYGRktFCUlOhsRYXI2LBFSQzcoLwQ3Oi4TRUY7KzwvEI/8QAGwEAAgMBAQEAAAAAAAAAAAAAAwQAAgUBBgf/xAAzEQABBAEBBAgGAgMBAQAAAAABAAIDESEEEjFBUQUTFGFxgZGhIlKxwdHwQuEVMjMjJP/aAAwDAQACEQMRAD8AWtlThSsUhYwMwYoDztzXzOUmxPK5rXthbWTHxOuKijSASKkBL2bNbRLk3MgFu8Drmt0N8YQBtD+XP3UY2TjQros+Z4r3OU2v5WvZWOneFKscQVuywh4+hWh70buMWkYRxwxRqMhBtmtyI8X6flrSXOmp016+HtHlWkbJx67QgIxKBF4toiGsWIFwq3NywFwSOYJ86WN69kSI0jtFHCgfLEAw72mhUczcc9BY352vXJI7FhU005aerfvH76oHsvaBikB6X1r727Dwpgy/4cozL4A/aHx199UjbQjkRcURxn8bAtb1oTmHs5MPgfyo/R05ilA4HCT6e0TdVpi7iMhVfSKnHoRDi7iunpNeyC+VmCiifHqcehnpNT0mu0udQifHqcehnpNT0mpSnUInx6nHoZ6TU9JqUp1CJ8eiOG2RJJFxVy5ddM3e7pUMbeALL8aW/SaZNmb2xx4XhMrlrtoMuQ5mQgk3zXXJoPE0KUvAGyOKYg08bies5e66z7BkTOWeIBGCk5xbMfsj+YAEmviXY0izJBdC7i4ytcciRc9NBf3iumP3wic4k/xn4y2VJBHlB1sTbUFL6EanrVJN5kGNjnytkUKCNM2kWQ21tz8+VBaZayOHvQTD9LpwQAeI9LN+1K4dgTZA/dIyZzZhcDJxBcdCVBIr2Hd6ZuWTULlBYDOWTOFXxbKQbVyTfcq6WLhEw+RQAuknCyZ/MX8enTpXf9t42ZXkSRmjKSIQVF5BEqMH/kLKGuNfKuF0/JWGl0p4lc4dgTMEIAs6qyknozhB77kX9tc49lO0rRB4+4pZnzdwAcyW8uVWsHv2ioiMrnKIuWXmsgZ7a8mAW3mKoxbzRjGmctMUPiI8501Vh6pQ8vG1dDps2PBcOl0/w0eIv7qzFu9Myoy5SHtyYaAlgGbwW6tr5V9R7uysxVTGe6rBs4ysHOVcp6ktce2uP7b2aEKrCFVIeMWF8zSeqeZyq4Av1HKrGA32hhaypIY1jSNb5c9g7MzHWwbvG1uVhXC6cbh+2ut0ulNWfH0+i8G7sml3iAKFyc4sqg2Jbw73d9tUcJg3lEhQAiNcza9B4eJ+ldMDvTGkkDNxbRRFGAyd+8jNZgxIKMrWPWpsHeqGASB42IlfvBSLCPK4yi57xu50OlW2pQDi+Xr+FTssBIzQ4+n5Vpd25iA14wpXMSXFlGQP3vunKb1X2nsmTDgGXKrEnuZrtYEjNb7t1OtejfghtC2RYAiLZdJOGqZyORFwedzbpVPH7yCXDLG2d5c5Yu+Wy3vcIR3rMSCQeVtKjTNYvco/TafZOzdrjx6lDPSalNUkOoQKN6txTdDyNBcDjQw094ohE9eE3L7S1wIsJk2XtVEZOOGdY+8gzEAsNVF/+H3rEkc/fTDtjeqTFInFyFLXyqPHXNre9gbe6/jSLFiKux4vTnULjVKCNpdtFEcRYDugAAWAFEN3HzM8Z5OpHxBFAhNp/T/fSie7slp1oTcOtGlAMZHchOH2Yqr3nawNiQBoeVjrpTHs/cdZY1kErWYad0fWljEJw/SWZh3ndFTqTnuDbwFajuwSuyo5BzCE/wDUa9DJNLHCZC44r6H8Lw0Gnimk2Nkb6+n5S9+7sfit8o+tT93Y/Fb5R9aYDPIHVC5uwJ+FeYPGyGz5rgPlI6esB/Wsv/MP+Y+3f+CtIdERE7IA9+78oB+7sfit8o+tT93Y/Fb5R9a0j0Sp6JTva5vmSnY4PlCzf93Y/Fb5R9an7ux+K3yj61pHolT0Sp2ub5lOxwfKFm/7ux+K3yj61P3dj8VvlH1rSPRKnolTtc3zKdjg+ULN/wB3Y/Fb5R9an7ux+K3yj61pHolT0Sp2ub5lOxwfKFm/7ux+K3yj61P3dj8VvlH1rSPRKnolTtc3zKdjg+ULN/3dj8VvlH1r5bs8ABPFb5R9af8AHYyGGwldVJ5A86q/27hfxV+B+lEE2qcLBPoqHTaYYICzX9lzbNnOS181hYe3Xx0rjHsiEMwknKZSQe6DqOfWtKweysHOGEeVx9pQT+nQXrM+0OGPD4t4YVCERCTvOAhFtQL6mQnp1FAim1l7Mjs/vcht0sWzbmDyRRdylIuJWsdR3R9a+v2HH4rfKPrVjdffrDSosckqLMoA10V9NChPwI8acTgT90/CvOT9MdIwvLHE47v6Wmzo7SOFhoSL+xA/Fb5R9an7Dj8VvlH1p6GBP3T8KnoJ+6fhQv8APa/mfT+lf/GaX5QkU7kD8VvlH1qU6y4YjmLVK3tP0hqXxNc5xshJv0OnDiNkLN97+y4g8bC2R7XK/Zb2fdP5UjHEPE3DnQow8Rz9nQ+0V+omwoZRfwH6Uob67pxvhpmZFOVGYXHIhSbjwrrmgp6Kd0e5Ysk/gasx4mvNp7pFDGYM+WSJHQWLatcEHqBcW948a44jYGMjZRwy+a1ioNteh07pHW9CMRT7NY3iiCYjrRrd2X+JfoOtKy4HEhlQx2LEqDcWuOYv4077p7ozBs0p/wBI5e2/WqiI2iP1jNk0US2J2aiWTjGdgSxb1FJFzfS5NjrztpT1tbApBgHjjGVEjsP+/ietCZ94vRp48LHHnkZM2rWFv9g187d31MMd5oFaNu63ePXmNRTkz3zsMV8O4cPdZEQED2ykYsH3QTH7ScZJkYZoxbKRe4OlfK7QMMXeOazcRrafaDED4Wpzh3TwrKCENmAIGY9RcdaWd6+z+SR24DssRj9RQCS2v2jrroLV5o6DUBrQ4jByc7uA3cLd6rabq9KJS8A5GBjf6+CctibZXFRLKgIVhfUjQ3sVNutEbVnvZdsvG4cvDiIuHDGGyEm+dmZbEeQUNr/NRPtB39GzkU5cxP6nkqjqTYkk6ADrcCvSFYITfapasFTt4xT+rFGPIsb/AJLXdO2rFn/hxfFvpUpdW52qWrEV7ZMX9yL4t9K+h2vYv7sfxb6VKXLW2WqWrLt2e1WSSZUmUWPh+djpra5sRrY630rUQb6iuLq8zCvayvenbeOXFPFBHMEzG7CMm/3SrW0p/wBmYrg4KN8ScpSMGQt001v50R+nniAdIAAd1EH24K0TTJpxMcEuLdnjjj4FIvaBiQuO73IRpy82I5eF69WURqtrZnFwfBepHt5UK34eLF7QVh34mhW7WtoM1x40BxOITucNygj5KLWPQA+Itp7zWwwSSsYxosUDj7rHl2Ynue40bIF/Wt6d9wZv7+63/wCEx/6lo/vV2b4fHyiWRpUcLlJjIFwDpe4Oo8RWednuMSPFZmZlRYypKk9SLXOp1N9PKtA27t1sPLhwrsBJMsZDG4INZnSepDZwCKNAJ3RxXDZN5KG4bsVwaujNJO4Rg2VmWxINwDZb2rQLVKlLJgADcgu1t544XyAF2HOxsB7/ABqkN9R+EfjSftvFf3mb/mGmjdPFg4cBeasQ3t5/pS+on6lm0RaIxm2aXdtr8bvZcttLE+/+teV2xigtcjpXtdimD2B1b1HN2TSYIvVX2D9KE74SAYHFXIF4Xtfxym1EJZssWbqEuPcKQNs4Fp4JGmZiCpJKgsb20so1tfw6VHzsZI2MnLkaKDbjdITQavrY23Xnhw8+ZFhaNkmBADJKALFTzKkg93zBqlg4ljfJNig88kcaoFDrmAYjid4kM7Em50GgoDujPLNh0gGBOISKQlZY5TE6uQTfNyvYn3GmbaqTRqJn2fP/AAIspf0pU7inN3ghu+ovTLgWmilW/FuQo4yODaEOEDXzYhpZ3YCwLKSiADl0ufqa1PDYdAbLa9r28vGsA2ripMXiVxTRGJJnCrbkMgAY3NuQ1J8afN2d9I/TMRNISIsixxnKbnKfC5INtSaWEjnyhkYu7uk83SOETpX/AA7PPnjH7yXLf7AH+0xMJVjyQxgKxyh+8xIv4HkaD7wwcaNklKxPluF4rPa/qhRaxv8ApT7jt7NnTW4yiTLyzxZrey40qxs7aGzsTKqokZkA7maMA6fdJHTwordJKycTOBoG9yytQ+WQbEbwBVVQVnaO8CYLCwvKDqqLblrkH0rnsvfRJpo4uGymRSykkch4jmL1N992GxsUaKV7kgcq3JrAjLfpqRrSJgdzdo4fGDEMYy1iQVe4AKkBbMOmlLvdL1wDf9eKMQQLvur6k/b+lrtYf/8A0ExLYcfzv/8AHH/3rb05CsZ7cNmzSvEYY3kyF2bIubKMkepHhofgaaVli8TlTcUXw8ul7XB8RR1d15mwXpvEbIBnvlTnfLe3O2Y2qvu7sBHi4xmkQgZmsgIFzYAX6n61fUDswBkOCa33nGMeKLBA/UEiPh5ca496qK1/sgey9dkJ8KJ7G2YMTGeJM/dcgABfjrqb122Fu2k7S3lYLG4VSAtzfW5BOlrdKkQ61+wzJ5JWSRsQJfwXLd4/3rD30/irf461+jMDOrIoVlNlF7EHp5V+fcRFJFjEgV2kyMvD0APe1tYdffWq7j7JxEc8ks0XDV47D1dSZCwNgT9gi9BkL2SbFLQggik0xm26I3Dnu8+PsmXbG0OEF19Y2HwpSxu/2Db+FLMsiscjrYlbnoSBYj30a312fNIkZgGZke5AAJIt0uQOdZw+5UxxHGXZ0ive9w68MG1s4iLc+elIzF/WnJoDcBvPiqQxBwJPPnVYxXmnLZ+7cz4uKUgcCNiULMGJWzAAeRuOfgKcP7Ni/Cj+RfpQXE4tsFs5WdlDRqoZjyF2AJPsBrzdzeUYiUoJEkHC4l06XYD+tMMmEbhHZt2eKoQ6Rgc4DApe7T3eRmkAgBWTLcplU93lehGP2JO+Jw4TDDhJIGZ5GWyBR9kAklq+Nt714r0+TC4bIMiqe8PHLqTY9WFV8FvliUxuHw8zxOJspOQcgwNtbDUWpj/Clx6wuv8AlV888vulO1Bts4bvdPGO2xDCQJZUQnUBmAJHjUwW2oJiViljcgXIVgTbxtWQdrm04otpqJr5TAvLpq2o0/KrHZvhHjxiTshSAxtZmFib2y3XmL0QtAbtWPBGFk0Aq+3sQfS8QP8A1Wo/svbnFWLDQq0Qt/EfS4A9Yr5nxNCtr7IlfEzOqEq0hKm41B686JbMj9FgeRx/EY5VU89OQ/qfIVkdJFvVA1brpo5uO6/DemIQdrOBx8EehxnNXJJQ5bgXuOYJ8DYi/nepQvd4nhsSbkuST4kga1KbggEcbWu3gZQnu2nEhNG8W8EeFjiMqOwfujKBzsNDci16TZduwg9zjqp1tZDYeRzfrWkSYVJIwsiq6kDRgCOXgap/szhf/LxfIKFqtINRh9EDctTRavTQM+Np2uJBx3YS5utvFhuImHhilUyEtchdT9p2sfK1N20cCs0UkTXyyKVNudiLaV8YPZMMRJiiRCeZVQD8at01G0huy5J6mWJ0m3AC3xNm+azpuyMkKpxblUBCApooPPS9tf1pC3k2X6FiXw/GUhcpzNoe8L8hfTzrWtvYuQ4kxpnISJXIQ20LMCb3Gugt7DWN714h/TmlVjmAWxbvH1fO/wAKd6JY1s7thudk/XzVuktRO+ACV1gkGqHEb+HBcUnJNhJGT4Bv001NGNzMURtHDAupPEtYE35Hp0pZgx8ySCVXs4NwbD9LUW3Z2g7bTw88pMjZxewF7WPLppW/MZA120AG7JJNm78NkYrjfksEFnPN+3qv0VVXF7TijNpJEU2vZjY28a82ZtNZ0LJewJBuLG4pU323EmxuISWKZYwqBSGB1sxN9Pb+VeWY4OFjctFOscgYAgggi4I5EHqKy3enaxwfEXESxx5jIUuCSSRmsCNbd5dL21pl3pkbBbLQB2vEsaF1OUmwAJv0vasY3+2mJ4YjxTKbAksNVYqQy+Y0X8vCinSdbHtk7vsise5l0N/dj1XOLYeOOH4QSbgsnG4PGjuVtmz8PmRbXl50O2OMWYLRxllt3D3bW6lhzIq2m3YMyzl3zBAcnczcQRcPR75gn8tdd3t+fR8MkYUXjvqWte5J9W4zHX3jQ0wxsepOzqHWBkXz90qZ9Rp/i0+D9vZU92sFinjJijmYZjcoygX9+ulFt2sJjS8/o8MjlXtJ6ndax0ObQm3UVS3O3vGGR1IuC9/XCHXwJ5j3V9bu76GFpyunEkzDM4AtYjrzPLWkI5HxyEtFd4T+o08Bha7asmrHln0KuYRZl2pEMQrLJxoyQ1r26erpa3K1foSSVlw5ZBdhHdR4kLpX502dtdJdppLKzBQ6kktmIyjQluq+zpW6br7zpiXljjYMsSrZh53GvnpXXTW/4t5+9/hIgtb8I/d/4QCLtJk4nDMOY5AxzXTKbkEDQ5gSNNPGmjdTeL0yFnKcMpI0bLfNqLG4PUEEUM3p3BGMxCTid4mWPhkBVZWXMWFw3UE1a3f3fGzcJKqyNM13lLuACWI8ByGgq5tz8CgdwRHEAWj88CupV1DKeYYXB91BMbtDD4ORUCxRNJG5SwClihXuDxPeJtSrg96cTIL8fXW4so1AzEC46C9CNuOcbJHG8gaUG0eYAZczKCdByvlp/sJNgPaSBuByswdKtBDS1wsjeDXihu3Nr4uParT4UMHnAVBlBzgKLqV9q391HRHjMbtPAzPgpIFg9dnNwRcm99PHlRvBbgyjGR4qWQMyOD7FVCuUWGtzrc080Nur+AfCLAq/ZPvi+N1HF3SGbY3cw2Is2IgilZQQpdASBzsD4Vnmy5JJGa1mC9L2HOwFzz9lapL6p9h/Svz0Zk4hAkkwrgm4fvxE3N+Wq+wisfUC3NF0Mra6PbbXuDbIqjmhv31lPmNxnCezho7jnlv06W01rnsnYUuMjeVcpIbKCWty5i3v50sz7VlKx8Rsyr6oAsvtUVo/ZjEy4R8wIzSsRfwsOVJwyCWUNBwMhavSGjbBpOscBtki83z3fuFWwGx5IFySZbk30N9OXh5GpR7bX+IP8v8AU15WwvKIxF6q+wfpSzvTvMcPIEDWJW9v6mmaL1V9g/Ssq7VdkYl8WrwwySIYwAUW4BBNwbcjqKPp4I55A2Q0BnfV1w8Enres6qojR5o3h99iWCl9T7LU+A1g+w9h412WP0V0s6sJHQjKOov1uNLcutbuo0oMzGt1L+rw3GLvOcjkDjG/G4WLpoWSMbsyO2jg39kl727Mn9KEsccro8QjbhGzaFiQdRa91IOvI0ty7qcVX4mBxBfJliYWAVvvN3vGxJrTcbtiKLSRwtVF3swpNhKL+Fj9K43Ty3tsvxA+63+101rJGA4FWTmt2Lyh+E7OsCI0D4aIuFAY66tbU8/G9IsW7/Alcx4aUMrMEIUkHXS/8lvfpWuwYlXXMpBHjXKHaCtYgPY6A5Tb/wDPOg6uOaduwZCOYznxysuaFjwWvFZ4Y8txxncgO5haLDSPPde+zEuMulhrboK82d2gwSyqmqh3KRueTNzt5XGvvFHtqbPWeF4m9VxY+w1mu19049mZZIIWmmfMEbX+GcvPQEAnlfSpDF1TAy9yJgAAcAB6ClqboCLEAjwNYh29QqGhyqBq/IAfYjrWN0cS8mEjeVXRzfMr3JBvY2vrbwrPe03Yb7QQzRkRpDxDd/tZVANrchdLX5a0Rz2swSqGQNGUhx7Vi9FA4cGkeX7OcnLztzvXXdfaGCXZkokGG9KBOX0gNqltOHlFy978+vOieF3FgaKNDPieI+G4oAyZLcPNytcIOWpobu3u3DJhUkaedTluQhUBbkiygg1bsg1PwQ22jZzy8eCLrdc6NrXaiq4UPx4Lp2dY3BLBKMWEzXJS4W9/f+XSgOyZoTi5eIECs115ZbA94A8l0191qY9xdyosTCzviZ0PFdAIwCARqC1wfW8tNDeqW727scrYkNPKAkuVbFFzC18zXB106UKZzXBzbOa43VYwOF8VI5TonDUuogd3zZF+W7khOxWjk2lGEUcJ5wAtrArc8x0B52r9IQ7Mjw2GdsLCiOY72RQCxC6e01+fIMIsO2II1dnVZY7M5F9Re1xobGv0xhPUT/KP0ojKwUIuEw2x/LPqlLdveLEBXbGX19VQlmUA6s2nqm4pl2jJmw0hHWNv/aaCbzbhR42VZHlkQrawW1rjrr+lMODwgjjWO+YKtrnmfbRTLtP2tmkvGyQNLHcjn9ysbxeDZYlOFVi7Nd7amxQhufK/lVrY2CtJhpWVuIGQSMeQs4Jv0Fq04bs4b8Jfz+tJ0sWWTE5AMsT5VXna58PAC/jTeo6SjhG1GzJvPdxWA7Q6iMt659gbqu65G+FJ8/tKL8RPmFd0cEXBBB6jlSLPYC4QXuosADYki4tbUWvrfwt1o3uXNmhex0WVgKxo5y52yQt+LU7b9goltTbUWHAMrgE8hzJ9gpaxG3NnOxd4AzHmTGtz7fGlPeraLNjJsy3s5UewcrV5u3spsZLkWyqBmd+dhe1gOpNMkA708x7mG2mvBNjba2cRYwCwN7cNefjV+PfjCqAFDADkAoAH51ym7O4CtleRT964P5WoHjdw8ShvFw5QPHun3g6H41wNa3cFHPc7/Y2j022Y8Qc8d7Du6jrz/qKlcY9kCFEUqEZlDOqklQx0OW/TQVKsqL1d/VsLRG1hzYeHsr39vh+EfmH0pEwas4GUX0rqYWsSCrW55SDb22OlY/apOa9seitG07JGfE/lO37fD8I/MPpU/b4fhH5h9KQDiq6YcvI2WNWdvBRc/wDYVztcnNEPQumAst9z+US2xjGmnaZWAvyRxcLpYkEdTbnbS9AVxzEgObNcg6AZbXvrbVeXP3VcxJeNisilGHMNzrjhtjvPJxFUlQACQCbkch4ADnWv0drJZtQyN53VndQGTy37jxpZ+u6DhdGTGa2sEnINihz/ANd7QCBtUtE7PZS2GbMcxzkX9wq9htlzx2vOOGpuRbXKNbZjXHcfZrwwMHFszkgHnawFGdooxikCC7FTlHibaCn9UWnUODdxK83rY2Mlc1hsNwDe+hx5rkm2Yjaz8+Whq7WbYkSJES0Uy4hlHMd1e8ouLaKAevnTU+LlQKXkuLgNlAupJABFx3hcj43rL6Q1cGjcGl1k3jHCu/vxzSunL5bJFevf3I8zW1PIc6xrtBxkmHXg4dxLHMzAjQH74XOPs3ZtNPVvWsQkywMCbEh0zfFb+3rWQby7Clw+Kw0UswlV5SRZcoW0Q+PP9aLE2LURh5O8Y81WaPacAQluDG7UWMBYpsgi4dxa/Dta2fLfLaqmzYcekSpHDKUAPqkW59NK0niPwwhzArcKykZSCfteNhoLVcwMixQlLK5N7HUFLjQDobc6LopDI472V5X9FmO1T5WnrIdxxYJ58Nny5ZWS7OwWNRGWOKZkZrsFawJ8Da9yCTXxs7Z2OUyZIJGzNdgLGx89DrWnYbDlAVuSD4E3B6nTxohsKXglsz+vqbXNz46eVc1cTIIutb8RNYG/PvhaEGpfq3nTzCmjdd1jdvFeFLP90NsjBYmZ9oQP31GUlQzqV6W00seenKtc3I2s0z4rVWjV0MRRswysl7E20YdQOVZ/vSmbGYJyc2bEgH2BTzFbHgYwsa5QB3RyAHQeFDjILA6iCRuP44JsgM+BtUOSrbT29DhyolfKW1AsTe3srts3acc6Z4mzLci/mOdKe/25mIxksMkEiJkUq2a/Ug3FvK9MexdkRYWIRQrZb3N2uSx5knxNWXETrMtrYbLiMTmbIS5K3vrcEX06a0/ptVDJwxqfI6eyrbwKeag+ZAoGogc8AbuKT1mldMAAarKz7auMhliyRhI3JF2F/eBYXF6N9n6ZICp5mRiB4jTWhW0N9xiHfD7LwoxT2KvKRlhS+nraX+IrzBbm7Uaxkx6QeCYeO9vLM1qHHC4P23HhwFIUWlkbKJXuBxWBX3SJvexGNxPrf4rW52qbrbxvA8kcWcvOnDTIO8Gv3WUfG/hzqbWxrxYiWNsc7OjlSZI0NyDzI0o3urtKWBjijhUxUa90y4f10vqTw+fLwHvpm8rRXfDptCCTgQTTTYiwLre8EV+jM/rt420FGMXv5iMHiI8NilildlDFo7ra99PA8ufnVHs+kZ8fPiDJxY5Y2Kte9v4gOXysLC1TeKTCvttRi5Ci8BOGOQZrtozcx5eNWXFc2Pvc2OQzZQgDZQBc6AA6k8z3jUoRudJGI5hhmMkImYRs4sxXKnMD8j1FjUqKLOsTjcVtWb0bBRuY1BKxqbXC/bkPK50sDoCQBrVHYO3njljV2MYRsrWWxXXU20J63U9dOtfpfc3cvD7NgEUA1NjJIfXkbxY9B4LyHxrKO3TcDhv/AGhh17jm2IUDkx5SexuR87HqbUawNGyBhEfI97ttxyu+K2VJL34EL8swj1GouGH8rDUH3cxXbYWzsS8U0SxyLmOjDuniRg9xhoSpBsfBstJe5O+Sx5IsQC8QuCBfMyHXISCNA3eHgfI1qON2ZE+FhxMss5WCNivDPfdC54ZLc7lcov5a8qRdow0lzfRek03TT5GiCQDhTqJNjdi82aQfE4ON4sI08rRM8QjQZbkMrsM0gOoQaDTXXypq7NYGjixEbizJMVYeYUXoJLt2aYYaaOCFi6ZZL/4ka5mAfiHVVsD3uhBov2ZOpTFlHZ09IOVm1ZhYWJPiakUYEgI/cIuume/SPa7gd2DR2t3d53e8J0r5kkCi5oFj96MkvCSPOxNgL6k9bDwoHt7bxxUMmGuIWkUrmBzW6HlWv1D8Die8LxnXMongO4r52nvfgMTMYvSbBkMV8pyElhqH5cxoarbQtHJFEweT0TLlbOAHPDsCw536+0VirbNxBb0cRsXVioaxtYG178svW9fpXdSINhIs4DsFyliAScoy3v15Vg6votmotwGy68nPKufJaLntjIDHbQrlXl5Kzu7/AIAPizkHxBc2NZd23MVlgYEg5msRz9SOtjApI7SNyWxyAxmxXX2EC1/MEaEeSkda0tPF1MbY7uhSVcdokrCf7Vm5cWS3+Y1zk2xMo/xZPZmNMbdm2LB/4Z/1EfkRXi9nWLBvaL3sbfpTFqiWjtbEA24z6/dc9K+DtaccppB/qNNeI7P8W32IV9jH+oquezPGH8P5j9KiiF7sY2R8dhc7swEymzG/jX6iwZ/hp/lX9BWKbldlM4nWWRlGU9L2W+hbX1mtewGlzc8q3BFAAA5DQVVWUblSntyHGCQHDsWV+6Rcdzz/AMvnzptr54Q8KJHJsG6vxVmu2TaC7L2YYgBmux9ZrjXyHgPKuW0cWMTI0OcpAhyysps0jfhKRyUfaI58qLbRk4cTMgGc2VP8zGy/mb+6kfaWIhiEcLP3A1mXMVLm5OcsNSbgmw5ml9ROW/EcklXijfPJsNOaJ54Hd5gJzwc0EQEcQWNeiquUe3QWv50QrPINpJZxqqBibtmGXS6gBtb9POruN7QzygiFvvSdf9I5e81bSNl1FkDH7x/SldW46OUxzHgCMZzeCLNEV7rFd+QDtHGXRjadxp7af+wnay5cTh9Q2YSoD1W2VrewgfGqm0cKs0jyNGmZ2LMRcXJ59dKDx7JeGZZsLKYpk1QNqD4rfkwI0Km1MyaeRgsjCDHrIpDQOe9PW2oJNnYlsRAhKSt6qr/DN/WSX7r31R/cTas+2/LLitoxSsGlaQgR5Vt3dbLlHKxJBv1vetA2V2zYa2TGI0Eg0bKpeM+y2oHkRUXfjDwtiJMIoljlTixi2QLICFlGouFN4306lqV3JzevjcndJsFhEjm7sjniFBrkuAApPVgF1+HSpQ/crbMuLimmnfO7Tty9VRkSyqOgFSrri147QW5VbswJDAcxa1738mHtuLV9YvCJPE0cih45FKsDyZWFj+VL2Oi9HnTIhIlNmfMzSOxPgDplBY3+6CLrpRrZ+I5LcEdLdB0vbSxA0tp0150Z0YAsJZkxLi1y/Lm/u6D7LxrRamM9+Fz9pL9f5h6p+PUUe3R3lkkjGH4roRrFZiLN1T2NzHn7dNr7Rdyk2lg2jsBMl2hc/Ze3In7rWsfcelfltM+HlZJFZHRsrqdCCDqPIg0s9m22k9DKYZA8cE7bQxcrOTK7FrZTfTQdLCwt5Vp3Y7/4ab/m/wD1FIOEwr7QjDwqXnUfxFW12HSQDwPXz9taR2ZbNkw2HkWdHjZpLhSrXtlAvoDWfBG9s3xL13SOtgn6P/8AMgE18OL38ku7X22MPtPEcU5ElTJHLZiEYNdg2XvAMNCRqK5by45WSDhheI8qNAVTIeEt+IzDnwuQUv3jzrt2u7WTBheCmafEZmu47sYWwLhSNWJOnQWJ1pN7O9582KWHHsWjm0WU2DI3QFreo3LyNvOtwujModZrF+S8EGyCJzaF5rzW74LZcJiQmJNVB9XxFX44woAUAAcgOVc1lVQALgDQd1vpXGbbEKGzyxofB2Cn4NY0A/EcJgU0ZVyuGKizC1SLHxuMyNnU8igLD4gEV9ekL/N8j/SqqwNqn6D7anoPt+NXPSF8/kb6VPSF8/kb6VFFT9B/3ep6D7fjVz0hfP5G+lT0hfP5G+lRRVY8HYg1fFcvSF8/kb6VPSV/m+R/pUUXWpXP0lf5vkf6VBiB/N8rfSoolnfXbC4d8MZCRG0oDW53Ia1h1N7Vme2t8mcNIIo+Gp7qsMznXq2huT4Vx393jebajK7ExwSkRrfRcqG5t4kg60EwhDKoPLOv5AkCqiMPIB5rpeYz1jcEAp3mxjYhg7DKLCyXvl06nqfOrcGDrjgIrkDxI/WnOThxyNGsEZCG12BLHTmTettxEIEbBgLzrQ6cmWQ5JQmDdwO0C5rcZSSbera+nPXlS7jcCCCD/vzrRsElpMNoD3GGvS7HUfC3vpR2mQzEhVW/2V5CqQyuc6j+5KJPC1rQR+4Cz/ae0GEsSGKI3urSMt2LdAeg069aObPWCRsNGE4btM0bqPVKtAxuL8rkAZTehO8UYuT4MCPbXsQLHLc5hkYFTYggtYg9DYms/VQhr8cVp6OUvjzwwnfd/YK4VHjXrIW+IA/oKlEt2MM02HEhDEknMSNSR3STbS+nSpQWtoAEpm077U2cJomjJIzDmP625g8iOoJFAtnOEkaAqEKgcMs2pJL8kXWwCkqOdjfu3FW9y97I9o4RJ47A+rInVHAGZfZrcHqCK67e2SXs8YOcWDZGCO662UScxYkNa9jaxo0b/wCJ3JeeP+bd4+iIYKfMvO5GhNrX/wBisg7d+z7Mp2jAO8oAxCjqvJZPaOR8rHoa0zdvHLIG7wLKAWsLKS2rMo0zAnXN7tLUZlhDqVYBlYEEEXBBFiCOoIqkjdlxCJE7bYCvyTubvHJhplaNyjDkR56Ea6WI/O1a3s/fnGRSKZJBJGQGtIALr5EAENb8+dZp2o7kHZmNIT/Alu8J8BfvIfNSRr4EUS2Btp58JaQg8N7Lpr6q3JPW4Cj3UxpXDa2HCw7CX1jXbHWNNFufHuK2XAbJw2PjXE4pBiWbkGBKRW0KIp8De5Orc/Cyd227soyQzwx5XAKHKLXCgFAAPtAZrewDwpl7O4mXB3bPZnYrblawH6g1X7TH/u0XrX4t9fJG+oq4gb13V8LpCOqf1HWnfQKNdne9Rxmz4ZXB4gBjk/zJoT4i+h18aUu1VR6TE1rXi/R2rjsHCtg0gxyFlhl7mLUXsRnKxzDwK3sx8LV99pzjjw8/8K+vm7UXSM2NRs8rCBrn7em2udFMfZrtILgHz6LG73PQDKHJ91zR8b3YYxGUSqYwcpbXmeQtzv7qTtyYCdm4gAMS/ECgdTwgtvjpXeHYLQx4aVUlkkV0eVDbNZYygCjQdy+nXnrXJY43SOJPFdhmlbEwNGKTUd78KMl5lHEF0vcAi5F78hqCNbcq7y7wwrMsLPaVuSWN/f4e+s9k2JP3v7u7caKQBdLRl5y4DG+llsdOtGIopsM+ItFLIZVUpIlvWWLLZ7kEAMLj21R2njG4+4V26mU7x7H9/CY5N7sMsfEMoyZimax9YcxyvpXXC7ywSSNFHIGkW91ANxY2PS2lZ1g9h4mKIqIphIrJJC0ZBCs0dmDXtpoAfDz6tmyYJFxOJeRXGdYbEciVRs1vIE1JII2g0b8x3fldj1MzyLFeR7/wjLbywAXMgtmdeR5xglxy+yAb1x/bLC8PicZcmbLm19a17crjQE60ny7KnJZODJZZMTJn0ykSIwQDW5Ykiug2G0MWGdY5pZOJG8q6XAWFlCgaAAXtr413qIufuFztM17vYpzk3jgXJeQDiAlOuYKLkgjoBVX9t8Hlzcdct7Xs3O17cvCkRdhYtGgYRN/AysFB5ZpSzKvjZTY0QfZ0ypAQk4KYidiYgucKxOVlzaa3613s0Q/l7jv/AKXBqpj/ABryPd/aXe0fs2kMs+PhluluK0RU5hpZ8p5ZbXbW3Wsz2bi/V8mU/DQ1+ny4I1D2PMH9Kz7GdjGDafiRvPChNzEgUr55S1yoPh06UlVGwtDb2gQ5C9j4u4B6i35U7SzQySNIs6rnN8rK1xoNDbSlbebdZsK/Fw6twOo1Jj8j1K+fxqhhtteP5VqGpQHArFFwkscLT+m1I1lh790jBBexAJNzoOdtbUqY/EgC5qjJtodKHtLJO4SNS7nkq/7/ADqMjDMrskpkxX7+hLu9WOyp5swH9TXbdHdyXabSxxyCPKilnKlgO9oLAjU2PXoaY9tdmyYmSKBGk9JjGbESCxijVvVUrzZ9NLEaXJ0tWibs7twYCHhQK4vq7H1na1szH+nIUhM7rH3wWlp29VHXEoluvspcFhIsOpZ+GtixFixJuTbpck6V5XbP/nqUPZCJtuWDdhm2ZItpiFT/AA51YSKeRKAsrDwYai/gTX6QNSpQQmVUweyo4mdkWxc3J/oPAachpVXejajYbB4idApaKNnUNfKSBcXsQbe+pUqxJO9cADRQX5F25t6fGTNPiJDJI3U8gOiqOSqPAVpfZru5FK0cbZsrLnaxsSbcibcumlSpTmlwHu4huEhrcmNvAuytnRQoCqAqqLADkAOgpF7T5zmw6dArN7yQP0UfnXtSu6L/ALt8/oq9IY07q7vqm3ZuDX0SGIi6NCoKnqGUFgfbc1ke2J29KmgZmdcO3CjLG7BBqAT1te1+dSpV9Gf/AKfVD1oHZPRajuemXAwW6hmPtLGi+c1KlKzf9HeJ+qd04/8AJngPopxDU4hqVKEjKcQ1M5qVKiinENTiGpUqKKcQ1OIalSoopnNTPUqVFF6JDQbHbj4WW7ZDG3UxnKPhqPyqVK6HFuQVVzGuw4KjB2c4e+rzEeBZf6KDR7A7LiwykQxquhuept4k6mpUqzpHOwSqsiY02AhW5JvhFmOsmIZpJG8WLEfAAAAeAo7nqVKGEVTPUqVK6p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364" name="Picture 4" descr="http://www.madrasgeek.com/wp-content/uploads/2011/01/sport-apps-for-iph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996952"/>
            <a:ext cx="2214685" cy="1593019"/>
          </a:xfrm>
          <a:prstGeom prst="rect">
            <a:avLst/>
          </a:prstGeom>
          <a:noFill/>
        </p:spPr>
      </p:pic>
      <p:sp>
        <p:nvSpPr>
          <p:cNvPr id="15366" name="AutoShape 6" descr="data:image/jpeg;base64,/9j/4AAQSkZJRgABAQAAAQABAAD/2wBDAAkGBwgHBgkIBwgKCgkLDRYPDQwMDRsUFRAWIB0iIiAdHx8kKDQsJCYxJx8fLT0tMTU3Ojo6Iys/RD84QzQ5Ojf/2wBDAQoKCg0MDRoPDxo3JR8lNzc3Nzc3Nzc3Nzc3Nzc3Nzc3Nzc3Nzc3Nzc3Nzc3Nzc3Nzc3Nzc3Nzc3Nzc3Nzc3Nzf/wAARCACqASgDASIAAhEBAxEB/8QAHAABAQEAAwEBAQAAAAAAAAAAAAECBQYHBAMI/8QATBAAAQMDAgIFBgkGCwkAAAAAAAECAwQFEQYHEiETMUFRlFVhcYHR0hQVIjJSVJGhsUJEU3KTwQgWJENFYmSDoqOyFyMlJidzgpKz/8QAGwEBAQEBAQEBAQAAAAAAAAAAAAECAwQFBgf/xAA2EQACAgECBAIIBQIHAAAAAAAAAQIRAwQSBRQhMZHRE0FRU2FxofAVIlJigTJDFiNCY7HB4f/aAAwDAQACEQMRAD8A8qAwMH6M+aADaN7ypWLMo1VNo3BcFOsYGGyYLguC4OqiSzOC4LguDaiSzOC4NYLg1RLM4GDWBgtEsmBguC4FCzIwawMFoWZwXBrAwCWZwMGhgCzOAaIBZkmDRhzu4y3RpEcuDClUhxk7NohCjBzaKQFBmgQFBAQAAAEXuBmykKiZKjc9Z+iJg1GDZGzLW4NYLg0iHeMKMtmcFRDSIXB0SM2ZwXBrAwbSJZMDBrALRLJgYNAtEsmAXBcAWZwMGsFAszgYNAEszguCgCyYJg0ADIKphSFRHL3GMGyYMs0jGCYNqgwZaNWYwTCG8EwZoWZwMGsDBnaWzOCYQ0DLiLM4MryNryMKc5KjSM4BoGaKfqiGkQqIawetROTZlELg0iFwbSM2ZwXBcFwaolkwC4KUlmcFwXAwSxZMFwCgEGCgEICgAAAAAAAgAAMg0TALZlUJg1gELZhUGDeCYFFszgmDeCYJQsxgYN4JglFswqENqhhxhmkYXmpC4GDi0aIC4Bmin0ohcFwXB7UjhZEBcApAMFAIQoAAAAAAAAAAAAAAAAAAAAAABAUAEGCgAzgYKAWyYJg0MAWZwRUNYI4jKYd3H54P0wo4Tm1ZpM/PBMH68A4EM7S7j8sA/bhQDaNx+hQDucgAAAelJpHTtJYoLrdqlaWKV6RIqq92XYz2L5lPN2Jl7U71RD03cvLNAWWBEVVkrVVETtVGuT958bi+fJijHY67/wDR9PhmCGbLtn2OPS3bf+Wk/wDWU2ls2+8sp9kp9Nk28t0VE6W5r0r4mcc73yrHHH9mPtU+hmnNE9tRbvHu94+Jzmr9c/qz7C0ugb/LGT+SR8CWzb3yx/8AQvxZt55XX/MP2j0tpis1VDSW9zKimbQLNMyGoVzUk40anys56lzjPccRrXSkVLqOittgpZFfUUzZFi41dhyq5FXK9SYTK56jMtdq0r3/AFZ6cXDtBOexpp1fWjkvi3bryq9f2g+LtufKUi+uQ5ODQ+nbRaopdQSNWRVRrpnSuY1XKvUiIqcvP6/R13cDR7LIsddbWPSievBIxXK7on9nPrwv4ovmEtbrIq3L6smDQcNzZFjjfXs2lT+RyKW/bjtuEy+uQvwDbb65UL/5POM280g2/TyVdwjctviyxERVasr8dSKnYnWvqTvPj1rTWWjvaUViic1kCcEz+kV6Ofnsz3dRh8R1ajuc/qz1Q4PoJ53gjba79qR27UGm9CacdTtuzqmJahHLGnTOXKNVEX8UOI4tr/01Uv8AfP8AYXf/AJV9kb3Qzf6mn66E21s8+mY9QanlldHLEszYmPVjY4+xXKnNVVEz1pjJ9mM2sSyTyS6+xn5dwjupRR+XHtf9OrX+/f7Cce2HfV+If7DlviraX6TPFy+8ddvFn0bWaw07btOor6SpmVlY1sz3ZRVTHNVXH5XUahk3Ot0yOCXqR9fSbY/2vxD/AGDj2y7qvxD/AGHaL5pDbmwPhZdaZYHTNVzM1UnNExn8rzofnRaD0DqWlm+I3zMfHyV8NS5ysVerKOVUUytRCrc50PR/BHXOk2y+jV+IeOPbP6FX4h5xNh24q7hrKvsdTP0dPb3ItRUMbzc1ebOFF7XJz59WF6+3utXYNsrLVrbK5vHVNwj+kqXq5FXvw5ERfQh1yThBpLJNvv0ZlRv/AEpHA8W2n6Or8Q8qLtp+iq/EPPq11tpQ0dmkvWm5JOhiZ0ktO9/Gix9rmqvPknPC55Z9fL6d0NpVui6S8XalklctIlTPKs724THEvJFRMJ+416TCsayekm+tVfUm2W6tqOARNtV/mazxDzSR7bL+b1niHnOWuzbb3mpbR0EMnTPzw4qJM/6lPguGh7Jp7UlO67VT3WWaJ72JI7DukbwpwKqYz87KYwvJe4645aeTcZTyJ1dP1/IzJTXVRifH0W2/1es8Q8nR7bJ+b1viHnbrPpjQl6dIltpHTdEicapPLhM9X5XmU+S52rbi2VU1LXQ9FND89qzSqqcs9ju5THptM3tUst/wNmSrqJ1pf9mqddPWeIeYWTbJOuGs8Q85jTG3NqbZ3XnU0j1hdGszYkkWNsUWMorlTnnHPGeXnDqLahfnNb4ib3jOXJhjJxhPI69hqMZNW4xRwnT7Y5x0NZlf7Q8/Pc7S1u07Fbn26CSFZ+PpEfMsnVjHNfSdf3JZpKKajZo9F5MetT8p7kzy4cK5V/rdR6BvOvTWOyVH0nZz6WIv7iY5SWXG1KVO+jGSMdkui6HkQKMH2T55nAwawMEoGcA1gCgUAGiAAAH60reOqhbjrkan3npG7jnRac02xi4d0ksielMe089tLeO60be+dn4oehburHjS0E7uGHge6Re5qqzK/Zk/O8df9K++593gUU86v76M1adcWa50bqa9RrTrK1GzMe3jik7ezqTKZ59Xf2nJ0uh9I6ga5bXUNY/Gf5LUcWPS12f3HyUlFtsuOkfDjzTy5/E52z1W39gqHVtrlijnVis4uN71wvWiIq+Y+Hd/10fbUdtvSrIn7K6f8+ZxegNK1Gn9aXGjq1bI1KJHRStTCPar0wuOxeS5Q7rD8XSajq6ZrES4x08fE5et8WVwieZFzn0p5jrdp1vaarU9ZWVM6U9O2mbDC6RFTj+Uqqv4HWNUalZHrpl5s87ZWxMYiKnU9MfKavmXODn6aGOCafSz1Phuq1molHJFqWxP4X06ffb+Di9y5bpLqGelufyYoV/3DG/MVi9Tk9PtQ7Tt9dodS2Oo0/d0WWaGHgVV65IeSIufpNXHP9Ve8a8uendT2eKemrGMuMLeKNr2q1VRfnMVfw8/pOt7bXSgs1/qai5TpDG+kWNqqirl3G1cfYimIy25qu0z15cPpuG7tjjOHqqna9nzO4awu9No7T0NqtSJHUvj4IUTrjZ2vXzqufWp5DAivqY85VXPTK9vWdp3KulHeL/HU2+ZJYW0zGcSJ2orsp951ugbxV1OnfK1PvQ5Z57p16ke7helWHSqTX5pdXfc7f8AwgV/4zaE7qeRf8Z++3+5lqo9OQ2HUkDlZCxYWycHGySLnhrk8yLjuVD5f4QC/wDMFrTupHL/AI1JpWLbL+L1Et8Vrri6PNQrppUVHZXlhFRD9VWPlob0/wCD+ddd7o7LDprbTU72stro4KiRfktpZ1Yuf1Vy37jrcmiX6O3G04kVQ6ooqqrRYXuREc1Wrza7HLtTn2+o5mlm2mt9VDW0yM6eB6SRr0srsORcouFdjrOOv24duves9PzRo6G226pWR88ic3KqYzjuTH3mcU8rbjFtxp9/kJKPd9zvWv8ASll1JPRPvF0fROgY9I0a9jeJFVM/ORe5D4tMW3SOg21dXDe+ldOxGvfNM1cImVwiNRO86DvBqa16hq7W+z1XTNgjkSTCKmFVW4/BTzxVVV58/SdcGky5cKTnSfqr4mZ5Yxl26n9EbbXanv8Ac9T3anRUZPWxtZxJhVjZGjWqvpwq+s8O1SkiaovCTZ6T4fPxZ/7jjnds9ZM0ncp0q2OfQ1TUSXh62OTOHJ9qop3y5Ve2N/qluNwfElS/CyOR741f+sjVwq+frOkXyedtxbi0qoy/82FJ9TnNBP6fa6l+FrlnwSZjld9BFen4IftpeGnrtrqGnrZHR00trRk0idbWqxUVe3qQ6ZrLcSzQacfYNJM+TJF0HSNbwsijXkuO9VTKevJ9Vt1nYKTbRtpnrU+GfFj4eia1V+UrXIifeh5ZYckovIk1ul0+p0Uor8t9kc7pjQOnrdU017ttZW1XRZfEqvarXclTqRqKvadG3R1fSaiqqWjtqOdT0jnOdK5McblwnJO5ML9pna7XKWORLbdZcW9/Nj3fzTvYp8m48una24JdNP1jHSVDv5TToxU+V9NPT2+fn2qfS00Jw1yeoblS/K/UefI08L2dPadp2MfmS8M/qwr/AKzqm6uG67uad6RL/ltOQ2l1DbbDU3OW61TYGSRxozPNXKiu6k9ZwO4t3orzq2qrrbKslO9kaI9WqmVRqIv4Hpg5Lik510a8jm0np0vid701uhbktUNBe4MKyJInrjLXoiY9HPuU+hLJttqJcU0bKaV68vg8jo+foRVb9x17TUG3UVjpHX2TprhKzjmzK9OBVX5uGqiJg5ejq9q7bWQ11IiR1ED0fG9JZVVFTzK7CnytR6OGSTw74v4dj1Y9zit1M6Vudt+ukWw1dHUPqLfO9Y0WRE44n4VURcclRURcLy6juW5S/CNvtPz9eY4HZ9MR1vdjcKi1RSQWq0RSLTRTJNJPK3h43IioiNTu+UvNfMdg1Y74RtDp+XtbT033N4SRlkcsTyd7E0tslH2HlYAPvHywAoAAAIUAApAAAD67RPHS3Sknmz0ccrXOwmeSKeg3jU2lL6tMt3gklWmj6ONWK9uE9S+Y8zB4tVocepac2z06fVZNO7x9Geiw1e3DE+VRVufNK/2n7/GO2/1Ot/aP9p5mDxvgelf2vI98ePa+PRZH4vzPTPjHbf6nW/tH+0i3Lbj6lW/tX+080BPwLS/deRr/ABBxD3r8X5npK3Lbr6lXftXe0y647dL+YV37Z3tPOAPwLS/deRPx/iD/ALj8X5novw/brHO31y+md3tNRXLbyKRkjLdWo9jkc1end1p6zzgF/A9L8fp5GXxzXP8AuPxfmeo6l1HoXU1VFU3eirpZYo+jYrJVZhuVXqRe9TiMbZeTrj4l3tOig9MeHqKpTl4/+Hieqk/UjvX/AEz8nXHxLvaXO2Xk24eJd7x0QGuR/wByXiTmX+lHe87Z+TLj4l3vF4ts/Jlx8S73joYHJP3kvEcy/wBKO+ce2fku4eJf7xek2z8lXDxL/eOhAck/eS8RzL/Sjv3S7aeS7h4l/vDpttfJdf4l/vHQQXk5e9l4jmP2o7/0+2vkuv8AEv8AeHwjbbyXX+Jf7x0AF5SXvZeJOY/ajv8A8I228l1/iX+8RZ9tfJdw8S/3joIHKS97LxHMftR31ZdtF/oq4eKf7xlXbZr/AEVcPFP946IDL0TffJLxLzL/AEo7s9NtV+baa311T/ePp1Lqqz1ekY7Fa4ZY4oEY2Brl4sIiovNVXJ0AEWgipKTm3XXqw9VJpql1ABMnvPMAQEKUGcgA2ACkAAAAAAAAAAAAAAAAAAAAAAAAAAAAAAAAAAAAAAAAJkAAZIMkKATJFVCWWikVcGVd3GckstG1d3A/PIM2Wj6QAdTmAAAAAAAAAAAAAAAAAAAAAAAAABkAAAAAgVQCkJkApckyCKpAUGVcZ4hZaNqvnMq4yqkyZs1RVcpCDJktDIyQEKMggID6wAdziAAAAAAAAAAAAAAAAAAAAAACAFIMkBS5JkmSK5AKNEJxEVQWjWSK4yTJC0a4iZMghaKQZIQoBAQoBCkAIAQoABAfXkAHc4DIAAAAAAAAAAAAAAAAABAQAqqQEUFCrgyrlICGkgCFBRkgIAXJCFIUgUAhQQKCAEKCFBCkIAQqkMsAAEs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368" name="Picture 8" descr="http://www.fivebellsupwell.co.uk/wp-content/uploads/2012/09/sky-sports-new-logo-2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692696"/>
            <a:ext cx="2544810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Golden Triangle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79513" y="1447800"/>
          <a:ext cx="3168352" cy="522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19872" y="1447800"/>
            <a:ext cx="5724128" cy="522156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GB" sz="1800" dirty="0" smtClean="0"/>
              <a:t>Televised sport offers businesses an investment opportunity</a:t>
            </a:r>
          </a:p>
          <a:p>
            <a:pPr marL="0"/>
            <a:r>
              <a:rPr lang="en-GB" sz="1800" dirty="0" smtClean="0"/>
              <a:t>Premier League football rights worth in excess of £1.1Billion per year</a:t>
            </a:r>
          </a:p>
          <a:p>
            <a:pPr marL="0">
              <a:buNone/>
            </a:pPr>
            <a:endParaRPr lang="en-GB" sz="1800" dirty="0" smtClean="0"/>
          </a:p>
          <a:p>
            <a:pPr marL="0">
              <a:buNone/>
            </a:pPr>
            <a:r>
              <a:rPr lang="en-GB" sz="1800" dirty="0" smtClean="0"/>
              <a:t>Businesses can invest via sponsorship</a:t>
            </a:r>
          </a:p>
          <a:p>
            <a:pPr marL="0"/>
            <a:r>
              <a:rPr lang="en-GB" sz="1800" dirty="0" smtClean="0"/>
              <a:t>Money in exchange for advertising</a:t>
            </a:r>
          </a:p>
          <a:p>
            <a:pPr marL="0"/>
            <a:r>
              <a:rPr lang="en-GB" sz="1800" dirty="0" smtClean="0"/>
              <a:t>Very likely to create a profit</a:t>
            </a:r>
          </a:p>
          <a:p>
            <a:pPr marL="0"/>
            <a:endParaRPr lang="en-GB" sz="1800" dirty="0" smtClean="0"/>
          </a:p>
          <a:p>
            <a:pPr marL="0">
              <a:buNone/>
            </a:pPr>
            <a:r>
              <a:rPr lang="en-GB" sz="1800" dirty="0" smtClean="0"/>
              <a:t>Endorsements of products</a:t>
            </a:r>
          </a:p>
          <a:p>
            <a:pPr marL="0"/>
            <a:r>
              <a:rPr lang="en-GB" sz="1800" dirty="0" smtClean="0"/>
              <a:t>Giving a product publicity</a:t>
            </a:r>
          </a:p>
          <a:p>
            <a:pPr marL="0"/>
            <a:r>
              <a:rPr lang="en-GB" sz="1800" dirty="0" smtClean="0"/>
              <a:t>Approval from a role model</a:t>
            </a:r>
          </a:p>
          <a:p>
            <a:pPr marL="0"/>
            <a:endParaRPr lang="en-GB" sz="1800" dirty="0" smtClean="0"/>
          </a:p>
          <a:p>
            <a:pPr marL="0">
              <a:buNone/>
            </a:pPr>
            <a:r>
              <a:rPr lang="en-GB" sz="1800" dirty="0" smtClean="0"/>
              <a:t>Merchandising</a:t>
            </a:r>
          </a:p>
          <a:p>
            <a:pPr marL="0"/>
            <a:r>
              <a:rPr lang="en-GB" sz="1800" dirty="0" smtClean="0"/>
              <a:t>Money back into sport for sale of associated products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956DE0-1344-48A4-BE5A-BC1E2BAE5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62956DE0-1344-48A4-BE5A-BC1E2BAE5F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DF49FA-0969-46CB-B5A3-C3BBC622E2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80DF49FA-0969-46CB-B5A3-C3BBC622E2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7E9070-673B-4F45-B033-B0CDEEDF2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1E7E9070-673B-4F45-B033-B0CDEEDF26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23B735-C80B-424F-B8F7-F1975B9A6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graphicEl>
                                              <a:dgm id="{0123B735-C80B-424F-B8F7-F1975B9A6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438D05-67C2-4871-B898-224795611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dgm id="{73438D05-67C2-4871-B898-2247956110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B0D591-EECB-46DF-B78E-AF6AD0018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32B0D591-EECB-46DF-B78E-AF6AD00180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affect of commercialisation...</a:t>
            </a:r>
            <a:endParaRPr lang="en-GB" dirty="0"/>
          </a:p>
        </p:txBody>
      </p:sp>
      <p:sp>
        <p:nvSpPr>
          <p:cNvPr id="69" name="Content Placeholder 6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grpSp>
        <p:nvGrpSpPr>
          <p:cNvPr id="51" name="Group 50"/>
          <p:cNvGrpSpPr/>
          <p:nvPr/>
        </p:nvGrpSpPr>
        <p:grpSpPr>
          <a:xfrm>
            <a:off x="539552" y="1753071"/>
            <a:ext cx="8064896" cy="3476129"/>
            <a:chOff x="-81415" y="2844541"/>
            <a:chExt cx="9452401" cy="2118826"/>
          </a:xfrm>
        </p:grpSpPr>
        <p:sp>
          <p:nvSpPr>
            <p:cNvPr id="9" name="TextBox 8"/>
            <p:cNvSpPr txBox="1"/>
            <p:nvPr/>
          </p:nvSpPr>
          <p:spPr>
            <a:xfrm>
              <a:off x="3563888" y="2996952"/>
              <a:ext cx="2016225" cy="39396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Media Coverage</a:t>
              </a:r>
              <a:endParaRPr lang="en-GB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03648" y="4581128"/>
              <a:ext cx="201622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Money</a:t>
              </a:r>
              <a:endParaRPr lang="en-GB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52120" y="4581128"/>
              <a:ext cx="201622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Sponsorship</a:t>
              </a:r>
              <a:endParaRPr lang="en-GB" b="1" dirty="0"/>
            </a:p>
          </p:txBody>
        </p:sp>
        <p:cxnSp>
          <p:nvCxnSpPr>
            <p:cNvPr id="13" name="Straight Arrow Connector 12"/>
            <p:cNvCxnSpPr>
              <a:stCxn id="10" idx="0"/>
              <a:endCxn id="9" idx="1"/>
            </p:cNvCxnSpPr>
            <p:nvPr/>
          </p:nvCxnSpPr>
          <p:spPr>
            <a:xfrm rot="5400000" flipH="1" flipV="1">
              <a:off x="2294228" y="3311467"/>
              <a:ext cx="1387195" cy="1152127"/>
            </a:xfrm>
            <a:prstGeom prst="curvedConnector2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2"/>
            <p:cNvCxnSpPr>
              <a:stCxn id="9" idx="3"/>
              <a:endCxn id="11" idx="0"/>
            </p:cNvCxnSpPr>
            <p:nvPr/>
          </p:nvCxnSpPr>
          <p:spPr>
            <a:xfrm>
              <a:off x="5580113" y="3193933"/>
              <a:ext cx="1080119" cy="1387195"/>
            </a:xfrm>
            <a:prstGeom prst="curvedConnector2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2"/>
            <p:cNvCxnSpPr>
              <a:stCxn id="11" idx="1"/>
              <a:endCxn id="10" idx="3"/>
            </p:cNvCxnSpPr>
            <p:nvPr/>
          </p:nvCxnSpPr>
          <p:spPr>
            <a:xfrm rot="10800000">
              <a:off x="3419872" y="4765794"/>
              <a:ext cx="2232248" cy="1270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923928" y="4581128"/>
              <a:ext cx="1368152" cy="38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Results in...</a:t>
              </a:r>
              <a:endParaRPr lang="en-GB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79712" y="3645023"/>
              <a:ext cx="1368152" cy="38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Results in...</a:t>
              </a:r>
              <a:endParaRPr lang="en-GB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24128" y="3573016"/>
              <a:ext cx="1368152" cy="38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Results in...</a:t>
              </a:r>
              <a:endParaRPr lang="en-GB" sz="1400" dirty="0"/>
            </a:p>
          </p:txBody>
        </p:sp>
        <p:cxnSp>
          <p:nvCxnSpPr>
            <p:cNvPr id="26" name="Straight Arrow Connector 12"/>
            <p:cNvCxnSpPr>
              <a:stCxn id="11" idx="3"/>
              <a:endCxn id="9" idx="0"/>
            </p:cNvCxnSpPr>
            <p:nvPr/>
          </p:nvCxnSpPr>
          <p:spPr>
            <a:xfrm flipH="1" flipV="1">
              <a:off x="4572000" y="2996952"/>
              <a:ext cx="3096343" cy="1768843"/>
            </a:xfrm>
            <a:prstGeom prst="curvedConnector4">
              <a:avLst>
                <a:gd name="adj1" fmla="val -55453"/>
                <a:gd name="adj2" fmla="val 118972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8002835" y="2844541"/>
              <a:ext cx="1368151" cy="382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Requires...</a:t>
              </a:r>
              <a:endParaRPr lang="en-GB" sz="1400" dirty="0"/>
            </a:p>
          </p:txBody>
        </p:sp>
        <p:cxnSp>
          <p:nvCxnSpPr>
            <p:cNvPr id="33" name="Straight Arrow Connector 12"/>
            <p:cNvCxnSpPr>
              <a:stCxn id="9" idx="0"/>
              <a:endCxn id="11" idx="2"/>
            </p:cNvCxnSpPr>
            <p:nvPr/>
          </p:nvCxnSpPr>
          <p:spPr>
            <a:xfrm rot="16200000" flipH="1">
              <a:off x="4639362" y="2929590"/>
              <a:ext cx="1953508" cy="2088232"/>
            </a:xfrm>
            <a:prstGeom prst="curvedConnector5">
              <a:avLst>
                <a:gd name="adj1" fmla="val -18385"/>
                <a:gd name="adj2" fmla="val -227571"/>
                <a:gd name="adj3" fmla="val 137271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-81415" y="2869064"/>
              <a:ext cx="1368151" cy="382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Requires...</a:t>
              </a:r>
              <a:endParaRPr lang="en-GB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Making sport more attractive to the media...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Sport that is attractive to the media has the following characteristics...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High levels of skill and physical fitness</a:t>
            </a:r>
          </a:p>
          <a:p>
            <a:r>
              <a:rPr lang="en-GB" sz="2000" dirty="0" smtClean="0"/>
              <a:t>Well-matched competition</a:t>
            </a:r>
          </a:p>
          <a:p>
            <a:r>
              <a:rPr lang="en-GB" sz="2000" dirty="0" smtClean="0"/>
              <a:t>Demonstration of effort and overcoming challenges</a:t>
            </a:r>
          </a:p>
          <a:p>
            <a:r>
              <a:rPr lang="en-GB" sz="2000" dirty="0" smtClean="0"/>
              <a:t>Visual spectacle</a:t>
            </a:r>
          </a:p>
          <a:p>
            <a:r>
              <a:rPr lang="en-GB" sz="2000" dirty="0" smtClean="0"/>
              <a:t>Uncomplicated rules structure</a:t>
            </a:r>
          </a:p>
          <a:p>
            <a:r>
              <a:rPr lang="en-GB" sz="2000" dirty="0" smtClean="0"/>
              <a:t>Reasonable time scale</a:t>
            </a:r>
          </a:p>
          <a:p>
            <a:r>
              <a:rPr lang="en-GB" sz="2000" dirty="0" smtClean="0"/>
              <a:t>Traditional (?)</a:t>
            </a:r>
          </a:p>
          <a:p>
            <a:r>
              <a:rPr lang="en-GB" sz="2000" dirty="0" smtClean="0"/>
              <a:t>Identification of personalities and/or national relevance</a:t>
            </a:r>
          </a:p>
          <a:p>
            <a:r>
              <a:rPr lang="en-GB" sz="2000" dirty="0" smtClean="0"/>
              <a:t>Ease of Televising (Playing area and speed of play)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Some have undergone minor changes, others have been revolutionised...</a:t>
            </a:r>
          </a:p>
          <a:p>
            <a:endParaRPr lang="en-GB" sz="2000" dirty="0"/>
          </a:p>
        </p:txBody>
      </p:sp>
      <p:pic>
        <p:nvPicPr>
          <p:cNvPr id="16386" name="Picture 2" descr="http://www.hindustantimes.com/images/ipl-2011/team/T_11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149080"/>
            <a:ext cx="2349469" cy="1656184"/>
          </a:xfrm>
          <a:prstGeom prst="rect">
            <a:avLst/>
          </a:prstGeom>
          <a:noFill/>
        </p:spPr>
      </p:pic>
      <p:pic>
        <p:nvPicPr>
          <p:cNvPr id="16388" name="Picture 4" descr="http://upload.wikimedia.org/wikipedia/commons/9/93/Test_cricket_-_women_-_19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987854"/>
            <a:ext cx="2354720" cy="2017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19256" cy="1143000"/>
          </a:xfrm>
        </p:spPr>
        <p:txBody>
          <a:bodyPr/>
          <a:lstStyle/>
          <a:p>
            <a:r>
              <a:rPr lang="en-GB" dirty="0" smtClean="0"/>
              <a:t>Effects on the coverage of sport...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2000" dirty="0" smtClean="0"/>
              <a:t>Media coverage is now a necessary part of elite sport</a:t>
            </a:r>
          </a:p>
          <a:p>
            <a:r>
              <a:rPr lang="en-GB" sz="2000" dirty="0" smtClean="0"/>
              <a:t>Those who lack it struggle to keep going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NGBs may concentrate on more exciting events in their sport to create money</a:t>
            </a:r>
          </a:p>
          <a:p>
            <a:r>
              <a:rPr lang="en-GB" sz="2000" dirty="0" smtClean="0"/>
              <a:t>This can then be put back into grass roots level to increase participation</a:t>
            </a:r>
          </a:p>
          <a:p>
            <a:pPr lvl="1"/>
            <a:r>
              <a:rPr lang="en-GB" sz="1800" dirty="0" smtClean="0"/>
              <a:t>Tewenty-20 Cricket</a:t>
            </a:r>
          </a:p>
          <a:p>
            <a:pPr lvl="1"/>
            <a:r>
              <a:rPr lang="en-GB" sz="1800" dirty="0" smtClean="0"/>
              <a:t>Skiing- Giant Slalom event created as a middle ground to appeal to TV audiences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Changes to start times to ensure greatest number of spectators</a:t>
            </a:r>
          </a:p>
          <a:p>
            <a:pPr lvl="1"/>
            <a:r>
              <a:rPr lang="en-GB" sz="1800" dirty="0" smtClean="0"/>
              <a:t>Often to suit European timings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Structure of tournaments adapted</a:t>
            </a:r>
          </a:p>
          <a:p>
            <a:pPr lvl="1"/>
            <a:r>
              <a:rPr lang="en-GB" sz="1800" dirty="0" smtClean="0"/>
              <a:t>Football world cup has more teams qualify</a:t>
            </a:r>
          </a:p>
          <a:p>
            <a:pPr lvl="2"/>
            <a:r>
              <a:rPr lang="en-GB" sz="1400" dirty="0" smtClean="0"/>
              <a:t>More interest globally</a:t>
            </a:r>
          </a:p>
          <a:p>
            <a:pPr lvl="2"/>
            <a:r>
              <a:rPr lang="en-GB" sz="1400" dirty="0" smtClean="0"/>
              <a:t>Prolongs competition</a:t>
            </a:r>
          </a:p>
          <a:p>
            <a:pPr lvl="2"/>
            <a:endParaRPr lang="en-GB" sz="1400" dirty="0" smtClean="0"/>
          </a:p>
          <a:p>
            <a:r>
              <a:rPr lang="en-GB" sz="2000" dirty="0" smtClean="0"/>
              <a:t>US TV companies control Olympic broadcasting (Beijing)</a:t>
            </a:r>
          </a:p>
          <a:p>
            <a:pPr lvl="1"/>
            <a:r>
              <a:rPr lang="en-GB" sz="1800" dirty="0" smtClean="0"/>
              <a:t>100m Final ran at 10:30 local time (3.30pm in Europe and Breakfast time in USA)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Huge gender imbalance with Male sport dominating</a:t>
            </a:r>
          </a:p>
          <a:p>
            <a:pPr lvl="1"/>
            <a:r>
              <a:rPr lang="en-GB" sz="1800" dirty="0" smtClean="0"/>
              <a:t>Seen as more skilful and exciting</a:t>
            </a:r>
          </a:p>
          <a:p>
            <a:endParaRPr lang="en-GB" sz="2000" dirty="0" smtClean="0"/>
          </a:p>
          <a:p>
            <a:pPr>
              <a:buNone/>
            </a:pPr>
            <a:endParaRPr lang="en-GB" sz="2000" dirty="0" smtClean="0"/>
          </a:p>
        </p:txBody>
      </p:sp>
      <p:pic>
        <p:nvPicPr>
          <p:cNvPr id="19458" name="Picture 2" descr="http://t1.gstatic.com/images?q=tbn:ANd9GcRfnyljmJw8gbeT5jo00urM0oQoGNQWLI93tkSsUDx7s0fJZQ3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284984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Is commercialisation of sport a good thing?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23528" y="1447800"/>
            <a:ext cx="4324672" cy="762000"/>
          </a:xfrm>
        </p:spPr>
        <p:txBody>
          <a:bodyPr/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716016" y="1447800"/>
            <a:ext cx="4248472" cy="762000"/>
          </a:xfrm>
        </p:spPr>
        <p:txBody>
          <a:bodyPr/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23528" y="2247900"/>
            <a:ext cx="4324672" cy="38862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Provides an information service</a:t>
            </a:r>
          </a:p>
          <a:p>
            <a:r>
              <a:rPr lang="en-GB" sz="2000" dirty="0" smtClean="0"/>
              <a:t>Provides an entertainment service</a:t>
            </a:r>
          </a:p>
          <a:p>
            <a:r>
              <a:rPr lang="en-GB" sz="2000" dirty="0" smtClean="0"/>
              <a:t>Provides an educational service</a:t>
            </a:r>
          </a:p>
          <a:p>
            <a:r>
              <a:rPr lang="en-GB" sz="2000" dirty="0" smtClean="0"/>
              <a:t>Provides and advertising service</a:t>
            </a:r>
          </a:p>
          <a:p>
            <a:r>
              <a:rPr lang="en-GB" sz="2000" dirty="0" smtClean="0"/>
              <a:t>Aids sponsorship</a:t>
            </a:r>
          </a:p>
          <a:p>
            <a:r>
              <a:rPr lang="en-GB" sz="2000" dirty="0" smtClean="0"/>
              <a:t>Creates role models, personalities and heroes</a:t>
            </a:r>
          </a:p>
          <a:p>
            <a:r>
              <a:rPr lang="en-GB" sz="2000" dirty="0" smtClean="0"/>
              <a:t>Draws attention to top-level sport</a:t>
            </a:r>
          </a:p>
          <a:p>
            <a:r>
              <a:rPr lang="en-GB" sz="2000" dirty="0" smtClean="0"/>
              <a:t>Improves quality of sport?</a:t>
            </a:r>
            <a:endParaRPr lang="en-GB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>
          <a:xfrm>
            <a:off x="4716016" y="2247900"/>
            <a:ext cx="4248472" cy="442146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Limits participation to a few male sports</a:t>
            </a:r>
          </a:p>
          <a:p>
            <a:r>
              <a:rPr lang="en-GB" sz="2000" dirty="0" smtClean="0"/>
              <a:t>Sensationalises issues</a:t>
            </a:r>
          </a:p>
          <a:p>
            <a:r>
              <a:rPr lang="en-GB" sz="2000" dirty="0" smtClean="0"/>
              <a:t>Highlights personalities rather than team</a:t>
            </a:r>
          </a:p>
          <a:p>
            <a:r>
              <a:rPr lang="en-GB" sz="2000" dirty="0" smtClean="0"/>
              <a:t>Possibility of boredom due to amount of coverage</a:t>
            </a:r>
          </a:p>
          <a:p>
            <a:r>
              <a:rPr lang="en-GB" sz="2000" dirty="0" smtClean="0"/>
              <a:t>Minority sports suffer due to lack of interest</a:t>
            </a:r>
          </a:p>
          <a:p>
            <a:r>
              <a:rPr lang="en-GB" sz="2000" dirty="0" smtClean="0"/>
              <a:t>Possible los of gate money</a:t>
            </a:r>
          </a:p>
          <a:p>
            <a:r>
              <a:rPr lang="en-GB" sz="2000" dirty="0" smtClean="0"/>
              <a:t>Needs of TV may dictate to sport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205</TotalTime>
  <Words>584</Words>
  <Application>Microsoft Office PowerPoint</Application>
  <PresentationFormat>On-screen Show (4:3)</PresentationFormat>
  <Paragraphs>119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4.1 The Media</vt:lpstr>
      <vt:lpstr>The Media</vt:lpstr>
      <vt:lpstr>Commercialisation</vt:lpstr>
      <vt:lpstr>The Golden Triangle</vt:lpstr>
      <vt:lpstr>The affect of commercialisation...</vt:lpstr>
      <vt:lpstr>Making sport more attractive to the media...</vt:lpstr>
      <vt:lpstr>Effects on the coverage of sport...</vt:lpstr>
      <vt:lpstr>Is commercialisation of sport a good thing?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Deviance in sport</dc:title>
  <dc:creator>mway</dc:creator>
  <cp:lastModifiedBy>Matt</cp:lastModifiedBy>
  <cp:revision>29</cp:revision>
  <dcterms:created xsi:type="dcterms:W3CDTF">2011-06-21T10:44:44Z</dcterms:created>
  <dcterms:modified xsi:type="dcterms:W3CDTF">2013-04-07T13:25:22Z</dcterms:modified>
</cp:coreProperties>
</file>