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1" r:id="rId22"/>
    <p:sldId id="268" r:id="rId23"/>
    <p:sldId id="269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6EEC-869D-415F-A6B7-4ED404B1E936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8DDD-F06A-42B2-A43B-DF45F8118AF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6EEC-869D-415F-A6B7-4ED404B1E936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8DDD-F06A-42B2-A43B-DF45F8118A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6EEC-869D-415F-A6B7-4ED404B1E936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8DDD-F06A-42B2-A43B-DF45F8118A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6EEC-869D-415F-A6B7-4ED404B1E936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8DDD-F06A-42B2-A43B-DF45F8118AF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6EEC-869D-415F-A6B7-4ED404B1E936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8DDD-F06A-42B2-A43B-DF45F8118A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6EEC-869D-415F-A6B7-4ED404B1E936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8DDD-F06A-42B2-A43B-DF45F8118AF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6EEC-869D-415F-A6B7-4ED404B1E936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8DDD-F06A-42B2-A43B-DF45F8118AF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6EEC-869D-415F-A6B7-4ED404B1E936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8DDD-F06A-42B2-A43B-DF45F8118A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6EEC-869D-415F-A6B7-4ED404B1E936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8DDD-F06A-42B2-A43B-DF45F8118A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6EEC-869D-415F-A6B7-4ED404B1E936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8DDD-F06A-42B2-A43B-DF45F8118A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6EEC-869D-415F-A6B7-4ED404B1E936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8DDD-F06A-42B2-A43B-DF45F8118AF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5A6EEC-869D-415F-A6B7-4ED404B1E936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6F8DDD-F06A-42B2-A43B-DF45F8118AF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i7kn3mkO7E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btqF9q_pFw&amp;feature=relat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8Kn6BVGqKd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-cDFYXc9Wk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N5MtqAB_Y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Physiology Unit Structure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50442"/>
              </p:ext>
            </p:extLst>
          </p:nvPr>
        </p:nvGraphicFramePr>
        <p:xfrm>
          <a:off x="1115616" y="1340768"/>
          <a:ext cx="6624737" cy="4956011"/>
        </p:xfrm>
        <a:graphic>
          <a:graphicData uri="http://schemas.openxmlformats.org/drawingml/2006/table">
            <a:tbl>
              <a:tblPr/>
              <a:tblGrid>
                <a:gridCol w="1080120"/>
                <a:gridCol w="1656184"/>
                <a:gridCol w="3888433"/>
              </a:tblGrid>
              <a:tr h="2415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Term 1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Energy Systems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Aerobic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Anaerobic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Lactic acid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81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25" marR="6825" marT="6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25" marR="6825" marT="6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25" marR="6825" marT="6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Term 2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Muscles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Fibre types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Sliding filament theory (how muscles contract) </a:t>
                      </a:r>
                      <a:endParaRPr lang="en-GB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Varying strength of contraction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81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25" marR="6825" marT="6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25" marR="6825" marT="6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25" marR="6825" marT="6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8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Term 3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Elite performers, Injury &amp; Specialised Training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/ electrolyte balance 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Food supplements 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Performance enhancing drugs 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Injury prevention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Common injuries  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Injury rehabilitation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Alternative methods of training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81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25" marR="6825" marT="6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25" marR="6825" marT="6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25" marR="6825" marT="6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Term 4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Biomechanics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Newtons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laws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of forces</a:t>
                      </a:r>
                    </a:p>
                  </a:txBody>
                  <a:tcPr marL="6825" marR="6825" marT="6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82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568952" cy="612067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000" dirty="0" smtClean="0"/>
              <a:t>GLYCOLYSIS</a:t>
            </a:r>
          </a:p>
          <a:p>
            <a:r>
              <a:rPr lang="en-GB" sz="2000" dirty="0" smtClean="0"/>
              <a:t>2ATP are used to split glucose into two 3-carbon molecules.</a:t>
            </a:r>
          </a:p>
          <a:p>
            <a:r>
              <a:rPr lang="en-GB" sz="2000" dirty="0" smtClean="0"/>
              <a:t>For each of the 3-carbon molecules, 2ATP and 1NADH are produced when forming pyruvic acid.</a:t>
            </a:r>
          </a:p>
          <a:p>
            <a:endParaRPr lang="en-GB" sz="2000" dirty="0" smtClean="0"/>
          </a:p>
          <a:p>
            <a:pPr marL="45720" indent="0">
              <a:buNone/>
            </a:pPr>
            <a:r>
              <a:rPr lang="en-GB" sz="2000" dirty="0" smtClean="0"/>
              <a:t>KREBS CYCLE</a:t>
            </a:r>
          </a:p>
          <a:p>
            <a:r>
              <a:rPr lang="en-GB" sz="2000" dirty="0" smtClean="0"/>
              <a:t>Pyruvic acid is not able to enter the Krebs Cycle, so coenzyme A is added to form acetyl </a:t>
            </a:r>
            <a:r>
              <a:rPr lang="en-GB" sz="2000" dirty="0" err="1" smtClean="0"/>
              <a:t>coenzymeA</a:t>
            </a:r>
            <a:r>
              <a:rPr lang="en-GB" sz="2000" dirty="0" smtClean="0"/>
              <a:t>.</a:t>
            </a:r>
            <a:endParaRPr lang="en-GB" sz="2000" dirty="0"/>
          </a:p>
          <a:p>
            <a:r>
              <a:rPr lang="en-GB" sz="2000" dirty="0" smtClean="0"/>
              <a:t>For </a:t>
            </a:r>
            <a:r>
              <a:rPr lang="en-GB" sz="2000" b="1" u="sng" dirty="0" smtClean="0"/>
              <a:t>each</a:t>
            </a:r>
            <a:r>
              <a:rPr lang="en-GB" sz="2000" dirty="0" smtClean="0"/>
              <a:t> acetyl </a:t>
            </a:r>
            <a:r>
              <a:rPr lang="en-GB" sz="2000" dirty="0" err="1" smtClean="0"/>
              <a:t>coA</a:t>
            </a:r>
            <a:r>
              <a:rPr lang="en-GB" sz="2000" dirty="0" smtClean="0"/>
              <a:t> that enters the Krebs Cycle 1ATP, 3NADH and 1FADH</a:t>
            </a:r>
            <a:r>
              <a:rPr lang="en-GB" sz="2000" baseline="-25000" dirty="0" smtClean="0"/>
              <a:t>2 </a:t>
            </a:r>
            <a:r>
              <a:rPr lang="en-GB" sz="2000" dirty="0" smtClean="0"/>
              <a:t>are produced.</a:t>
            </a:r>
          </a:p>
          <a:p>
            <a:endParaRPr lang="en-GB" sz="2000" dirty="0" smtClean="0"/>
          </a:p>
          <a:p>
            <a:pPr marL="45720" indent="0">
              <a:buNone/>
            </a:pPr>
            <a:r>
              <a:rPr lang="en-GB" sz="2000" dirty="0" smtClean="0"/>
              <a:t>ELECTRON TRANSPORT CHAIN</a:t>
            </a:r>
            <a:endParaRPr lang="en-GB" sz="2000" dirty="0"/>
          </a:p>
          <a:p>
            <a:r>
              <a:rPr lang="en-GB" sz="2000" dirty="0" smtClean="0"/>
              <a:t>The NADH and FADH2 molecules produced during Glycolysis and the Krebs Cycle enter the Electron Transport Chain, yielding 34ATP.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053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528735" cy="1143000"/>
          </a:xfrm>
        </p:spPr>
        <p:txBody>
          <a:bodyPr/>
          <a:lstStyle/>
          <a:p>
            <a:pPr marL="0" indent="0">
              <a:buNone/>
            </a:pPr>
            <a:r>
              <a:rPr lang="en-GB" sz="3800" dirty="0"/>
              <a:t>Aerobic Energy Production from Fat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496944" cy="4752528"/>
          </a:xfrm>
        </p:spPr>
        <p:txBody>
          <a:bodyPr/>
          <a:lstStyle/>
          <a:p>
            <a:r>
              <a:rPr lang="en-GB" dirty="0"/>
              <a:t>Fatty acids are broken down by a process called beta-oxidation to acetyl CoA which enters the </a:t>
            </a:r>
            <a:r>
              <a:rPr lang="en-GB" dirty="0" err="1"/>
              <a:t>Kreb’s</a:t>
            </a:r>
            <a:r>
              <a:rPr lang="en-GB" dirty="0"/>
              <a:t> cycle (and eventually electron transport chain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/>
              <a:t>M</a:t>
            </a:r>
            <a:r>
              <a:rPr lang="en-GB" dirty="0" smtClean="0"/>
              <a:t>ore </a:t>
            </a:r>
            <a:r>
              <a:rPr lang="en-GB" dirty="0"/>
              <a:t>ATP can </a:t>
            </a:r>
            <a:r>
              <a:rPr lang="en-GB" dirty="0" smtClean="0"/>
              <a:t>be produced </a:t>
            </a:r>
            <a:r>
              <a:rPr lang="en-GB" dirty="0"/>
              <a:t>from fat than from glucose (during electron transport chain) but far more O</a:t>
            </a:r>
            <a:r>
              <a:rPr lang="en-GB" sz="1400" dirty="0"/>
              <a:t>2</a:t>
            </a:r>
            <a:r>
              <a:rPr lang="en-GB" dirty="0"/>
              <a:t> is required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Fat is therefore an excellent energy source at rest or low intensity exercise but cannot be used during high intensity exercise when a lack of O</a:t>
            </a:r>
            <a:r>
              <a:rPr lang="en-GB" sz="1400" dirty="0"/>
              <a:t>2</a:t>
            </a:r>
            <a:r>
              <a:rPr lang="en-GB" dirty="0"/>
              <a:t> becomes a limiting factor.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456727" cy="1143000"/>
          </a:xfrm>
        </p:spPr>
        <p:txBody>
          <a:bodyPr/>
          <a:lstStyle/>
          <a:p>
            <a:r>
              <a:rPr lang="en-GB" sz="2900" dirty="0"/>
              <a:t>Effects of Training on Aerobic Energy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33048" cy="491488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Cardiac hypertrophy and increased resting stroke volume (SV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/>
              <a:t>Decreased resting HR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Increased muscle stores of glycogen and triglycerides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Increased </a:t>
            </a:r>
            <a:r>
              <a:rPr lang="en-GB" dirty="0" err="1" smtClean="0"/>
              <a:t>capilliarisation</a:t>
            </a:r>
            <a:r>
              <a:rPr lang="en-GB" dirty="0"/>
              <a:t> </a:t>
            </a:r>
            <a:r>
              <a:rPr lang="en-GB" dirty="0" smtClean="0"/>
              <a:t>of </a:t>
            </a:r>
            <a:r>
              <a:rPr lang="en-GB" dirty="0"/>
              <a:t>muscle and increased number and size of mitochondria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More </a:t>
            </a:r>
            <a:r>
              <a:rPr lang="en-GB" dirty="0" smtClean="0"/>
              <a:t>efficient </a:t>
            </a:r>
            <a:r>
              <a:rPr lang="en-GB" dirty="0"/>
              <a:t>transport and </a:t>
            </a:r>
            <a:r>
              <a:rPr lang="en-GB" dirty="0" smtClean="0"/>
              <a:t>effective use </a:t>
            </a:r>
            <a:r>
              <a:rPr lang="en-GB" dirty="0"/>
              <a:t>of O</a:t>
            </a:r>
            <a:r>
              <a:rPr lang="en-GB" sz="1600" dirty="0"/>
              <a:t>2</a:t>
            </a:r>
            <a:r>
              <a:rPr lang="en-GB" dirty="0"/>
              <a:t> means that fat is used more during </a:t>
            </a:r>
            <a:r>
              <a:rPr lang="en-GB" dirty="0" smtClean="0"/>
              <a:t>exercise </a:t>
            </a:r>
            <a:r>
              <a:rPr lang="en-GB" dirty="0"/>
              <a:t>(carbs saved for higher intensity).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Maximal oxygen </a:t>
            </a:r>
            <a:r>
              <a:rPr lang="en-GB" dirty="0" smtClean="0"/>
              <a:t>consumption </a:t>
            </a:r>
            <a:r>
              <a:rPr lang="en-GB" dirty="0"/>
              <a:t>(V0</a:t>
            </a:r>
            <a:r>
              <a:rPr lang="en-GB" sz="1400" dirty="0"/>
              <a:t>2</a:t>
            </a:r>
            <a:r>
              <a:rPr lang="en-GB" dirty="0"/>
              <a:t> max) </a:t>
            </a:r>
            <a:r>
              <a:rPr lang="en-GB" dirty="0" smtClean="0"/>
              <a:t>increases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9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384719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Oxygen Consumption (VO</a:t>
            </a:r>
            <a:r>
              <a:rPr lang="en-GB" sz="2800" dirty="0"/>
              <a:t>2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4968552"/>
          </a:xfrm>
        </p:spPr>
        <p:txBody>
          <a:bodyPr>
            <a:normAutofit fontScale="92500"/>
          </a:bodyPr>
          <a:lstStyle/>
          <a:p>
            <a:r>
              <a:rPr lang="en-GB" dirty="0"/>
              <a:t>The amount of oxygen used by our body is called oxygen consumption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During exercise we need more ATP so O</a:t>
            </a:r>
            <a:r>
              <a:rPr lang="en-GB" sz="1400" dirty="0"/>
              <a:t>2</a:t>
            </a:r>
            <a:r>
              <a:rPr lang="en-GB" dirty="0"/>
              <a:t> consumption increases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Often when we begin exercise there is insufficient O</a:t>
            </a:r>
            <a:r>
              <a:rPr lang="en-GB" sz="1400" dirty="0"/>
              <a:t>2 </a:t>
            </a:r>
            <a:r>
              <a:rPr lang="en-GB" dirty="0"/>
              <a:t>available to produce ATP aerobically as it takes time for the body to adjust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When 0</a:t>
            </a:r>
            <a:r>
              <a:rPr lang="en-GB" sz="1400" dirty="0"/>
              <a:t>2</a:t>
            </a:r>
            <a:r>
              <a:rPr lang="en-GB" dirty="0"/>
              <a:t> consumed is lower than 0</a:t>
            </a:r>
            <a:r>
              <a:rPr lang="en-GB" sz="1400" dirty="0"/>
              <a:t>2</a:t>
            </a:r>
            <a:r>
              <a:rPr lang="en-GB" dirty="0"/>
              <a:t> used, there is an ‘oxygen deficit</a:t>
            </a:r>
            <a:r>
              <a:rPr lang="en-GB" dirty="0" smtClean="0"/>
              <a:t>’.</a:t>
            </a:r>
          </a:p>
          <a:p>
            <a:endParaRPr lang="en-GB" dirty="0"/>
          </a:p>
          <a:p>
            <a:r>
              <a:rPr lang="en-GB" dirty="0"/>
              <a:t>O</a:t>
            </a:r>
            <a:r>
              <a:rPr lang="en-GB" sz="1400" dirty="0"/>
              <a:t>2</a:t>
            </a:r>
            <a:r>
              <a:rPr lang="en-GB" dirty="0"/>
              <a:t> consumption increases with exercise intensity until the point of max O</a:t>
            </a:r>
            <a:r>
              <a:rPr lang="en-GB" sz="1400" dirty="0"/>
              <a:t>2</a:t>
            </a:r>
            <a:r>
              <a:rPr lang="en-GB" dirty="0"/>
              <a:t> consumption (VO</a:t>
            </a:r>
            <a:r>
              <a:rPr lang="en-GB" sz="1400" dirty="0"/>
              <a:t>2</a:t>
            </a:r>
            <a:r>
              <a:rPr lang="en-GB" dirty="0"/>
              <a:t> max).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7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954" y="567988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VO</a:t>
            </a:r>
            <a:r>
              <a:rPr lang="en-GB" sz="3200" dirty="0">
                <a:hlinkClick r:id="rId2"/>
              </a:rPr>
              <a:t>2</a:t>
            </a:r>
            <a:r>
              <a:rPr lang="en-GB" dirty="0">
                <a:hlinkClick r:id="rId2"/>
              </a:rPr>
              <a:t> Max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5688632" cy="6192688"/>
          </a:xfrm>
        </p:spPr>
        <p:txBody>
          <a:bodyPr/>
          <a:lstStyle/>
          <a:p>
            <a:r>
              <a:rPr lang="en-GB" dirty="0"/>
              <a:t>VO</a:t>
            </a:r>
            <a:r>
              <a:rPr lang="en-GB" sz="1400" dirty="0"/>
              <a:t>2</a:t>
            </a:r>
            <a:r>
              <a:rPr lang="en-GB" dirty="0"/>
              <a:t> max is the maximum amount of O</a:t>
            </a:r>
            <a:r>
              <a:rPr lang="en-GB" sz="1400" dirty="0"/>
              <a:t>2</a:t>
            </a:r>
            <a:r>
              <a:rPr lang="en-GB" dirty="0"/>
              <a:t> that the body can consume and use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A higher VO</a:t>
            </a:r>
            <a:r>
              <a:rPr lang="en-GB" sz="1400" dirty="0"/>
              <a:t>2</a:t>
            </a:r>
            <a:r>
              <a:rPr lang="en-GB" dirty="0"/>
              <a:t> max means a higher level of aerobic fitness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If exercise intensity is submaximal (below VO</a:t>
            </a:r>
            <a:r>
              <a:rPr lang="en-GB" sz="1400" dirty="0"/>
              <a:t>2</a:t>
            </a:r>
            <a:r>
              <a:rPr lang="en-GB" dirty="0"/>
              <a:t> max) then O</a:t>
            </a:r>
            <a:r>
              <a:rPr lang="en-GB" sz="1400" dirty="0"/>
              <a:t>2</a:t>
            </a:r>
            <a:r>
              <a:rPr lang="en-GB" dirty="0"/>
              <a:t> consumption reaches a ‘steady state.’ – O</a:t>
            </a:r>
            <a:r>
              <a:rPr lang="en-GB" sz="1400" dirty="0"/>
              <a:t>2</a:t>
            </a:r>
            <a:r>
              <a:rPr lang="en-GB" dirty="0"/>
              <a:t> consumption matches O</a:t>
            </a:r>
            <a:r>
              <a:rPr lang="en-GB" sz="1400" dirty="0"/>
              <a:t>2</a:t>
            </a:r>
            <a:r>
              <a:rPr lang="en-GB" dirty="0"/>
              <a:t> required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VO</a:t>
            </a:r>
            <a:r>
              <a:rPr lang="en-GB" sz="1400" dirty="0"/>
              <a:t>2</a:t>
            </a:r>
            <a:r>
              <a:rPr lang="en-GB" dirty="0"/>
              <a:t> max can be assessed </a:t>
            </a:r>
            <a:r>
              <a:rPr lang="en-GB" dirty="0" smtClean="0"/>
              <a:t>by measuring </a:t>
            </a:r>
            <a:r>
              <a:rPr lang="en-GB" dirty="0"/>
              <a:t>amount of O</a:t>
            </a:r>
            <a:r>
              <a:rPr lang="en-GB" sz="1400" dirty="0"/>
              <a:t>2</a:t>
            </a:r>
            <a:r>
              <a:rPr lang="en-GB" dirty="0"/>
              <a:t> </a:t>
            </a:r>
            <a:r>
              <a:rPr lang="en-GB" dirty="0" smtClean="0"/>
              <a:t>consumed in comparison </a:t>
            </a:r>
            <a:r>
              <a:rPr lang="en-GB" dirty="0"/>
              <a:t>to amount </a:t>
            </a:r>
            <a:r>
              <a:rPr lang="en-GB" dirty="0" smtClean="0"/>
              <a:t>of CO</a:t>
            </a:r>
            <a:r>
              <a:rPr lang="en-GB" baseline="-25000" dirty="0" smtClean="0"/>
              <a:t>2</a:t>
            </a:r>
            <a:r>
              <a:rPr lang="en-GB" dirty="0" smtClean="0"/>
              <a:t> breathed out </a:t>
            </a:r>
            <a:r>
              <a:rPr lang="en-GB" dirty="0"/>
              <a:t>during </a:t>
            </a:r>
            <a:r>
              <a:rPr lang="en-GB" dirty="0" smtClean="0"/>
              <a:t>exercise with </a:t>
            </a:r>
            <a:r>
              <a:rPr lang="en-GB" dirty="0"/>
              <a:t>ever </a:t>
            </a:r>
            <a:r>
              <a:rPr lang="en-GB" dirty="0" smtClean="0"/>
              <a:t>increasing intensity.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78" y="237420"/>
            <a:ext cx="2654282" cy="176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8400" y="-8915400"/>
            <a:ext cx="430222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77" y="2069950"/>
            <a:ext cx="268918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77" y="3963287"/>
            <a:ext cx="2654282" cy="174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3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528735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Factors affecting VO</a:t>
            </a:r>
            <a:r>
              <a:rPr lang="en-GB" sz="2800" dirty="0"/>
              <a:t>2</a:t>
            </a:r>
            <a:r>
              <a:rPr lang="en-GB" dirty="0"/>
              <a:t> Max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48965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dirty="0"/>
              <a:t>VO</a:t>
            </a:r>
            <a:r>
              <a:rPr lang="en-GB" sz="1400" dirty="0"/>
              <a:t>2</a:t>
            </a:r>
            <a:r>
              <a:rPr lang="en-GB" dirty="0"/>
              <a:t> max is the body’s ability to get O</a:t>
            </a:r>
            <a:r>
              <a:rPr lang="en-GB" sz="1600" dirty="0"/>
              <a:t>2</a:t>
            </a:r>
            <a:r>
              <a:rPr lang="en-GB" dirty="0"/>
              <a:t> to the lungs, transfer it to the blood, transport it to muscle cells and mitochondria, and use the O</a:t>
            </a:r>
            <a:r>
              <a:rPr lang="en-GB" sz="1600" dirty="0"/>
              <a:t>2</a:t>
            </a:r>
            <a:r>
              <a:rPr lang="en-GB" dirty="0"/>
              <a:t> in energy processes.</a:t>
            </a:r>
          </a:p>
          <a:p>
            <a:pPr marL="109728" indent="0">
              <a:buNone/>
            </a:pPr>
            <a:r>
              <a:rPr lang="en-GB" dirty="0"/>
              <a:t>It is dependant on:</a:t>
            </a:r>
          </a:p>
          <a:p>
            <a:r>
              <a:rPr lang="en-GB" dirty="0"/>
              <a:t>The surface area of alveoli (genetically determined)</a:t>
            </a:r>
          </a:p>
          <a:p>
            <a:r>
              <a:rPr lang="en-GB" dirty="0"/>
              <a:t>Red blood cell and haemoglobin levels</a:t>
            </a:r>
          </a:p>
          <a:p>
            <a:r>
              <a:rPr lang="en-GB" dirty="0"/>
              <a:t>The capillary density in the lungs</a:t>
            </a:r>
          </a:p>
          <a:p>
            <a:r>
              <a:rPr lang="en-GB" dirty="0"/>
              <a:t>The efficiency of the heart and circulatory system</a:t>
            </a:r>
          </a:p>
          <a:p>
            <a:r>
              <a:rPr lang="en-GB" dirty="0"/>
              <a:t>The capillary density in muscle cells</a:t>
            </a:r>
          </a:p>
          <a:p>
            <a:r>
              <a:rPr lang="en-GB" dirty="0"/>
              <a:t>The transfer of O</a:t>
            </a:r>
            <a:r>
              <a:rPr lang="en-GB" sz="1600" dirty="0"/>
              <a:t>2</a:t>
            </a:r>
            <a:r>
              <a:rPr lang="en-GB" dirty="0"/>
              <a:t> to mitochondria via myoglobin</a:t>
            </a:r>
          </a:p>
          <a:p>
            <a:r>
              <a:rPr lang="en-GB" dirty="0"/>
              <a:t>The take-up and use of O</a:t>
            </a:r>
            <a:r>
              <a:rPr lang="en-GB" sz="1600" dirty="0"/>
              <a:t>2</a:t>
            </a:r>
            <a:r>
              <a:rPr lang="en-GB" dirty="0"/>
              <a:t> by mitochondria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9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597" y="5949280"/>
            <a:ext cx="6512511" cy="7829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496944" cy="5616624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Describe the changes that occur in the body to make the aerobic energy systems more efficient following prolonged endurance training. (4 marks)</a:t>
            </a:r>
          </a:p>
          <a:p>
            <a:pPr marL="109728" indent="0">
              <a:buNone/>
            </a:pPr>
            <a:endParaRPr lang="en-GB" dirty="0"/>
          </a:p>
          <a:p>
            <a:pPr marL="624078" indent="-514350">
              <a:buFont typeface="+mj-lt"/>
              <a:buAutoNum type="arabicPeriod"/>
            </a:pPr>
            <a:r>
              <a:rPr lang="en-GB" dirty="0"/>
              <a:t>Cardiac </a:t>
            </a:r>
            <a:r>
              <a:rPr lang="en-GB" dirty="0" smtClean="0"/>
              <a:t>hypertrophy – larger heart creates a stronger contraction (pump).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  <a:p>
            <a:pPr marL="624078" indent="-514350">
              <a:buFont typeface="+mj-lt"/>
              <a:buAutoNum type="arabicPeriod"/>
            </a:pPr>
            <a:r>
              <a:rPr lang="en-GB" dirty="0"/>
              <a:t>Increased resting stroke </a:t>
            </a:r>
            <a:r>
              <a:rPr lang="en-GB" dirty="0" smtClean="0"/>
              <a:t>volume – volume of blood leaving the left ventricle per beat.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  <a:p>
            <a:pPr marL="624078" indent="-514350">
              <a:buFont typeface="+mj-lt"/>
              <a:buAutoNum type="arabicPeriod"/>
            </a:pPr>
            <a:r>
              <a:rPr lang="en-GB" dirty="0"/>
              <a:t>Decreased resting heart </a:t>
            </a:r>
            <a:r>
              <a:rPr lang="en-GB" dirty="0" smtClean="0"/>
              <a:t>rate – number of beats per minute at rest.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  <a:p>
            <a:pPr marL="624078" indent="-514350">
              <a:buFont typeface="+mj-lt"/>
              <a:buAutoNum type="arabicPeriod"/>
            </a:pPr>
            <a:r>
              <a:rPr lang="en-GB" dirty="0"/>
              <a:t>Increased blood volume and haemoglobin </a:t>
            </a:r>
            <a:r>
              <a:rPr lang="en-GB" dirty="0" smtClean="0"/>
              <a:t>levels – higher volume of oxygen able to be transported at one time.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  <a:p>
            <a:pPr marL="624078" indent="-514350">
              <a:buFont typeface="+mj-lt"/>
              <a:buAutoNum type="arabicPeriod"/>
            </a:pPr>
            <a:r>
              <a:rPr lang="en-GB" dirty="0"/>
              <a:t>Increased muscle glycogen </a:t>
            </a:r>
            <a:r>
              <a:rPr lang="en-GB" dirty="0" smtClean="0"/>
              <a:t>stores – greater amount of glucose available for energy production from converted glycogen.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  <a:p>
            <a:pPr marL="624078" indent="-514350">
              <a:buFont typeface="+mj-lt"/>
              <a:buAutoNum type="arabicPeriod"/>
            </a:pPr>
            <a:r>
              <a:rPr lang="en-GB" dirty="0"/>
              <a:t>Increased myoglobin content in </a:t>
            </a:r>
            <a:r>
              <a:rPr lang="en-GB" dirty="0" smtClean="0"/>
              <a:t>muscles – greater initial receptors of oxygen from the circulatory system before it is transported to the mitochondria.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  <a:p>
            <a:pPr marL="624078" indent="-514350">
              <a:buFont typeface="+mj-lt"/>
              <a:buAutoNum type="arabicPeriod"/>
            </a:pPr>
            <a:r>
              <a:rPr lang="en-GB" dirty="0"/>
              <a:t>Increased </a:t>
            </a:r>
            <a:r>
              <a:rPr lang="en-GB" dirty="0" err="1"/>
              <a:t>capilliarisation</a:t>
            </a:r>
            <a:r>
              <a:rPr lang="en-GB" dirty="0"/>
              <a:t> of </a:t>
            </a:r>
            <a:r>
              <a:rPr lang="en-GB" dirty="0" smtClean="0"/>
              <a:t>muscle – more O2 can be diffused into working muscle from circulatory system.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  <a:p>
            <a:pPr marL="624078" indent="-514350">
              <a:buFont typeface="+mj-lt"/>
              <a:buAutoNum type="arabicPeriod"/>
            </a:pPr>
            <a:r>
              <a:rPr lang="en-GB" dirty="0"/>
              <a:t>Increased number and size of </a:t>
            </a:r>
            <a:r>
              <a:rPr lang="en-GB" dirty="0" smtClean="0"/>
              <a:t>mitochondria – more ATP can be resynthesized in the muscle cell.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  <a:p>
            <a:pPr marL="624078" indent="-514350">
              <a:buFont typeface="+mj-lt"/>
              <a:buAutoNum type="arabicPeriod"/>
            </a:pPr>
            <a:r>
              <a:rPr lang="en-GB" dirty="0"/>
              <a:t>Resulting increase in VO2 max </a:t>
            </a:r>
            <a:r>
              <a:rPr lang="en-GB" dirty="0" smtClean="0"/>
              <a:t>overall (maximal </a:t>
            </a:r>
            <a:r>
              <a:rPr lang="en-GB" dirty="0"/>
              <a:t>oxygen consumption</a:t>
            </a:r>
            <a:r>
              <a:rPr lang="en-GB" dirty="0" smtClean="0"/>
              <a:t>).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83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 smtClean="0"/>
              <a:t>O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 Consumption – Rest &amp; Exercise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9869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9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5229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Post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Following exercise, bodily processes do not immediately return to resting levels, especially after intense exercise.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Consuming O</a:t>
            </a:r>
            <a:r>
              <a:rPr lang="en-GB" baseline="-25000" dirty="0" smtClean="0"/>
              <a:t>2</a:t>
            </a:r>
            <a:r>
              <a:rPr lang="en-GB" dirty="0" smtClean="0"/>
              <a:t> at higher than resting levels after exercise is </a:t>
            </a:r>
            <a:r>
              <a:rPr lang="en-GB" dirty="0"/>
              <a:t>called </a:t>
            </a:r>
            <a:r>
              <a:rPr lang="en-GB" dirty="0" smtClean="0"/>
              <a:t>Excess Post-exercise </a:t>
            </a:r>
            <a:r>
              <a:rPr lang="en-GB" dirty="0"/>
              <a:t>O</a:t>
            </a:r>
            <a:r>
              <a:rPr lang="en-GB" dirty="0" smtClean="0"/>
              <a:t>xygen </a:t>
            </a:r>
            <a:r>
              <a:rPr lang="en-GB" dirty="0"/>
              <a:t>C</a:t>
            </a:r>
            <a:r>
              <a:rPr lang="en-GB" dirty="0" smtClean="0"/>
              <a:t>onsumption </a:t>
            </a:r>
            <a:r>
              <a:rPr lang="en-GB" dirty="0"/>
              <a:t>(EPOC). There are 2 components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/>
              <a:t>Fast </a:t>
            </a:r>
            <a:r>
              <a:rPr lang="en-GB" b="1" u="sng" dirty="0"/>
              <a:t>(</a:t>
            </a:r>
            <a:r>
              <a:rPr lang="en-GB" b="1" u="sng" dirty="0" err="1"/>
              <a:t>alactacid</a:t>
            </a:r>
            <a:r>
              <a:rPr lang="en-GB" b="1" u="sng" dirty="0"/>
              <a:t>) </a:t>
            </a:r>
            <a:r>
              <a:rPr lang="en-GB" b="1" u="sng" dirty="0" smtClean="0"/>
              <a:t>component</a:t>
            </a:r>
            <a:endParaRPr lang="en-GB" dirty="0"/>
          </a:p>
          <a:p>
            <a:r>
              <a:rPr lang="en-GB" dirty="0"/>
              <a:t>O</a:t>
            </a:r>
            <a:r>
              <a:rPr lang="en-GB" sz="1600" dirty="0"/>
              <a:t>2</a:t>
            </a:r>
            <a:r>
              <a:rPr lang="en-GB" dirty="0"/>
              <a:t> used to </a:t>
            </a:r>
            <a:r>
              <a:rPr lang="en-GB" dirty="0" err="1"/>
              <a:t>resynthesise</a:t>
            </a:r>
            <a:r>
              <a:rPr lang="en-GB" dirty="0"/>
              <a:t> ATP and phosphocreatine levels, </a:t>
            </a:r>
            <a:r>
              <a:rPr lang="en-GB" dirty="0" smtClean="0"/>
              <a:t>re-saturates </a:t>
            </a:r>
            <a:r>
              <a:rPr lang="en-GB" dirty="0"/>
              <a:t>myoglobin (which transports O</a:t>
            </a:r>
            <a:r>
              <a:rPr lang="en-GB" sz="1600" dirty="0"/>
              <a:t>2</a:t>
            </a:r>
            <a:r>
              <a:rPr lang="en-GB" dirty="0"/>
              <a:t> from blood to muscle fibres). This component will be very short after highly aerobic exercise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/>
              <a:t>Slow (</a:t>
            </a:r>
            <a:r>
              <a:rPr lang="en-GB" b="1" u="sng" dirty="0" err="1"/>
              <a:t>lactacid</a:t>
            </a:r>
            <a:r>
              <a:rPr lang="en-GB" b="1" u="sng" dirty="0"/>
              <a:t>) </a:t>
            </a:r>
            <a:r>
              <a:rPr lang="en-GB" b="1" u="sng" dirty="0" smtClean="0"/>
              <a:t>component</a:t>
            </a:r>
            <a:endParaRPr lang="en-GB" b="1" u="sng" dirty="0"/>
          </a:p>
          <a:p>
            <a:r>
              <a:rPr lang="en-GB" dirty="0"/>
              <a:t>O2 used to remove lactic acid.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3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dirty="0" smtClean="0"/>
              <a:t>EPOC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424936" cy="36004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During the </a:t>
            </a:r>
            <a:r>
              <a:rPr lang="en-GB" dirty="0" err="1"/>
              <a:t>alactacid</a:t>
            </a:r>
            <a:r>
              <a:rPr lang="en-GB" dirty="0"/>
              <a:t> (fast) component 75% of PC stores are restored within 1min and nearly 100% in 4mins. It takes 2mins to reload myoglobin with oxygen.</a:t>
            </a:r>
          </a:p>
          <a:p>
            <a:r>
              <a:rPr lang="en-GB" dirty="0"/>
              <a:t>The removal of lactic acid (slow component) can take up to several hours.</a:t>
            </a:r>
          </a:p>
          <a:p>
            <a:r>
              <a:rPr lang="en-GB" dirty="0"/>
              <a:t>As O</a:t>
            </a:r>
            <a:r>
              <a:rPr lang="en-GB" sz="1400" dirty="0"/>
              <a:t>2</a:t>
            </a:r>
            <a:r>
              <a:rPr lang="en-GB" dirty="0"/>
              <a:t> is vital during these processes it is essential to perform a cool </a:t>
            </a:r>
            <a:r>
              <a:rPr lang="en-GB" dirty="0" smtClean="0"/>
              <a:t>down – breathing rate is raised slightly above resting level to ensure more oxygen is provided.</a:t>
            </a:r>
            <a:endParaRPr lang="en-GB" dirty="0"/>
          </a:p>
          <a:p>
            <a:r>
              <a:rPr lang="en-GB" dirty="0"/>
              <a:t>Fitness levels along with exercise intensity levels determine the duration of EPOC.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6718300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22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5637010" cy="88211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LO: To be able to describe how glucose is broken down to produce energy when oxygen is present.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064896" cy="2664296"/>
          </a:xfrm>
        </p:spPr>
        <p:txBody>
          <a:bodyPr/>
          <a:lstStyle/>
          <a:p>
            <a:pPr marL="182880" indent="0">
              <a:buNone/>
            </a:pPr>
            <a:r>
              <a:rPr lang="en-GB" dirty="0" smtClean="0"/>
              <a:t>A2 Physiology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400" dirty="0" smtClean="0"/>
              <a:t>Aerobic Energy System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210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6512511" cy="926976"/>
          </a:xfrm>
        </p:spPr>
        <p:txBody>
          <a:bodyPr/>
          <a:lstStyle/>
          <a:p>
            <a:pPr marL="0" indent="0" algn="l">
              <a:buNone/>
            </a:pPr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5256584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GB" sz="2600" dirty="0"/>
              <a:t>During recovery from exercise, Excess Post-exercise Oxygen Consumption (EPOC) occurs. Explain the differing functions of the fast and the slow components of EPOC, and how EPOC varies with intensity of exercise. (7 marks)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Fast component - </a:t>
            </a:r>
            <a:r>
              <a:rPr lang="en-GB" dirty="0" err="1"/>
              <a:t>resynthesis</a:t>
            </a:r>
            <a:r>
              <a:rPr lang="en-GB" dirty="0"/>
              <a:t> of ATP / PC levels;</a:t>
            </a:r>
          </a:p>
          <a:p>
            <a:r>
              <a:rPr lang="en-GB" dirty="0" err="1"/>
              <a:t>Alactacid</a:t>
            </a:r>
            <a:r>
              <a:rPr lang="en-GB" dirty="0"/>
              <a:t> component</a:t>
            </a:r>
          </a:p>
          <a:p>
            <a:r>
              <a:rPr lang="en-GB" dirty="0" err="1"/>
              <a:t>Resaturation</a:t>
            </a:r>
            <a:r>
              <a:rPr lang="en-GB" dirty="0"/>
              <a:t> of myoglobin with oxygen</a:t>
            </a:r>
          </a:p>
          <a:p>
            <a:r>
              <a:rPr lang="en-GB" dirty="0"/>
              <a:t>75% PC restored within one min, 100% within 4 </a:t>
            </a:r>
            <a:r>
              <a:rPr lang="en-GB" dirty="0" err="1"/>
              <a:t>mins</a:t>
            </a:r>
            <a:r>
              <a:rPr lang="en-GB" dirty="0"/>
              <a:t>;</a:t>
            </a:r>
          </a:p>
          <a:p>
            <a:r>
              <a:rPr lang="en-GB" dirty="0"/>
              <a:t>Slow component - removal of lactate / lactic acid;</a:t>
            </a:r>
          </a:p>
          <a:p>
            <a:r>
              <a:rPr lang="en-GB" dirty="0"/>
              <a:t>By oxidation / energy production;</a:t>
            </a:r>
          </a:p>
          <a:p>
            <a:r>
              <a:rPr lang="en-GB" dirty="0"/>
              <a:t>Conversion to replenishment of glycogen (glucose) by reconverting lactic acid into pyruvate and continuing through the aerobic processes of </a:t>
            </a:r>
            <a:r>
              <a:rPr lang="en-GB" dirty="0" err="1"/>
              <a:t>Kreb’s</a:t>
            </a:r>
            <a:r>
              <a:rPr lang="en-GB" dirty="0"/>
              <a:t> cycle and electron transport chain;</a:t>
            </a:r>
          </a:p>
          <a:p>
            <a:r>
              <a:rPr lang="en-GB" dirty="0"/>
              <a:t>Some converted to protein / some excreted in sweat and / or urine;</a:t>
            </a:r>
          </a:p>
          <a:p>
            <a:r>
              <a:rPr lang="en-GB" dirty="0"/>
              <a:t>Oxygen used to maintain high work rates of heart / breathing muscles;</a:t>
            </a:r>
          </a:p>
          <a:p>
            <a:r>
              <a:rPr lang="en-GB" dirty="0"/>
              <a:t>Extra oxygen used as temperature remains high; 		</a:t>
            </a:r>
          </a:p>
          <a:p>
            <a:r>
              <a:rPr lang="en-GB" dirty="0"/>
              <a:t>More recovery time with higher intensities;</a:t>
            </a:r>
          </a:p>
          <a:p>
            <a:r>
              <a:rPr lang="en-GB" dirty="0"/>
              <a:t>Greater oxygen consumption with higher intensity;</a:t>
            </a:r>
          </a:p>
          <a:p>
            <a:r>
              <a:rPr lang="en-GB" dirty="0"/>
              <a:t>EPOC is </a:t>
            </a:r>
            <a:r>
              <a:rPr lang="en-GB" dirty="0" smtClean="0"/>
              <a:t>larger </a:t>
            </a:r>
            <a:r>
              <a:rPr lang="en-GB" dirty="0"/>
              <a:t>with higher intensity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59" cy="151216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2000" dirty="0" smtClean="0"/>
              <a:t>At the 2008 Beijing Olympic Games, David Davies won the silver medal in the swimming 10 kilometre marathon event, in a time of 1 hour 51 minutes and 53.1 seconds.</a:t>
            </a:r>
            <a:r>
              <a:rPr lang="en-GB" sz="2000" dirty="0"/>
              <a:t> </a:t>
            </a:r>
            <a:r>
              <a:rPr lang="en-GB" sz="2000" dirty="0" smtClean="0"/>
              <a:t>Explain how the majority of energy used during the race would be provided. (7 marks)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844824"/>
            <a:ext cx="8712968" cy="377301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A. Majority produced by the aerobic system/oxygen</a:t>
            </a:r>
          </a:p>
          <a:p>
            <a:pPr marL="0" indent="0">
              <a:buNone/>
            </a:pPr>
            <a:r>
              <a:rPr lang="en-GB" dirty="0" smtClean="0"/>
              <a:t>B. Glycolysis/Anaerobic glycolysis</a:t>
            </a:r>
          </a:p>
          <a:p>
            <a:pPr marL="0" indent="0">
              <a:buNone/>
            </a:pPr>
            <a:r>
              <a:rPr lang="en-GB" dirty="0" smtClean="0"/>
              <a:t>C. Carbohydrates/glycogen/glucose</a:t>
            </a:r>
          </a:p>
          <a:p>
            <a:pPr marL="0" indent="0">
              <a:buNone/>
            </a:pPr>
            <a:r>
              <a:rPr lang="en-GB" dirty="0" smtClean="0"/>
              <a:t>D. broken down into pyruvate/ pyruvic acid</a:t>
            </a:r>
          </a:p>
          <a:p>
            <a:pPr marL="0" indent="0">
              <a:buNone/>
            </a:pPr>
            <a:r>
              <a:rPr lang="en-GB" dirty="0" smtClean="0"/>
              <a:t>E. Some ATP produced/2 ATP</a:t>
            </a:r>
          </a:p>
          <a:p>
            <a:pPr marL="0" indent="0">
              <a:buNone/>
            </a:pPr>
            <a:r>
              <a:rPr lang="en-GB" dirty="0" smtClean="0"/>
              <a:t>F. Krebs cycle</a:t>
            </a:r>
          </a:p>
          <a:p>
            <a:pPr marL="0" indent="0">
              <a:buNone/>
            </a:pPr>
            <a:r>
              <a:rPr lang="en-GB" dirty="0" smtClean="0"/>
              <a:t>G. Fats/triglycerides/fatty acids/glycerol</a:t>
            </a:r>
          </a:p>
          <a:p>
            <a:pPr marL="0" indent="0">
              <a:buNone/>
            </a:pPr>
            <a:r>
              <a:rPr lang="en-GB" dirty="0" smtClean="0"/>
              <a:t>H. Beta oxidation</a:t>
            </a:r>
          </a:p>
          <a:p>
            <a:pPr marL="0" indent="0">
              <a:buNone/>
            </a:pPr>
            <a:r>
              <a:rPr lang="en-GB" dirty="0" smtClean="0"/>
              <a:t>I. Oxidation of acetyl-coenzyme-A/Citric acid/ production of CO2</a:t>
            </a:r>
          </a:p>
          <a:p>
            <a:pPr marL="0" indent="0">
              <a:buNone/>
            </a:pPr>
            <a:r>
              <a:rPr lang="en-GB" dirty="0" smtClean="0"/>
              <a:t>J. Electron transport chain</a:t>
            </a:r>
          </a:p>
          <a:p>
            <a:pPr marL="0" indent="0">
              <a:buNone/>
            </a:pPr>
            <a:r>
              <a:rPr lang="en-GB" dirty="0" smtClean="0"/>
              <a:t>K. Water/H2O formed/hydrogen ions formed (H+)/ hydrogen/protons</a:t>
            </a:r>
          </a:p>
          <a:p>
            <a:pPr marL="0" indent="0">
              <a:buNone/>
            </a:pPr>
            <a:r>
              <a:rPr lang="en-GB" dirty="0" smtClean="0"/>
              <a:t>L. Large quantities of ATP produced or </a:t>
            </a:r>
            <a:r>
              <a:rPr lang="en-GB" dirty="0" err="1" smtClean="0"/>
              <a:t>resynthesised</a:t>
            </a:r>
            <a:r>
              <a:rPr lang="en-GB" dirty="0" smtClean="0"/>
              <a:t>/34- 36 ATP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9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8712968" cy="5472608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109728" indent="0">
              <a:buNone/>
            </a:pPr>
            <a:r>
              <a:rPr lang="en-GB" sz="5600" dirty="0" smtClean="0"/>
              <a:t>Figure </a:t>
            </a:r>
            <a:r>
              <a:rPr lang="en-GB" sz="5600" dirty="0"/>
              <a:t>4 shows the effects of daily 10-mile runs on the concentration levels of glycogen </a:t>
            </a:r>
            <a:r>
              <a:rPr lang="en-GB" sz="5600" dirty="0" smtClean="0"/>
              <a:t>in muscles</a:t>
            </a:r>
            <a:r>
              <a:rPr lang="en-GB" sz="5600" dirty="0"/>
              <a:t>.</a:t>
            </a:r>
          </a:p>
          <a:p>
            <a:pPr marL="109728" indent="0">
              <a:buNone/>
            </a:pPr>
            <a:endParaRPr lang="en-GB" sz="5600" dirty="0"/>
          </a:p>
          <a:p>
            <a:pPr marL="109728" indent="0">
              <a:buNone/>
            </a:pPr>
            <a:endParaRPr lang="en-GB" sz="5600" dirty="0" smtClean="0"/>
          </a:p>
          <a:p>
            <a:pPr marL="109728" indent="0">
              <a:buNone/>
            </a:pPr>
            <a:endParaRPr lang="en-GB" sz="5600" dirty="0" smtClean="0"/>
          </a:p>
          <a:p>
            <a:pPr marL="109728" indent="0">
              <a:buNone/>
            </a:pPr>
            <a:endParaRPr lang="en-GB" sz="5600" dirty="0"/>
          </a:p>
          <a:p>
            <a:pPr marL="109728" indent="0">
              <a:buNone/>
            </a:pPr>
            <a:endParaRPr lang="en-GB" sz="5600" dirty="0" smtClean="0"/>
          </a:p>
          <a:p>
            <a:pPr marL="109728" indent="0">
              <a:buNone/>
            </a:pPr>
            <a:endParaRPr lang="en-GB" sz="5600" dirty="0"/>
          </a:p>
          <a:p>
            <a:pPr marL="109728" indent="0">
              <a:buNone/>
            </a:pPr>
            <a:endParaRPr lang="en-GB" sz="5600" dirty="0" smtClean="0"/>
          </a:p>
          <a:p>
            <a:pPr marL="109728" indent="0">
              <a:buNone/>
            </a:pPr>
            <a:endParaRPr lang="en-GB" sz="5600" dirty="0"/>
          </a:p>
          <a:p>
            <a:pPr marL="109728" indent="0">
              <a:buNone/>
            </a:pPr>
            <a:endParaRPr lang="en-GB" sz="5600" dirty="0" smtClean="0"/>
          </a:p>
          <a:p>
            <a:pPr marL="109728" indent="0">
              <a:buNone/>
            </a:pPr>
            <a:endParaRPr lang="en-GB" sz="5600" dirty="0"/>
          </a:p>
          <a:p>
            <a:pPr marL="109728" indent="0">
              <a:buNone/>
            </a:pPr>
            <a:r>
              <a:rPr lang="en-GB" sz="5600" dirty="0" smtClean="0"/>
              <a:t>(a) Explain </a:t>
            </a:r>
            <a:r>
              <a:rPr lang="en-GB" sz="5600" dirty="0"/>
              <a:t>what Figure 4 shows, and briefly explain the role of glycogen in </a:t>
            </a:r>
            <a:r>
              <a:rPr lang="en-GB" sz="5600" dirty="0" smtClean="0"/>
              <a:t>endurance performance. </a:t>
            </a:r>
          </a:p>
          <a:p>
            <a:pPr marL="109728" indent="0">
              <a:buNone/>
            </a:pPr>
            <a:r>
              <a:rPr lang="en-GB" sz="5600" dirty="0" smtClean="0"/>
              <a:t>(</a:t>
            </a:r>
            <a:r>
              <a:rPr lang="en-GB" sz="5600" dirty="0"/>
              <a:t>4 marks</a:t>
            </a:r>
            <a:r>
              <a:rPr lang="en-GB" sz="5600" dirty="0" smtClean="0"/>
              <a:t>)</a:t>
            </a:r>
          </a:p>
          <a:p>
            <a:pPr marL="109728" indent="0">
              <a:buNone/>
            </a:pPr>
            <a:endParaRPr lang="en-GB" sz="5600" dirty="0"/>
          </a:p>
          <a:p>
            <a:pPr marL="109728" indent="0">
              <a:buNone/>
            </a:pPr>
            <a:r>
              <a:rPr lang="en-GB" sz="5600" dirty="0"/>
              <a:t>(b) How could elite endurance performers try to artificially increase their glycogen stores in </a:t>
            </a:r>
            <a:r>
              <a:rPr lang="en-GB" sz="5600" dirty="0" smtClean="0"/>
              <a:t>an attempt </a:t>
            </a:r>
            <a:r>
              <a:rPr lang="en-GB" sz="5600" dirty="0"/>
              <a:t>to improve performance</a:t>
            </a:r>
            <a:r>
              <a:rPr lang="en-GB" sz="5600" dirty="0" smtClean="0"/>
              <a:t>?</a:t>
            </a:r>
            <a:r>
              <a:rPr lang="en-GB" sz="5600" dirty="0"/>
              <a:t> </a:t>
            </a:r>
            <a:r>
              <a:rPr lang="en-GB" sz="5600" dirty="0" smtClean="0"/>
              <a:t>(</a:t>
            </a:r>
            <a:r>
              <a:rPr lang="en-GB" sz="5600" dirty="0"/>
              <a:t>2 </a:t>
            </a:r>
            <a:r>
              <a:rPr lang="en-GB" sz="5600" dirty="0" smtClean="0"/>
              <a:t>marks</a:t>
            </a:r>
            <a:r>
              <a:rPr lang="en-GB" sz="5600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229600" cy="720080"/>
          </a:xfrm>
        </p:spPr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669674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80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9512" y="980728"/>
            <a:ext cx="8784976" cy="568863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GB" dirty="0" smtClean="0"/>
              <a:t>a)</a:t>
            </a:r>
          </a:p>
          <a:p>
            <a:r>
              <a:rPr lang="en-GB" dirty="0" smtClean="0"/>
              <a:t>Shows </a:t>
            </a:r>
            <a:r>
              <a:rPr lang="en-GB" dirty="0"/>
              <a:t>that levels of stored glycogen are depleted during 10 mile run;</a:t>
            </a:r>
          </a:p>
          <a:p>
            <a:r>
              <a:rPr lang="en-GB" dirty="0"/>
              <a:t>Limited glycogen stores;</a:t>
            </a:r>
          </a:p>
          <a:p>
            <a:r>
              <a:rPr lang="en-GB" dirty="0"/>
              <a:t>1 day / 24 hours insufficient time for complete replenishment / equivalent;</a:t>
            </a:r>
          </a:p>
          <a:p>
            <a:r>
              <a:rPr lang="en-GB" dirty="0"/>
              <a:t>Lack of glycogen causes fatigue or deterioration in performance; </a:t>
            </a:r>
          </a:p>
          <a:p>
            <a:r>
              <a:rPr lang="en-GB" dirty="0"/>
              <a:t>Provides energy (store);</a:t>
            </a:r>
          </a:p>
          <a:p>
            <a:r>
              <a:rPr lang="en-GB" dirty="0"/>
              <a:t>For ATP </a:t>
            </a:r>
            <a:r>
              <a:rPr lang="en-GB" dirty="0" err="1"/>
              <a:t>resynthesis</a:t>
            </a:r>
            <a:r>
              <a:rPr lang="en-GB" dirty="0"/>
              <a:t>;</a:t>
            </a:r>
          </a:p>
          <a:p>
            <a:r>
              <a:rPr lang="en-GB" dirty="0"/>
              <a:t>Through oxidation / aerobic;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(b</a:t>
            </a:r>
            <a:r>
              <a:rPr lang="en-GB" dirty="0"/>
              <a:t>) Either –</a:t>
            </a:r>
          </a:p>
          <a:p>
            <a:pPr marL="109728" indent="0">
              <a:buNone/>
            </a:pPr>
            <a:r>
              <a:rPr lang="en-GB" dirty="0"/>
              <a:t>1 Dietary manipulation – (3-4 days) prior to competition ingest no carbohydrates;</a:t>
            </a:r>
          </a:p>
          <a:p>
            <a:pPr marL="109728" indent="0">
              <a:buNone/>
            </a:pPr>
            <a:r>
              <a:rPr lang="en-GB" dirty="0"/>
              <a:t>2 (Day) before competition – high carbohydrate diet, e.g. pasta / </a:t>
            </a:r>
            <a:r>
              <a:rPr lang="en-GB" dirty="0" err="1"/>
              <a:t>carbo</a:t>
            </a:r>
            <a:r>
              <a:rPr lang="en-GB" dirty="0"/>
              <a:t> loading;</a:t>
            </a:r>
          </a:p>
          <a:p>
            <a:pPr marL="109728" indent="0">
              <a:buNone/>
            </a:pPr>
            <a:r>
              <a:rPr lang="en-GB" dirty="0"/>
              <a:t>Or –</a:t>
            </a:r>
          </a:p>
          <a:p>
            <a:pPr marL="109728" indent="0">
              <a:buNone/>
            </a:pPr>
            <a:r>
              <a:rPr lang="en-GB" dirty="0"/>
              <a:t>3 Exercise plus diet – 4-6 days prior to competition take exhausting run;</a:t>
            </a:r>
          </a:p>
          <a:p>
            <a:pPr marL="109728" indent="0">
              <a:buNone/>
            </a:pPr>
            <a:r>
              <a:rPr lang="en-GB" dirty="0"/>
              <a:t>4 Maintain low carbohydrate diet until day before competition – then </a:t>
            </a:r>
            <a:r>
              <a:rPr lang="en-GB" dirty="0" err="1"/>
              <a:t>carbo</a:t>
            </a:r>
            <a:r>
              <a:rPr lang="en-GB" dirty="0"/>
              <a:t> load;</a:t>
            </a:r>
          </a:p>
          <a:p>
            <a:pPr marL="109728" indent="0">
              <a:buNone/>
            </a:pPr>
            <a:r>
              <a:rPr lang="en-GB" dirty="0"/>
              <a:t>Or -</a:t>
            </a:r>
          </a:p>
          <a:p>
            <a:pPr marL="109728" indent="0">
              <a:buNone/>
            </a:pPr>
            <a:r>
              <a:rPr lang="en-GB" dirty="0"/>
              <a:t>5 Reduce intensity of training leading up to event;</a:t>
            </a:r>
          </a:p>
          <a:p>
            <a:pPr marL="109728" indent="0">
              <a:buNone/>
            </a:pPr>
            <a:r>
              <a:rPr lang="en-GB" dirty="0"/>
              <a:t>6 Maintain high carbohydrate diet.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9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86916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Training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4320480"/>
          </a:xfrm>
        </p:spPr>
        <p:txBody>
          <a:bodyPr/>
          <a:lstStyle/>
          <a:p>
            <a:r>
              <a:rPr lang="en-GB" dirty="0"/>
              <a:t>Training can only increase VO</a:t>
            </a:r>
            <a:r>
              <a:rPr lang="en-GB" sz="1400" dirty="0"/>
              <a:t>2</a:t>
            </a:r>
            <a:r>
              <a:rPr lang="en-GB" dirty="0"/>
              <a:t> max by 5-10% (it is largely </a:t>
            </a:r>
            <a:r>
              <a:rPr lang="en-GB" dirty="0" smtClean="0"/>
              <a:t>genetic).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idea of ‘becoming fitter’ is more concerned with delaying </a:t>
            </a:r>
            <a:r>
              <a:rPr lang="en-GB" dirty="0" smtClean="0"/>
              <a:t>the Onset of Blood Lactate (lactate threshold).</a:t>
            </a:r>
            <a:endParaRPr lang="en-GB" dirty="0"/>
          </a:p>
          <a:p>
            <a:endParaRPr lang="en-GB" dirty="0" smtClean="0"/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240703" cy="1143000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hlinkClick r:id="rId2"/>
              </a:rPr>
              <a:t>Adenosine Triphosphate (ATP)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548680"/>
            <a:ext cx="7605464" cy="4392488"/>
          </a:xfrm>
        </p:spPr>
        <p:txBody>
          <a:bodyPr>
            <a:normAutofit/>
          </a:bodyPr>
          <a:lstStyle/>
          <a:p>
            <a:r>
              <a:rPr lang="en-GB" dirty="0"/>
              <a:t>The body transforms the food we eat into ATP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When ATP is broken down it releases ADP + P + energy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The body can </a:t>
            </a:r>
            <a:r>
              <a:rPr lang="en-GB" dirty="0" err="1"/>
              <a:t>resynthesise</a:t>
            </a:r>
            <a:r>
              <a:rPr lang="en-GB" dirty="0"/>
              <a:t> ATP by the reverse reaction: ADP + P + energy = ATP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The body cannot store much ATP (only enough for about 2-3s of intense activity) so any energy required needs to be produced immediately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09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515719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Sources of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24936" cy="4608512"/>
          </a:xfrm>
        </p:spPr>
        <p:txBody>
          <a:bodyPr>
            <a:normAutofit/>
          </a:bodyPr>
          <a:lstStyle/>
          <a:p>
            <a:r>
              <a:rPr lang="en-GB" dirty="0"/>
              <a:t>ATP can be </a:t>
            </a:r>
            <a:r>
              <a:rPr lang="en-GB" dirty="0" err="1"/>
              <a:t>resynthesised</a:t>
            </a:r>
            <a:r>
              <a:rPr lang="en-GB" dirty="0"/>
              <a:t> from the breakdown of carbohydrates (into glucose), fats (into fatty acids and glycerol), and protein (into amino acids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/>
              <a:t>E</a:t>
            </a:r>
            <a:r>
              <a:rPr lang="en-GB" dirty="0" smtClean="0"/>
              <a:t>xcess </a:t>
            </a:r>
            <a:r>
              <a:rPr lang="en-GB" dirty="0"/>
              <a:t>glucose </a:t>
            </a:r>
            <a:r>
              <a:rPr lang="en-GB" dirty="0" smtClean="0"/>
              <a:t>is </a:t>
            </a:r>
            <a:r>
              <a:rPr lang="en-GB" dirty="0"/>
              <a:t>stored </a:t>
            </a:r>
            <a:r>
              <a:rPr lang="en-GB" dirty="0" smtClean="0"/>
              <a:t>as glycogen in </a:t>
            </a:r>
            <a:r>
              <a:rPr lang="en-GB" dirty="0"/>
              <a:t>the muscles and </a:t>
            </a:r>
            <a:r>
              <a:rPr lang="en-GB" dirty="0" smtClean="0"/>
              <a:t>liver.</a:t>
            </a:r>
          </a:p>
          <a:p>
            <a:endParaRPr lang="en-GB" dirty="0"/>
          </a:p>
          <a:p>
            <a:r>
              <a:rPr lang="en-GB" dirty="0"/>
              <a:t>Glycerol can be converted into glucose when glycogen stores have been depleted (e.g. marathon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/>
              <a:t>At rest most of our energy comes from fats, during exercise energy is mostly supplied from carbohydrates.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43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384719" cy="1143000"/>
          </a:xfrm>
        </p:spPr>
        <p:txBody>
          <a:bodyPr/>
          <a:lstStyle/>
          <a:p>
            <a:pPr marL="0" indent="0">
              <a:buNone/>
            </a:pPr>
            <a:r>
              <a:rPr lang="en-GB" sz="3400" dirty="0" smtClean="0"/>
              <a:t>Aerobic Energy Production from Glucose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352928" cy="453650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When oxygen is present </a:t>
            </a:r>
            <a:r>
              <a:rPr lang="en-GB" dirty="0" smtClean="0"/>
              <a:t>glucose can be broken down completely.</a:t>
            </a:r>
          </a:p>
          <a:p>
            <a:endParaRPr lang="en-GB" dirty="0"/>
          </a:p>
          <a:p>
            <a:r>
              <a:rPr lang="en-GB" dirty="0"/>
              <a:t>This occurs in the mitochondria and produces CO2, H2O, and </a:t>
            </a:r>
            <a:r>
              <a:rPr lang="en-GB" dirty="0" smtClean="0"/>
              <a:t>energy</a:t>
            </a:r>
            <a:r>
              <a:rPr lang="en-GB" dirty="0"/>
              <a:t> </a:t>
            </a:r>
            <a:r>
              <a:rPr lang="en-GB" dirty="0" smtClean="0"/>
              <a:t>(ATP).</a:t>
            </a:r>
          </a:p>
          <a:p>
            <a:endParaRPr lang="en-GB" dirty="0"/>
          </a:p>
          <a:p>
            <a:r>
              <a:rPr lang="en-GB" dirty="0"/>
              <a:t>The advantages of aerobic energy production is that there are no fatiguing by-products, the energy sources are usually abundant and lots of ATP can be produced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The breakdown of glucose into energy (ATP) involves 3 stages: </a:t>
            </a:r>
            <a:r>
              <a:rPr lang="en-GB" dirty="0" smtClean="0"/>
              <a:t>Glycolysis</a:t>
            </a:r>
            <a:r>
              <a:rPr lang="en-GB" dirty="0"/>
              <a:t>, Kreb’s cycle, and the </a:t>
            </a:r>
            <a:r>
              <a:rPr lang="en-GB" dirty="0" smtClean="0"/>
              <a:t>Electron Transport Chain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4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537321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Glycolysis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5544616" cy="65253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initial stage of glucose breakdown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This stage is identical in both the aerobic and anaerobic </a:t>
            </a:r>
            <a:r>
              <a:rPr lang="en-GB" dirty="0" smtClean="0"/>
              <a:t>systems.</a:t>
            </a:r>
          </a:p>
          <a:p>
            <a:endParaRPr lang="en-GB" dirty="0"/>
          </a:p>
          <a:p>
            <a:pPr marL="45720" indent="0">
              <a:buNone/>
            </a:pPr>
            <a:r>
              <a:rPr lang="en-GB" dirty="0" smtClean="0"/>
              <a:t>Some </a:t>
            </a:r>
            <a:r>
              <a:rPr lang="en-GB" dirty="0"/>
              <a:t>complicated reactions take place but </a:t>
            </a:r>
            <a:r>
              <a:rPr lang="en-GB" dirty="0" smtClean="0"/>
              <a:t>the basics you </a:t>
            </a:r>
            <a:r>
              <a:rPr lang="en-GB" dirty="0"/>
              <a:t>need to know </a:t>
            </a:r>
            <a:r>
              <a:rPr lang="en-GB" dirty="0" smtClean="0"/>
              <a:t>are….</a:t>
            </a:r>
          </a:p>
          <a:p>
            <a:pPr marL="45720" indent="0">
              <a:buNone/>
            </a:pPr>
            <a:endParaRPr lang="en-GB" dirty="0"/>
          </a:p>
          <a:p>
            <a:r>
              <a:rPr lang="en-GB" dirty="0"/>
              <a:t>Pyruvic acid is produced (pyruvate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/>
              <a:t>2 ATP are used and 4 ATP </a:t>
            </a:r>
            <a:r>
              <a:rPr lang="en-GB" dirty="0" smtClean="0"/>
              <a:t>produced, so there is a net gain of 2 ATP during this stage.</a:t>
            </a:r>
          </a:p>
          <a:p>
            <a:endParaRPr lang="en-GB" dirty="0"/>
          </a:p>
          <a:p>
            <a:r>
              <a:rPr lang="en-GB" dirty="0" smtClean="0"/>
              <a:t>As well as ATP we also gain NADH, which becomes important at a later stage (Electron Transport Chain).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73685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1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405" y="5013176"/>
            <a:ext cx="3704199" cy="12241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Kreb’s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4464496" cy="633670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This follow’s on from </a:t>
            </a:r>
            <a:r>
              <a:rPr lang="en-GB" dirty="0" smtClean="0"/>
              <a:t>glycolysis, using the products from Glycolysis.</a:t>
            </a:r>
          </a:p>
          <a:p>
            <a:endParaRPr lang="en-GB" dirty="0"/>
          </a:p>
          <a:p>
            <a:r>
              <a:rPr lang="en-GB" dirty="0" smtClean="0"/>
              <a:t>It only </a:t>
            </a:r>
            <a:r>
              <a:rPr lang="en-GB" dirty="0"/>
              <a:t>occurs in the presence of oxygen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 pyruvic </a:t>
            </a:r>
            <a:r>
              <a:rPr lang="en-GB" dirty="0"/>
              <a:t>acid from glycolysis is added to coenzyme </a:t>
            </a:r>
            <a:r>
              <a:rPr lang="en-GB" dirty="0" smtClean="0"/>
              <a:t>A, producing </a:t>
            </a:r>
            <a:r>
              <a:rPr lang="en-GB" dirty="0"/>
              <a:t>A</a:t>
            </a:r>
            <a:r>
              <a:rPr lang="en-GB" dirty="0" smtClean="0"/>
              <a:t>cetyl Coenzyme </a:t>
            </a:r>
            <a:r>
              <a:rPr lang="en-GB" dirty="0"/>
              <a:t>A </a:t>
            </a:r>
            <a:r>
              <a:rPr lang="en-GB" dirty="0" smtClean="0"/>
              <a:t>in preparation for the Kreb’s Cycle.</a:t>
            </a:r>
          </a:p>
          <a:p>
            <a:endParaRPr lang="en-GB" dirty="0"/>
          </a:p>
          <a:p>
            <a:r>
              <a:rPr lang="en-GB" dirty="0" smtClean="0"/>
              <a:t>At this stage we gain another NADH for each Acetyl Coenzyme A.</a:t>
            </a:r>
          </a:p>
          <a:p>
            <a:endParaRPr lang="en-GB" dirty="0"/>
          </a:p>
          <a:p>
            <a:r>
              <a:rPr lang="en-GB" dirty="0"/>
              <a:t>Again, lots of complicated reactions take place but all that you need to know is that 2 ATP are produced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In the Krebs cycle we also gain a further 6NADH and 2FADH</a:t>
            </a:r>
            <a:r>
              <a:rPr lang="en-GB" baseline="-25000" dirty="0" smtClean="0"/>
              <a:t>2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9020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1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157192"/>
            <a:ext cx="7232591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Electron Transport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280920" cy="432048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final stage of glucose breakdown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45720" indent="0">
              <a:buNone/>
            </a:pPr>
            <a:r>
              <a:rPr lang="en-GB" dirty="0"/>
              <a:t>Once again, numerous complicated chemical reactions take place but all that you need to know is; </a:t>
            </a:r>
            <a:endParaRPr lang="en-GB" dirty="0" smtClean="0"/>
          </a:p>
          <a:p>
            <a:r>
              <a:rPr lang="en-GB" dirty="0" smtClean="0"/>
              <a:t>Large </a:t>
            </a:r>
            <a:r>
              <a:rPr lang="en-GB" dirty="0"/>
              <a:t>amounts of oxygen are required at this stage (thus it is aerobic energy production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The NADH and FADH2 from previous stages are utilised here.</a:t>
            </a:r>
          </a:p>
          <a:p>
            <a:r>
              <a:rPr lang="en-GB" dirty="0" smtClean="0"/>
              <a:t>34 </a:t>
            </a:r>
            <a:r>
              <a:rPr lang="en-GB" dirty="0"/>
              <a:t>ATP molecules are produced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/>
          </a:p>
          <a:p>
            <a:pPr marL="45720" indent="0">
              <a:buNone/>
            </a:pPr>
            <a:r>
              <a:rPr lang="en-GB" dirty="0"/>
              <a:t>So, at the end of these 3 stages </a:t>
            </a:r>
            <a:r>
              <a:rPr lang="en-GB" dirty="0" smtClean="0"/>
              <a:t>40 </a:t>
            </a:r>
            <a:r>
              <a:rPr lang="en-GB" dirty="0"/>
              <a:t>molecules of ATP are produced and 2 are used (net production = </a:t>
            </a:r>
            <a:r>
              <a:rPr lang="en-GB" dirty="0" smtClean="0"/>
              <a:t>38 </a:t>
            </a:r>
            <a:r>
              <a:rPr lang="en-GB" dirty="0"/>
              <a:t>ATP).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03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524" y="567911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The Whole Process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272808" cy="53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3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322</TotalTime>
  <Words>1998</Words>
  <Application>Microsoft Office PowerPoint</Application>
  <PresentationFormat>On-screen Show (4:3)</PresentationFormat>
  <Paragraphs>247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Georgia</vt:lpstr>
      <vt:lpstr>Gill Sans MT</vt:lpstr>
      <vt:lpstr>Trebuchet MS</vt:lpstr>
      <vt:lpstr>Slipstream</vt:lpstr>
      <vt:lpstr>Physiology Unit Structure</vt:lpstr>
      <vt:lpstr>A2 Physiology  Aerobic Energy System</vt:lpstr>
      <vt:lpstr>Adenosine Triphosphate (ATP)</vt:lpstr>
      <vt:lpstr>Sources of Energy</vt:lpstr>
      <vt:lpstr>Aerobic Energy Production from Glucose</vt:lpstr>
      <vt:lpstr>Glycolysis</vt:lpstr>
      <vt:lpstr>Kreb’s Cycle</vt:lpstr>
      <vt:lpstr>Electron Transport Chain</vt:lpstr>
      <vt:lpstr>The Whole Process</vt:lpstr>
      <vt:lpstr>PowerPoint Presentation</vt:lpstr>
      <vt:lpstr>Aerobic Energy Production from Fat</vt:lpstr>
      <vt:lpstr>Effects of Training on Aerobic Energy Systems</vt:lpstr>
      <vt:lpstr>Oxygen Consumption (VO2)</vt:lpstr>
      <vt:lpstr>VO2 Max</vt:lpstr>
      <vt:lpstr>Factors affecting VO2 Max</vt:lpstr>
      <vt:lpstr>Exam Question</vt:lpstr>
      <vt:lpstr>O2 Consumption – Rest &amp; Exercise</vt:lpstr>
      <vt:lpstr>Post Exercise</vt:lpstr>
      <vt:lpstr>EPOC</vt:lpstr>
      <vt:lpstr>Exam Question</vt:lpstr>
      <vt:lpstr>At the 2008 Beijing Olympic Games, David Davies won the silver medal in the swimming 10 kilometre marathon event, in a time of 1 hour 51 minutes and 53.1 seconds. Explain how the majority of energy used during the race would be provided. (7 marks)</vt:lpstr>
      <vt:lpstr>Exam Question</vt:lpstr>
      <vt:lpstr>Mark Scheme</vt:lpstr>
      <vt:lpstr>Training Effects</vt:lpstr>
    </vt:vector>
  </TitlesOfParts>
  <Company>St. John's School, Marlborough.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Geraint88</dc:creator>
  <cp:lastModifiedBy>GODriscoll</cp:lastModifiedBy>
  <cp:revision>50</cp:revision>
  <dcterms:created xsi:type="dcterms:W3CDTF">2014-09-04T19:46:14Z</dcterms:created>
  <dcterms:modified xsi:type="dcterms:W3CDTF">2016-11-29T18:25:29Z</dcterms:modified>
</cp:coreProperties>
</file>