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8" r:id="rId4"/>
    <p:sldId id="281" r:id="rId5"/>
    <p:sldId id="282" r:id="rId6"/>
    <p:sldId id="299" r:id="rId7"/>
    <p:sldId id="30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C786-D35A-447B-ABB7-60ECEFC0230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C0FA-B959-424E-8958-49FD849DB7DE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C786-D35A-447B-ABB7-60ECEFC0230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C0FA-B959-424E-8958-49FD849DB7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C786-D35A-447B-ABB7-60ECEFC0230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C0FA-B959-424E-8958-49FD849DB7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C786-D35A-447B-ABB7-60ECEFC0230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C0FA-B959-424E-8958-49FD849DB7D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C786-D35A-447B-ABB7-60ECEFC0230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C0FA-B959-424E-8958-49FD849DB7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C786-D35A-447B-ABB7-60ECEFC0230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C0FA-B959-424E-8958-49FD849DB7D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C786-D35A-447B-ABB7-60ECEFC0230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C0FA-B959-424E-8958-49FD849DB7D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C786-D35A-447B-ABB7-60ECEFC0230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C0FA-B959-424E-8958-49FD849DB7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C786-D35A-447B-ABB7-60ECEFC0230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C0FA-B959-424E-8958-49FD849DB7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C786-D35A-447B-ABB7-60ECEFC0230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C0FA-B959-424E-8958-49FD849DB7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C786-D35A-447B-ABB7-60ECEFC0230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C0FA-B959-424E-8958-49FD849DB7DE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2FDC786-D35A-447B-ABB7-60ECEFC0230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A5C0FA-B959-424E-8958-49FD849DB7D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Autofit/>
          </a:bodyPr>
          <a:lstStyle/>
          <a:p>
            <a:r>
              <a:rPr lang="en-GB" sz="6000" dirty="0" smtClean="0"/>
              <a:t>AS PE </a:t>
            </a:r>
            <a:r>
              <a:rPr lang="en-GB" sz="6000" smtClean="0"/>
              <a:t>PHYSIOLOGY </a:t>
            </a:r>
            <a:r>
              <a:rPr lang="en-GB" sz="6000" dirty="0" smtClean="0"/>
              <a:t/>
            </a:r>
            <a:br>
              <a:rPr lang="en-GB" sz="6000" dirty="0" smtClean="0"/>
            </a:br>
            <a:r>
              <a:rPr lang="en-GB" sz="6000" dirty="0"/>
              <a:t/>
            </a:r>
            <a:br>
              <a:rPr lang="en-GB" sz="6000" dirty="0"/>
            </a:br>
            <a:r>
              <a:rPr lang="en-GB" sz="6000" dirty="0" smtClean="0"/>
              <a:t>EXAM QUESTIONS &amp; MARK SCHEMES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72489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23259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HEART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1052736"/>
            <a:ext cx="8640960" cy="5544616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en-GB" dirty="0"/>
              <a:t>During a game of football, a player’s heart rate will vary.</a:t>
            </a:r>
          </a:p>
          <a:p>
            <a:pPr marL="502920" indent="-457200">
              <a:buAutoNum type="alphaLcParenR"/>
            </a:pPr>
            <a:r>
              <a:rPr lang="en-GB" dirty="0" smtClean="0"/>
              <a:t>Explain </a:t>
            </a:r>
            <a:r>
              <a:rPr lang="en-GB" dirty="0"/>
              <a:t>how changes in the acidity of the blood cause the heart rate to </a:t>
            </a:r>
            <a:r>
              <a:rPr lang="en-GB" dirty="0" smtClean="0"/>
              <a:t>increase during </a:t>
            </a:r>
            <a:r>
              <a:rPr lang="en-GB" dirty="0"/>
              <a:t>a game of football</a:t>
            </a:r>
            <a:r>
              <a:rPr lang="en-GB" dirty="0" smtClean="0"/>
              <a:t>. (4 marks)</a:t>
            </a:r>
          </a:p>
          <a:p>
            <a:pPr marL="502920" indent="-457200">
              <a:buAutoNum type="alphaLcParenR"/>
            </a:pPr>
            <a:r>
              <a:rPr lang="en-GB" dirty="0"/>
              <a:t>Years of training will eventually result in football players having a lowered </a:t>
            </a:r>
            <a:r>
              <a:rPr lang="en-GB" dirty="0" smtClean="0"/>
              <a:t>resting heart rate. What </a:t>
            </a:r>
            <a:r>
              <a:rPr lang="en-GB" dirty="0"/>
              <a:t>term is used to describe a resting heart rate that is below 60 beats </a:t>
            </a:r>
            <a:r>
              <a:rPr lang="en-GB" dirty="0" smtClean="0"/>
              <a:t>per minute? (1 mark)</a:t>
            </a:r>
          </a:p>
          <a:p>
            <a:pPr marL="502920" indent="-457200">
              <a:buAutoNum type="alphaLcParenR"/>
            </a:pPr>
            <a:r>
              <a:rPr lang="en-GB" dirty="0"/>
              <a:t>How does a lower resting heart rate affect oxygen delivery to muscles</a:t>
            </a:r>
            <a:r>
              <a:rPr lang="en-GB" dirty="0" smtClean="0"/>
              <a:t>? (2 marks)</a:t>
            </a:r>
          </a:p>
          <a:p>
            <a:pPr marL="45720" indent="0">
              <a:buNone/>
            </a:pPr>
            <a:r>
              <a:rPr lang="en-GB" dirty="0" smtClean="0"/>
              <a:t>a)</a:t>
            </a:r>
          </a:p>
          <a:p>
            <a:r>
              <a:rPr lang="en-GB" dirty="0" smtClean="0"/>
              <a:t>Increase in blood acidity caused by increase in CO2 and lactic acid levels.</a:t>
            </a:r>
          </a:p>
          <a:p>
            <a:r>
              <a:rPr lang="en-GB" dirty="0" smtClean="0"/>
              <a:t>Detected by chemoreceptors (in carotid arteries).</a:t>
            </a:r>
          </a:p>
          <a:p>
            <a:r>
              <a:rPr lang="en-GB" dirty="0" smtClean="0"/>
              <a:t>Nerve impulse sent to cardiac centre in medulla oblongata.</a:t>
            </a:r>
          </a:p>
          <a:p>
            <a:r>
              <a:rPr lang="en-GB" dirty="0" smtClean="0"/>
              <a:t>Nerve stimulation to SAN decreases vagal and increases sympathetic impulses to increase heart rate.</a:t>
            </a:r>
          </a:p>
          <a:p>
            <a:pPr marL="45720" indent="0">
              <a:buNone/>
            </a:pPr>
            <a:r>
              <a:rPr lang="en-GB" dirty="0" smtClean="0"/>
              <a:t>b)</a:t>
            </a:r>
          </a:p>
          <a:p>
            <a:r>
              <a:rPr lang="en-GB" dirty="0" err="1" smtClean="0"/>
              <a:t>Bradycardia</a:t>
            </a:r>
            <a:r>
              <a:rPr lang="en-GB" dirty="0" smtClean="0"/>
              <a:t>.</a:t>
            </a:r>
          </a:p>
          <a:p>
            <a:pPr marL="45720" indent="0">
              <a:buNone/>
            </a:pPr>
            <a:r>
              <a:rPr lang="en-GB" dirty="0" smtClean="0"/>
              <a:t>c)</a:t>
            </a:r>
          </a:p>
          <a:p>
            <a:r>
              <a:rPr lang="en-GB" dirty="0" smtClean="0"/>
              <a:t>Stroke volume increases due to cardiac hypertrophy.</a:t>
            </a:r>
          </a:p>
          <a:p>
            <a:r>
              <a:rPr lang="en-GB" dirty="0" smtClean="0"/>
              <a:t>Resting cardiac output remains constant so oxygen delivery is maintained.</a:t>
            </a:r>
          </a:p>
          <a:p>
            <a:r>
              <a:rPr lang="en-GB" dirty="0" smtClean="0"/>
              <a:t>Cardiac hypertrophy results in less O2 requirement from heart and therefore more available for working muscles.</a:t>
            </a:r>
          </a:p>
        </p:txBody>
      </p:sp>
    </p:spTree>
    <p:extLst>
      <p:ext uri="{BB962C8B-B14F-4D97-AF65-F5344CB8AC3E}">
        <p14:creationId xmlns:p14="http://schemas.microsoft.com/office/powerpoint/2010/main" val="285544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512511" cy="28096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620688"/>
            <a:ext cx="8640960" cy="5865832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en-GB" dirty="0"/>
              <a:t>Performers will often use running as part of their training </a:t>
            </a:r>
            <a:r>
              <a:rPr lang="en-GB" dirty="0" smtClean="0"/>
              <a:t>programme. Both </a:t>
            </a:r>
            <a:r>
              <a:rPr lang="en-GB" dirty="0"/>
              <a:t>heart rate and stroke volume increase when running</a:t>
            </a:r>
            <a:r>
              <a:rPr lang="en-GB" dirty="0" smtClean="0"/>
              <a:t>.</a:t>
            </a:r>
          </a:p>
          <a:p>
            <a:pPr marL="502920" indent="-457200">
              <a:buAutoNum type="alphaLcParenBoth"/>
            </a:pPr>
            <a:r>
              <a:rPr lang="en-GB" dirty="0" smtClean="0"/>
              <a:t>Use </a:t>
            </a:r>
            <a:r>
              <a:rPr lang="en-GB" dirty="0"/>
              <a:t>'Starling's law of the heart' to explain how stroke volume increases </a:t>
            </a:r>
            <a:r>
              <a:rPr lang="en-GB" dirty="0" smtClean="0"/>
              <a:t>when running. (3 marks)</a:t>
            </a:r>
          </a:p>
          <a:p>
            <a:pPr marL="502920" indent="-457200">
              <a:buAutoNum type="alphaLcParenBoth"/>
            </a:pPr>
            <a:r>
              <a:rPr lang="en-GB" dirty="0"/>
              <a:t>Explain how the heart controls the rate at which it beats</a:t>
            </a:r>
            <a:r>
              <a:rPr lang="en-GB" dirty="0" smtClean="0"/>
              <a:t>. (4 marks)</a:t>
            </a:r>
          </a:p>
          <a:p>
            <a:pPr marL="45720" indent="0">
              <a:buNone/>
            </a:pPr>
            <a:r>
              <a:rPr lang="en-GB" dirty="0" smtClean="0"/>
              <a:t>a)</a:t>
            </a:r>
          </a:p>
          <a:p>
            <a:r>
              <a:rPr lang="en-GB" dirty="0" smtClean="0"/>
              <a:t>Starling’s Law states that the greater venous return, the greater stroke volume is.</a:t>
            </a:r>
          </a:p>
          <a:p>
            <a:r>
              <a:rPr lang="en-GB" dirty="0" smtClean="0"/>
              <a:t>As venous return increases the walls of the ventricles are stretched further.</a:t>
            </a:r>
          </a:p>
          <a:p>
            <a:r>
              <a:rPr lang="en-GB" dirty="0" smtClean="0"/>
              <a:t>Results in a more powerful contraction.</a:t>
            </a:r>
          </a:p>
          <a:p>
            <a:r>
              <a:rPr lang="en-GB" dirty="0" smtClean="0"/>
              <a:t>Increases the amount of blood pumped around the body during exercise.</a:t>
            </a:r>
          </a:p>
          <a:p>
            <a:pPr marL="45720" indent="0">
              <a:buNone/>
            </a:pPr>
            <a:r>
              <a:rPr lang="en-GB" dirty="0" smtClean="0"/>
              <a:t>b)</a:t>
            </a:r>
          </a:p>
          <a:p>
            <a:r>
              <a:rPr lang="en-GB" dirty="0" smtClean="0"/>
              <a:t>Increases in blood acidity detected by chemoreceptors.</a:t>
            </a:r>
          </a:p>
          <a:p>
            <a:r>
              <a:rPr lang="en-GB" dirty="0" smtClean="0"/>
              <a:t>Chemoreceptors located in carotid arteries.</a:t>
            </a:r>
          </a:p>
          <a:p>
            <a:r>
              <a:rPr lang="en-GB" dirty="0" smtClean="0"/>
              <a:t>Nerve impulses sent to cardiac centre in medulla oblongata.</a:t>
            </a:r>
          </a:p>
          <a:p>
            <a:r>
              <a:rPr lang="en-GB" dirty="0" smtClean="0"/>
              <a:t>Stimulate the SAN via the vagal (to decrease HR) and sympathetic (to increase HR) nerves.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255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6512511" cy="2880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568952" cy="5721816"/>
          </a:xfrm>
        </p:spPr>
        <p:txBody>
          <a:bodyPr>
            <a:normAutofit fontScale="77500" lnSpcReduction="20000"/>
          </a:bodyPr>
          <a:lstStyle/>
          <a:p>
            <a:pPr marL="502920" indent="-457200">
              <a:buAutoNum type="alphaLcParenR"/>
            </a:pPr>
            <a:r>
              <a:rPr lang="en-GB" dirty="0" smtClean="0"/>
              <a:t>Briefly </a:t>
            </a:r>
            <a:r>
              <a:rPr lang="en-GB" dirty="0"/>
              <a:t>explain the terms cardiac output and stroke volume, and the </a:t>
            </a:r>
            <a:r>
              <a:rPr lang="en-GB" dirty="0" smtClean="0"/>
              <a:t>relationship between </a:t>
            </a:r>
            <a:r>
              <a:rPr lang="en-GB" dirty="0"/>
              <a:t>them</a:t>
            </a:r>
            <a:r>
              <a:rPr lang="en-GB" dirty="0" smtClean="0"/>
              <a:t>. (3 marks)</a:t>
            </a:r>
          </a:p>
          <a:p>
            <a:pPr marL="502920" indent="-457200">
              <a:buAutoNum type="alphaLcParenR"/>
            </a:pPr>
            <a:r>
              <a:rPr lang="en-GB" dirty="0" smtClean="0"/>
              <a:t>Explain </a:t>
            </a:r>
            <a:r>
              <a:rPr lang="en-GB" dirty="0"/>
              <a:t>the term cardio-vascular drift</a:t>
            </a:r>
            <a:r>
              <a:rPr lang="en-GB" dirty="0" smtClean="0"/>
              <a:t>. (3 marks)</a:t>
            </a:r>
          </a:p>
          <a:p>
            <a:pPr marL="502920" indent="-457200">
              <a:buAutoNum type="alphaLcParenR"/>
            </a:pPr>
            <a:r>
              <a:rPr lang="en-GB" dirty="0"/>
              <a:t>Explain how it is possible for a trained performer and an untrained performer </a:t>
            </a:r>
            <a:r>
              <a:rPr lang="en-GB" dirty="0" smtClean="0"/>
              <a:t>to have </a:t>
            </a:r>
            <a:r>
              <a:rPr lang="en-GB" dirty="0"/>
              <a:t>the same cardiac output for a given workload</a:t>
            </a:r>
            <a:r>
              <a:rPr lang="en-GB" dirty="0" smtClean="0"/>
              <a:t>.(2 marks)</a:t>
            </a:r>
          </a:p>
          <a:p>
            <a:pPr marL="45720" indent="0">
              <a:buNone/>
            </a:pPr>
            <a:r>
              <a:rPr lang="en-GB" dirty="0" smtClean="0"/>
              <a:t>a)</a:t>
            </a:r>
          </a:p>
          <a:p>
            <a:r>
              <a:rPr lang="en-GB" dirty="0" smtClean="0"/>
              <a:t>Cardiac output is the volume of blood leaving left ventricle per minute.</a:t>
            </a:r>
          </a:p>
          <a:p>
            <a:r>
              <a:rPr lang="en-GB" dirty="0" smtClean="0"/>
              <a:t>Stroke volume  is the volume of blood leaving left ventricle per beat.</a:t>
            </a:r>
          </a:p>
          <a:p>
            <a:r>
              <a:rPr lang="en-GB" dirty="0" smtClean="0"/>
              <a:t>Stroke volume x heart rate = cardiac output.</a:t>
            </a:r>
          </a:p>
          <a:p>
            <a:pPr marL="45720" indent="0">
              <a:buNone/>
            </a:pPr>
            <a:r>
              <a:rPr lang="en-GB" dirty="0" smtClean="0"/>
              <a:t>b)</a:t>
            </a:r>
          </a:p>
          <a:p>
            <a:r>
              <a:rPr lang="en-GB" dirty="0" smtClean="0"/>
              <a:t>Increase in heart rate that occurs during prolonged exercise.</a:t>
            </a:r>
          </a:p>
          <a:p>
            <a:r>
              <a:rPr lang="en-GB" dirty="0" smtClean="0"/>
              <a:t>Occurs to compensate for decreased stroke volume in order to maintain cardiac output.</a:t>
            </a:r>
          </a:p>
          <a:p>
            <a:r>
              <a:rPr lang="en-GB" dirty="0" smtClean="0"/>
              <a:t>This is caused by reduction in fluid in blood due to sweating.</a:t>
            </a:r>
          </a:p>
          <a:p>
            <a:r>
              <a:rPr lang="en-GB" dirty="0" smtClean="0"/>
              <a:t>This increases blood viscosity and decreases venous return (and thus stroke volume through Starling’s Law).</a:t>
            </a:r>
          </a:p>
          <a:p>
            <a:pPr marL="45720" indent="0">
              <a:buNone/>
            </a:pPr>
            <a:r>
              <a:rPr lang="en-GB" dirty="0" smtClean="0"/>
              <a:t>c)</a:t>
            </a:r>
          </a:p>
          <a:p>
            <a:r>
              <a:rPr lang="en-GB" dirty="0" smtClean="0"/>
              <a:t>Trained </a:t>
            </a:r>
            <a:r>
              <a:rPr lang="en-GB" dirty="0" err="1" smtClean="0"/>
              <a:t>athelte</a:t>
            </a:r>
            <a:r>
              <a:rPr lang="en-GB" dirty="0" smtClean="0"/>
              <a:t> will have larger stroke volume.</a:t>
            </a:r>
          </a:p>
          <a:p>
            <a:r>
              <a:rPr lang="en-GB" dirty="0" smtClean="0"/>
              <a:t>Can therefore achieve same cardiac output with lower heart rate.</a:t>
            </a:r>
          </a:p>
          <a:p>
            <a:r>
              <a:rPr lang="en-GB" dirty="0" smtClean="0"/>
              <a:t>Untrained athlete compensates for smaller stroke volume by increasing heart rate.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900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512511" cy="288032"/>
          </a:xfrm>
        </p:spPr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496944" cy="5865832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en-GB" dirty="0"/>
              <a:t>When a gymnast is performing, the physical demands of exercise will cause changes </a:t>
            </a:r>
            <a:r>
              <a:rPr lang="en-GB" dirty="0" smtClean="0"/>
              <a:t>to the </a:t>
            </a:r>
            <a:r>
              <a:rPr lang="en-GB" dirty="0"/>
              <a:t>gymnast’s cardiac output and stroke volume.</a:t>
            </a:r>
          </a:p>
          <a:p>
            <a:pPr marL="45720" indent="0">
              <a:buNone/>
            </a:pPr>
            <a:r>
              <a:rPr lang="en-GB" dirty="0" smtClean="0"/>
              <a:t>a) What </a:t>
            </a:r>
            <a:r>
              <a:rPr lang="en-GB" dirty="0"/>
              <a:t>are the effects of training on resting ‘cardiac output’ and ‘stroke volume</a:t>
            </a:r>
            <a:r>
              <a:rPr lang="en-GB" dirty="0" smtClean="0"/>
              <a:t>’? (2 marks)</a:t>
            </a:r>
          </a:p>
          <a:p>
            <a:pPr marL="45720" indent="0">
              <a:buNone/>
            </a:pPr>
            <a:r>
              <a:rPr lang="en-GB" dirty="0" smtClean="0"/>
              <a:t>b) Explain </a:t>
            </a:r>
            <a:r>
              <a:rPr lang="en-GB" dirty="0"/>
              <a:t>how rising levels of carbon dioxide cause an increase in cardiac output</a:t>
            </a:r>
            <a:r>
              <a:rPr lang="en-GB" dirty="0" smtClean="0"/>
              <a:t>. (4 marks)</a:t>
            </a:r>
          </a:p>
          <a:p>
            <a:pPr marL="45720" indent="0">
              <a:buNone/>
            </a:pPr>
            <a:r>
              <a:rPr lang="en-GB" dirty="0" smtClean="0"/>
              <a:t>a)</a:t>
            </a:r>
          </a:p>
          <a:p>
            <a:r>
              <a:rPr lang="en-GB" dirty="0" smtClean="0"/>
              <a:t>Training causes cardiac hypertrophy which leads to greater stroke volume.</a:t>
            </a:r>
          </a:p>
          <a:p>
            <a:r>
              <a:rPr lang="en-GB" dirty="0" smtClean="0"/>
              <a:t>Resting cardiac output remains the same.</a:t>
            </a:r>
          </a:p>
          <a:p>
            <a:r>
              <a:rPr lang="en-GB" dirty="0" smtClean="0"/>
              <a:t>Resting heart rate decreases due to increased stroke volume.</a:t>
            </a:r>
          </a:p>
          <a:p>
            <a:pPr marL="45720" indent="0">
              <a:buNone/>
            </a:pPr>
            <a:r>
              <a:rPr lang="en-GB" dirty="0" smtClean="0"/>
              <a:t>b)</a:t>
            </a:r>
          </a:p>
          <a:p>
            <a:r>
              <a:rPr lang="en-GB" dirty="0"/>
              <a:t>Increase in blood acidity caused by increase in CO2 and lactic acid levels.</a:t>
            </a:r>
          </a:p>
          <a:p>
            <a:r>
              <a:rPr lang="en-GB" dirty="0"/>
              <a:t>Detected by chemoreceptors (in carotid arteries).</a:t>
            </a:r>
          </a:p>
          <a:p>
            <a:r>
              <a:rPr lang="en-GB" dirty="0"/>
              <a:t>Nerve impulse sent to cardiac centre in medulla oblongata.</a:t>
            </a:r>
          </a:p>
          <a:p>
            <a:r>
              <a:rPr lang="en-GB" dirty="0"/>
              <a:t>Nerve stimulation to SAN decreases vagal and increases sympathetic impulses to increase heart rate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smtClean="0"/>
              <a:t>Results in an increased cardiac output.</a:t>
            </a:r>
          </a:p>
        </p:txBody>
      </p:sp>
    </p:spTree>
    <p:extLst>
      <p:ext uri="{BB962C8B-B14F-4D97-AF65-F5344CB8AC3E}">
        <p14:creationId xmlns:p14="http://schemas.microsoft.com/office/powerpoint/2010/main" val="364495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6512511" cy="2880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352928" cy="5649808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en-GB" dirty="0" smtClean="0"/>
              <a:t>When participating in a sporting activity the physical demands of exercise are met by increasing blood flow to some areas of the body.</a:t>
            </a:r>
          </a:p>
          <a:p>
            <a:pPr marL="502920" indent="-457200">
              <a:buAutoNum type="alphaLcParenR"/>
            </a:pPr>
            <a:r>
              <a:rPr lang="en-GB" dirty="0" smtClean="0"/>
              <a:t>What are the effects of training on resting cardiac output, heart rate and stroke volume? (3 marks)</a:t>
            </a:r>
          </a:p>
          <a:p>
            <a:pPr marL="502920" indent="-457200">
              <a:buAutoNum type="alphaLcParenR"/>
            </a:pPr>
            <a:r>
              <a:rPr lang="en-GB" dirty="0" smtClean="0"/>
              <a:t>Both </a:t>
            </a:r>
            <a:r>
              <a:rPr lang="en-GB" dirty="0"/>
              <a:t>heart rate and stroke volume increase during exercise. What causes the increase in stroke volume? (2 marks)</a:t>
            </a:r>
          </a:p>
          <a:p>
            <a:pPr marL="45720" indent="0">
              <a:buNone/>
            </a:pPr>
            <a:r>
              <a:rPr lang="en-GB" dirty="0" smtClean="0"/>
              <a:t>a)</a:t>
            </a:r>
          </a:p>
          <a:p>
            <a:r>
              <a:rPr lang="en-GB" dirty="0"/>
              <a:t>Training causes cardiac hypertrophy which leads to greater stroke volume.</a:t>
            </a:r>
          </a:p>
          <a:p>
            <a:r>
              <a:rPr lang="en-GB" dirty="0"/>
              <a:t>Resting cardiac output remains the same.</a:t>
            </a:r>
          </a:p>
          <a:p>
            <a:r>
              <a:rPr lang="en-GB" dirty="0"/>
              <a:t>Resting heart rate decreases due to increased stroke volume</a:t>
            </a:r>
            <a:r>
              <a:rPr lang="en-GB" dirty="0" smtClean="0"/>
              <a:t>.</a:t>
            </a:r>
          </a:p>
          <a:p>
            <a:pPr marL="45720" indent="0">
              <a:buNone/>
            </a:pPr>
            <a:r>
              <a:rPr lang="en-GB" dirty="0" smtClean="0"/>
              <a:t>b)</a:t>
            </a:r>
          </a:p>
          <a:p>
            <a:r>
              <a:rPr lang="en-GB" dirty="0"/>
              <a:t>Starling’s Law states that the greater venous return, the greater stroke volume is.</a:t>
            </a:r>
          </a:p>
          <a:p>
            <a:r>
              <a:rPr lang="en-GB" dirty="0"/>
              <a:t>As venous return increases the walls of the ventricles are stretched further.</a:t>
            </a:r>
          </a:p>
          <a:p>
            <a:r>
              <a:rPr lang="en-GB" dirty="0"/>
              <a:t>Results in a more powerful contraction.</a:t>
            </a:r>
          </a:p>
          <a:p>
            <a:r>
              <a:rPr lang="en-GB" dirty="0"/>
              <a:t>Increases the amount of blood pumped around the body during exercise.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989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6512511" cy="2880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496944" cy="64087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GB" dirty="0" smtClean="0"/>
              <a:t>Describe how the </a:t>
            </a:r>
            <a:r>
              <a:rPr lang="en-GB" dirty="0" err="1" smtClean="0"/>
              <a:t>sinoatrial</a:t>
            </a:r>
            <a:r>
              <a:rPr lang="en-GB" dirty="0" smtClean="0"/>
              <a:t> node (SAN) and the </a:t>
            </a:r>
            <a:r>
              <a:rPr lang="en-GB" dirty="0" err="1" smtClean="0"/>
              <a:t>atrioventricular</a:t>
            </a:r>
            <a:r>
              <a:rPr lang="en-GB" dirty="0" smtClean="0"/>
              <a:t> node (AVN) control the increase in heart rate during exercise. (6 marks)</a:t>
            </a:r>
            <a:endParaRPr lang="en-GB" dirty="0"/>
          </a:p>
          <a:p>
            <a:r>
              <a:rPr lang="en-GB" dirty="0" smtClean="0"/>
              <a:t>Impulse for cardiac contraction initiated by SAN.</a:t>
            </a:r>
          </a:p>
          <a:p>
            <a:r>
              <a:rPr lang="en-GB" dirty="0" smtClean="0"/>
              <a:t>SAN found in wall of right atrium.</a:t>
            </a:r>
          </a:p>
          <a:p>
            <a:r>
              <a:rPr lang="en-GB" dirty="0" smtClean="0"/>
              <a:t>SAN sets heart’s rhythm and also known as pacemaker.</a:t>
            </a:r>
          </a:p>
          <a:p>
            <a:r>
              <a:rPr lang="en-GB" dirty="0" smtClean="0"/>
              <a:t>SAN causes atria to contract.</a:t>
            </a:r>
          </a:p>
          <a:p>
            <a:r>
              <a:rPr lang="en-GB" dirty="0" smtClean="0"/>
              <a:t>Impulse passes to AVN.</a:t>
            </a:r>
          </a:p>
          <a:p>
            <a:r>
              <a:rPr lang="en-GB" dirty="0" smtClean="0"/>
              <a:t>Then travels down septum in the Bundle of His.</a:t>
            </a:r>
          </a:p>
          <a:p>
            <a:r>
              <a:rPr lang="en-GB" dirty="0" smtClean="0"/>
              <a:t>Reaches tip of ventricle and branches out through </a:t>
            </a:r>
            <a:r>
              <a:rPr lang="en-GB" dirty="0" err="1" smtClean="0"/>
              <a:t>purkinje</a:t>
            </a:r>
            <a:r>
              <a:rPr lang="en-GB" dirty="0" smtClean="0"/>
              <a:t> fibres.</a:t>
            </a:r>
          </a:p>
          <a:p>
            <a:r>
              <a:rPr lang="en-GB" dirty="0" smtClean="0"/>
              <a:t>Delay in the impulse before AVN causes ventricles to contract.</a:t>
            </a:r>
          </a:p>
          <a:p>
            <a:r>
              <a:rPr lang="en-GB" dirty="0" smtClean="0"/>
              <a:t>Heart rate controlled by autonomic  nervous system.</a:t>
            </a:r>
          </a:p>
          <a:p>
            <a:r>
              <a:rPr lang="en-GB" dirty="0" smtClean="0"/>
              <a:t>Parasympathetic branch decreases HR via </a:t>
            </a:r>
            <a:r>
              <a:rPr lang="en-GB" dirty="0" err="1" smtClean="0"/>
              <a:t>vagus</a:t>
            </a:r>
            <a:r>
              <a:rPr lang="en-GB" dirty="0" smtClean="0"/>
              <a:t> nerve.</a:t>
            </a:r>
          </a:p>
          <a:p>
            <a:r>
              <a:rPr lang="en-GB" dirty="0" smtClean="0"/>
              <a:t>Sympathetic branch increases HR via sympathetic nerve.</a:t>
            </a:r>
          </a:p>
          <a:p>
            <a:pPr marL="45720" indent="0">
              <a:buNone/>
            </a:pP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0770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452</TotalTime>
  <Words>948</Words>
  <Application>Microsoft Office PowerPoint</Application>
  <PresentationFormat>On-screen Show (4:3)</PresentationFormat>
  <Paragraphs>83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Slipstream</vt:lpstr>
      <vt:lpstr>AS PE PHYSIOLOGY   EXAM QUESTIONS &amp; MARK SCHEMES</vt:lpstr>
      <vt:lpstr>HEART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PE PHYSIOLOGY REVISION  EXAM QUESTIONS &amp; MARK SCHEMES</dc:title>
  <dc:creator>JTurnbull</dc:creator>
  <cp:lastModifiedBy>jamie</cp:lastModifiedBy>
  <cp:revision>33</cp:revision>
  <dcterms:created xsi:type="dcterms:W3CDTF">2012-12-14T08:48:19Z</dcterms:created>
  <dcterms:modified xsi:type="dcterms:W3CDTF">2017-09-02T09:25:40Z</dcterms:modified>
</cp:coreProperties>
</file>