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77" r:id="rId6"/>
    <p:sldId id="287" r:id="rId7"/>
    <p:sldId id="288" r:id="rId8"/>
    <p:sldId id="289" r:id="rId9"/>
    <p:sldId id="290" r:id="rId10"/>
    <p:sldId id="29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96"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FDC786-D35A-447B-ABB7-60ECEFC0230D}" type="datetimeFigureOut">
              <a:rPr lang="en-GB" smtClean="0"/>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DC786-D35A-447B-ABB7-60ECEFC0230D}" type="datetimeFigureOut">
              <a:rPr lang="en-GB" smtClean="0"/>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FDC786-D35A-447B-ABB7-60ECEFC0230D}" type="datetimeFigureOut">
              <a:rPr lang="en-GB" smtClean="0"/>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2FDC786-D35A-447B-ABB7-60ECEFC0230D}" type="datetimeFigureOut">
              <a:rPr lang="en-GB" smtClean="0"/>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DC786-D35A-447B-ABB7-60ECEFC0230D}" type="datetimeFigureOut">
              <a:rPr lang="en-GB" smtClean="0"/>
              <a:t>30/12/2012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2FDC786-D35A-447B-ABB7-60ECEFC0230D}" type="datetimeFigureOut">
              <a:rPr lang="en-GB" smtClean="0"/>
              <a:t>30/12/2012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5C0FA-B959-424E-8958-49FD849DB7DE}"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FDC786-D35A-447B-ABB7-60ECEFC0230D}" type="datetimeFigureOut">
              <a:rPr lang="en-GB" smtClean="0"/>
              <a:t>30/12/2012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A5C0FA-B959-424E-8958-49FD849DB7DE}"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FDC786-D35A-447B-ABB7-60ECEFC0230D}" type="datetimeFigureOut">
              <a:rPr lang="en-GB" smtClean="0"/>
              <a:t>30/12/2012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DC786-D35A-447B-ABB7-60ECEFC0230D}" type="datetimeFigureOut">
              <a:rPr lang="en-GB" smtClean="0"/>
              <a:t>30/12/2012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DC786-D35A-447B-ABB7-60ECEFC0230D}" type="datetimeFigureOut">
              <a:rPr lang="en-GB" smtClean="0"/>
              <a:t>30/12/2012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5C0FA-B959-424E-8958-49FD849DB7DE}"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DC786-D35A-447B-ABB7-60ECEFC0230D}" type="datetimeFigureOut">
              <a:rPr lang="en-GB" smtClean="0"/>
              <a:t>30/12/2012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A5C0FA-B959-424E-8958-49FD849DB7DE}"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32FDC786-D35A-447B-ABB7-60ECEFC0230D}" type="datetimeFigureOut">
              <a:rPr lang="en-GB" smtClean="0"/>
              <a:t>30/12/2012</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FA5C0FA-B959-424E-8958-49FD849DB7DE}"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a:p>
        </p:txBody>
      </p:sp>
      <p:sp>
        <p:nvSpPr>
          <p:cNvPr id="2" name="Title 1"/>
          <p:cNvSpPr>
            <a:spLocks noGrp="1"/>
          </p:cNvSpPr>
          <p:nvPr>
            <p:ph type="ctrTitle"/>
          </p:nvPr>
        </p:nvSpPr>
        <p:spPr>
          <a:xfrm>
            <a:off x="683568" y="980728"/>
            <a:ext cx="7772400" cy="1470025"/>
          </a:xfrm>
        </p:spPr>
        <p:txBody>
          <a:bodyPr>
            <a:noAutofit/>
          </a:bodyPr>
          <a:lstStyle/>
          <a:p>
            <a:r>
              <a:rPr lang="en-GB" sz="6000" dirty="0" smtClean="0"/>
              <a:t>AS PE </a:t>
            </a:r>
            <a:r>
              <a:rPr lang="en-GB" sz="6000" smtClean="0"/>
              <a:t>PHYSIOLOGY </a:t>
            </a:r>
            <a:r>
              <a:rPr lang="en-GB" sz="6000" dirty="0" smtClean="0"/>
              <a:t/>
            </a:r>
            <a:br>
              <a:rPr lang="en-GB" sz="6000" dirty="0" smtClean="0"/>
            </a:br>
            <a:r>
              <a:rPr lang="en-GB" sz="6000" dirty="0"/>
              <a:t/>
            </a:r>
            <a:br>
              <a:rPr lang="en-GB" sz="6000" dirty="0"/>
            </a:br>
            <a:r>
              <a:rPr lang="en-GB" sz="6000" dirty="0" smtClean="0"/>
              <a:t>EXAM QUESTIONS &amp; MARK SCHEMES</a:t>
            </a:r>
            <a:endParaRPr lang="en-GB" sz="6000" dirty="0"/>
          </a:p>
        </p:txBody>
      </p:sp>
    </p:spTree>
    <p:extLst>
      <p:ext uri="{BB962C8B-B14F-4D97-AF65-F5344CB8AC3E}">
        <p14:creationId xmlns:p14="http://schemas.microsoft.com/office/powerpoint/2010/main" val="2724891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260648"/>
            <a:ext cx="6512511" cy="216024"/>
          </a:xfrm>
        </p:spPr>
        <p:txBody>
          <a:bodyPr/>
          <a:lstStyle/>
          <a:p>
            <a:endParaRPr lang="en-GB" dirty="0"/>
          </a:p>
        </p:txBody>
      </p:sp>
      <p:sp>
        <p:nvSpPr>
          <p:cNvPr id="3" name="Content Placeholder 2"/>
          <p:cNvSpPr>
            <a:spLocks noGrp="1"/>
          </p:cNvSpPr>
          <p:nvPr>
            <p:ph sz="quarter" idx="13"/>
          </p:nvPr>
        </p:nvSpPr>
        <p:spPr>
          <a:xfrm>
            <a:off x="251520" y="731520"/>
            <a:ext cx="8568952" cy="5721816"/>
          </a:xfrm>
        </p:spPr>
        <p:txBody>
          <a:bodyPr/>
          <a:lstStyle/>
          <a:p>
            <a:pPr marL="45720" indent="0">
              <a:buNone/>
            </a:pPr>
            <a:r>
              <a:rPr lang="en-GB" dirty="0" smtClean="0"/>
              <a:t>The choices we make about our lifestyle can have negative effects upon our health and fitness. </a:t>
            </a:r>
          </a:p>
          <a:p>
            <a:pPr marL="502920" indent="-457200">
              <a:buAutoNum type="alphaLcParenR"/>
            </a:pPr>
            <a:r>
              <a:rPr lang="en-GB" dirty="0" smtClean="0"/>
              <a:t>State three lifestyle choices that can have an effect upon our health and fitness. (3 marks)</a:t>
            </a:r>
          </a:p>
          <a:p>
            <a:pPr marL="502920" indent="-457200">
              <a:buAutoNum type="alphaLcParenR"/>
            </a:pPr>
            <a:r>
              <a:rPr lang="en-GB" dirty="0" smtClean="0"/>
              <a:t>Choose one of the answers in part (a) and discuss how you could help somebody else change their lifestyle. (3 marks)</a:t>
            </a:r>
          </a:p>
          <a:p>
            <a:pPr marL="45720" indent="0">
              <a:buNone/>
            </a:pPr>
            <a:r>
              <a:rPr lang="en-GB" dirty="0" smtClean="0"/>
              <a:t>a)</a:t>
            </a:r>
          </a:p>
          <a:p>
            <a:r>
              <a:rPr lang="en-GB" dirty="0" smtClean="0"/>
              <a:t>Diet, exercise, alcohol intake, smoking.</a:t>
            </a:r>
          </a:p>
          <a:p>
            <a:pPr marL="45720" indent="0">
              <a:buNone/>
            </a:pPr>
            <a:r>
              <a:rPr lang="en-GB" dirty="0" smtClean="0"/>
              <a:t>b)</a:t>
            </a:r>
          </a:p>
          <a:p>
            <a:r>
              <a:rPr lang="en-GB" dirty="0" smtClean="0"/>
              <a:t>Dependant on answer chosen from (a). Answer must explain the dangers and/or benefits of the particular lifestyle choice and suggestions of how to start to adopt a more healthy lifestyle choice (e.g. for exercise; walking to school/work).</a:t>
            </a:r>
            <a:endParaRPr lang="en-GB" dirty="0"/>
          </a:p>
        </p:txBody>
      </p:sp>
    </p:spTree>
    <p:extLst>
      <p:ext uri="{BB962C8B-B14F-4D97-AF65-F5344CB8AC3E}">
        <p14:creationId xmlns:p14="http://schemas.microsoft.com/office/powerpoint/2010/main" val="419172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1)">
                                      <p:cBhvr>
                                        <p:cTn id="7" dur="2000"/>
                                        <p:tgtEl>
                                          <p:spTgt spid="3">
                                            <p:txEl>
                                              <p:pRg st="3" end="3"/>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heel(1)">
                                      <p:cBhvr>
                                        <p:cTn id="10" dur="2000"/>
                                        <p:tgtEl>
                                          <p:spTgt spid="3">
                                            <p:txEl>
                                              <p:pRg st="4" end="4"/>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heel(1)">
                                      <p:cBhvr>
                                        <p:cTn id="13" dur="2000"/>
                                        <p:tgtEl>
                                          <p:spTgt spid="3">
                                            <p:txEl>
                                              <p:pRg st="5" end="5"/>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heel(1)">
                                      <p:cBhvr>
                                        <p:cTn id="1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424936" cy="648072"/>
          </a:xfrm>
        </p:spPr>
        <p:txBody>
          <a:bodyPr/>
          <a:lstStyle/>
          <a:p>
            <a:pPr marL="0" indent="0" algn="ctr">
              <a:buNone/>
            </a:pPr>
            <a:r>
              <a:rPr lang="en-GB" dirty="0" smtClean="0"/>
              <a:t>IMPROVING FITNESS AND HEALTH</a:t>
            </a:r>
            <a:endParaRPr lang="en-GB" dirty="0"/>
          </a:p>
        </p:txBody>
      </p:sp>
      <p:sp>
        <p:nvSpPr>
          <p:cNvPr id="3" name="Content Placeholder 2"/>
          <p:cNvSpPr>
            <a:spLocks noGrp="1"/>
          </p:cNvSpPr>
          <p:nvPr>
            <p:ph sz="quarter" idx="13"/>
          </p:nvPr>
        </p:nvSpPr>
        <p:spPr>
          <a:xfrm>
            <a:off x="323528" y="2060848"/>
            <a:ext cx="8640960" cy="4536504"/>
          </a:xfrm>
        </p:spPr>
        <p:txBody>
          <a:bodyPr>
            <a:normAutofit fontScale="92500" lnSpcReduction="10000"/>
          </a:bodyPr>
          <a:lstStyle/>
          <a:p>
            <a:pPr marL="45720" indent="0">
              <a:buNone/>
            </a:pPr>
            <a:r>
              <a:rPr lang="en-GB" dirty="0"/>
              <a:t>Many people play tennis as a way of improving their fitness</a:t>
            </a:r>
            <a:r>
              <a:rPr lang="en-GB" dirty="0" smtClean="0"/>
              <a:t>.</a:t>
            </a:r>
          </a:p>
          <a:p>
            <a:pPr marL="502920" indent="-457200">
              <a:buAutoNum type="alphaLcParenR"/>
            </a:pPr>
            <a:r>
              <a:rPr lang="en-GB" dirty="0" smtClean="0"/>
              <a:t>Explain </a:t>
            </a:r>
            <a:r>
              <a:rPr lang="en-GB" dirty="0"/>
              <a:t>the difference between the terms health and fitness</a:t>
            </a:r>
            <a:r>
              <a:rPr lang="en-GB" dirty="0" smtClean="0"/>
              <a:t>. (1 mark)</a:t>
            </a:r>
          </a:p>
          <a:p>
            <a:pPr marL="502920" indent="-457200">
              <a:buAutoNum type="alphaLcParenR"/>
            </a:pPr>
            <a:r>
              <a:rPr lang="en-GB" dirty="0"/>
              <a:t>Explain how the health of a performer may affect their fitness</a:t>
            </a:r>
            <a:r>
              <a:rPr lang="en-GB" dirty="0" smtClean="0"/>
              <a:t>. (2 marks)</a:t>
            </a:r>
          </a:p>
          <a:p>
            <a:pPr marL="45720" indent="0">
              <a:buNone/>
            </a:pPr>
            <a:r>
              <a:rPr lang="en-GB" dirty="0" smtClean="0"/>
              <a:t>a)</a:t>
            </a:r>
          </a:p>
          <a:p>
            <a:r>
              <a:rPr lang="en-GB" dirty="0" smtClean="0"/>
              <a:t>Fitness – ability to cope with demands of your environment.</a:t>
            </a:r>
          </a:p>
          <a:p>
            <a:r>
              <a:rPr lang="en-GB" dirty="0" smtClean="0"/>
              <a:t>Health – complete mental, social and physical well-being.</a:t>
            </a:r>
          </a:p>
          <a:p>
            <a:pPr marL="45720" indent="0">
              <a:buNone/>
            </a:pPr>
            <a:r>
              <a:rPr lang="en-GB" dirty="0" smtClean="0"/>
              <a:t>b)</a:t>
            </a:r>
          </a:p>
          <a:p>
            <a:r>
              <a:rPr lang="en-GB" dirty="0"/>
              <a:t>Can be unhealthy/get cold/flu/injury/ and unable to train/fitness declines</a:t>
            </a:r>
          </a:p>
          <a:p>
            <a:r>
              <a:rPr lang="en-GB" dirty="0" smtClean="0"/>
              <a:t>Can </a:t>
            </a:r>
            <a:r>
              <a:rPr lang="en-GB" dirty="0"/>
              <a:t>be unhealthy but able to train and fitness can still improve</a:t>
            </a:r>
          </a:p>
        </p:txBody>
      </p:sp>
    </p:spTree>
    <p:extLst>
      <p:ext uri="{BB962C8B-B14F-4D97-AF65-F5344CB8AC3E}">
        <p14:creationId xmlns:p14="http://schemas.microsoft.com/office/powerpoint/2010/main" val="45848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332656"/>
            <a:ext cx="6512511" cy="288032"/>
          </a:xfrm>
        </p:spPr>
        <p:txBody>
          <a:bodyPr/>
          <a:lstStyle/>
          <a:p>
            <a:endParaRPr lang="en-GB" dirty="0"/>
          </a:p>
        </p:txBody>
      </p:sp>
      <p:sp>
        <p:nvSpPr>
          <p:cNvPr id="3" name="Content Placeholder 2"/>
          <p:cNvSpPr>
            <a:spLocks noGrp="1"/>
          </p:cNvSpPr>
          <p:nvPr>
            <p:ph sz="quarter" idx="13"/>
          </p:nvPr>
        </p:nvSpPr>
        <p:spPr>
          <a:xfrm>
            <a:off x="251520" y="731520"/>
            <a:ext cx="8640960" cy="5793824"/>
          </a:xfrm>
        </p:spPr>
        <p:txBody>
          <a:bodyPr/>
          <a:lstStyle/>
          <a:p>
            <a:pPr marL="45720" indent="0">
              <a:buNone/>
            </a:pPr>
            <a:r>
              <a:rPr lang="en-GB" dirty="0"/>
              <a:t>The different types of events in athletics require different components of fitness</a:t>
            </a:r>
            <a:r>
              <a:rPr lang="en-GB" dirty="0" smtClean="0"/>
              <a:t>. </a:t>
            </a:r>
          </a:p>
          <a:p>
            <a:pPr marL="502920" indent="-457200">
              <a:buAutoNum type="alphaLcParenR"/>
            </a:pPr>
            <a:r>
              <a:rPr lang="en-GB" dirty="0" smtClean="0"/>
              <a:t>Name </a:t>
            </a:r>
            <a:r>
              <a:rPr lang="en-GB" dirty="0"/>
              <a:t>two components of skill-related fitness required by a 400 metre hurdler</a:t>
            </a:r>
            <a:r>
              <a:rPr lang="en-GB" dirty="0" smtClean="0"/>
              <a:t>. (1 mark)</a:t>
            </a:r>
          </a:p>
          <a:p>
            <a:pPr marL="502920" indent="-457200">
              <a:buAutoNum type="alphaLcParenR"/>
            </a:pPr>
            <a:r>
              <a:rPr lang="en-GB" dirty="0"/>
              <a:t>Name two components of health-related fitness required by a shot putter</a:t>
            </a:r>
            <a:r>
              <a:rPr lang="en-GB" dirty="0" smtClean="0"/>
              <a:t>. (1 mark)</a:t>
            </a:r>
          </a:p>
          <a:p>
            <a:pPr marL="45720" indent="0">
              <a:buNone/>
            </a:pPr>
            <a:r>
              <a:rPr lang="en-GB" dirty="0" smtClean="0"/>
              <a:t>a)</a:t>
            </a:r>
          </a:p>
          <a:p>
            <a:r>
              <a:rPr lang="en-GB" dirty="0"/>
              <a:t>Agility/balance/co-ordination/reaction </a:t>
            </a:r>
            <a:r>
              <a:rPr lang="en-GB" dirty="0" smtClean="0"/>
              <a:t>time.</a:t>
            </a:r>
          </a:p>
          <a:p>
            <a:pPr marL="45720" indent="0">
              <a:buNone/>
            </a:pPr>
            <a:r>
              <a:rPr lang="en-GB" dirty="0" smtClean="0"/>
              <a:t>b)</a:t>
            </a:r>
          </a:p>
          <a:p>
            <a:r>
              <a:rPr lang="en-GB" dirty="0" smtClean="0"/>
              <a:t>Strength/power/speed/flexibility.</a:t>
            </a:r>
            <a:endParaRPr lang="en-GB" dirty="0"/>
          </a:p>
        </p:txBody>
      </p:sp>
    </p:spTree>
    <p:extLst>
      <p:ext uri="{BB962C8B-B14F-4D97-AF65-F5344CB8AC3E}">
        <p14:creationId xmlns:p14="http://schemas.microsoft.com/office/powerpoint/2010/main" val="158535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6512511" cy="360040"/>
          </a:xfrm>
        </p:spPr>
        <p:txBody>
          <a:bodyPr/>
          <a:lstStyle/>
          <a:p>
            <a:endParaRPr lang="en-GB" dirty="0"/>
          </a:p>
        </p:txBody>
      </p:sp>
      <p:sp>
        <p:nvSpPr>
          <p:cNvPr id="3" name="Content Placeholder 2"/>
          <p:cNvSpPr>
            <a:spLocks noGrp="1"/>
          </p:cNvSpPr>
          <p:nvPr>
            <p:ph sz="quarter" idx="13"/>
          </p:nvPr>
        </p:nvSpPr>
        <p:spPr>
          <a:xfrm>
            <a:off x="395536" y="731520"/>
            <a:ext cx="8568952" cy="5865832"/>
          </a:xfrm>
        </p:spPr>
        <p:txBody>
          <a:bodyPr>
            <a:normAutofit fontScale="77500" lnSpcReduction="20000"/>
          </a:bodyPr>
          <a:lstStyle/>
          <a:p>
            <a:pPr marL="45720" indent="0">
              <a:buNone/>
            </a:pPr>
            <a:r>
              <a:rPr lang="en-GB" dirty="0"/>
              <a:t>Football is a popular team sport played in the UK. Football players require a </a:t>
            </a:r>
            <a:r>
              <a:rPr lang="en-GB" dirty="0" smtClean="0"/>
              <a:t>good level </a:t>
            </a:r>
            <a:r>
              <a:rPr lang="en-GB" dirty="0"/>
              <a:t>of stamina if they are to be successful</a:t>
            </a:r>
            <a:r>
              <a:rPr lang="en-GB" dirty="0" smtClean="0"/>
              <a:t>.</a:t>
            </a:r>
          </a:p>
          <a:p>
            <a:pPr marL="502920" indent="-457200">
              <a:buAutoNum type="alphaLcParenR"/>
            </a:pPr>
            <a:r>
              <a:rPr lang="en-GB" dirty="0" smtClean="0"/>
              <a:t>What </a:t>
            </a:r>
            <a:r>
              <a:rPr lang="en-GB" dirty="0"/>
              <a:t>do you understand by the term ‘stamina’ and why is it an </a:t>
            </a:r>
            <a:r>
              <a:rPr lang="en-GB" dirty="0" smtClean="0"/>
              <a:t>important component </a:t>
            </a:r>
            <a:r>
              <a:rPr lang="en-GB" dirty="0"/>
              <a:t>of fitness for football players</a:t>
            </a:r>
            <a:r>
              <a:rPr lang="en-GB" dirty="0" smtClean="0"/>
              <a:t>? (2 marks)</a:t>
            </a:r>
          </a:p>
          <a:p>
            <a:pPr marL="502920" indent="-457200">
              <a:buAutoNum type="alphaLcParenR"/>
            </a:pPr>
            <a:r>
              <a:rPr lang="en-GB" dirty="0"/>
              <a:t>Name two other components of fitness and, using examples, explain why </a:t>
            </a:r>
            <a:r>
              <a:rPr lang="en-GB" dirty="0" smtClean="0"/>
              <a:t>each component </a:t>
            </a:r>
            <a:r>
              <a:rPr lang="en-GB" dirty="0"/>
              <a:t>is important in a game of football</a:t>
            </a:r>
            <a:r>
              <a:rPr lang="en-GB" dirty="0" smtClean="0"/>
              <a:t>. (3 marks)</a:t>
            </a:r>
          </a:p>
          <a:p>
            <a:pPr marL="45720" indent="0">
              <a:buNone/>
            </a:pPr>
            <a:r>
              <a:rPr lang="en-GB" dirty="0" smtClean="0"/>
              <a:t>a)</a:t>
            </a:r>
          </a:p>
          <a:p>
            <a:r>
              <a:rPr lang="en-GB" dirty="0"/>
              <a:t>Ability to delay the onset of fatigue</a:t>
            </a:r>
          </a:p>
          <a:p>
            <a:r>
              <a:rPr lang="en-GB" dirty="0" smtClean="0"/>
              <a:t>Important </a:t>
            </a:r>
            <a:r>
              <a:rPr lang="en-GB" dirty="0"/>
              <a:t>because of the duration of the game </a:t>
            </a:r>
            <a:r>
              <a:rPr lang="en-GB" dirty="0" err="1"/>
              <a:t>eg</a:t>
            </a:r>
            <a:r>
              <a:rPr lang="en-GB" dirty="0"/>
              <a:t> 90 </a:t>
            </a:r>
            <a:r>
              <a:rPr lang="en-GB" dirty="0" err="1" smtClean="0"/>
              <a:t>mins</a:t>
            </a:r>
            <a:endParaRPr lang="en-GB" dirty="0" smtClean="0"/>
          </a:p>
          <a:p>
            <a:pPr marL="45720" indent="0">
              <a:buNone/>
            </a:pPr>
            <a:r>
              <a:rPr lang="en-GB" dirty="0" smtClean="0"/>
              <a:t>b)</a:t>
            </a:r>
          </a:p>
          <a:p>
            <a:r>
              <a:rPr lang="en-GB" dirty="0"/>
              <a:t>Power; Speed; Flexibility; Balance; Agility, Reaction time; Co-ordination; Muscular </a:t>
            </a:r>
            <a:r>
              <a:rPr lang="en-GB" dirty="0" smtClean="0"/>
              <a:t>endurance.</a:t>
            </a:r>
          </a:p>
          <a:p>
            <a:r>
              <a:rPr lang="en-GB" dirty="0"/>
              <a:t>Power – move body quickly/jump high/ apply force to ball/shoot/tackle;</a:t>
            </a:r>
          </a:p>
          <a:p>
            <a:r>
              <a:rPr lang="en-GB" dirty="0" smtClean="0"/>
              <a:t>Speed </a:t>
            </a:r>
            <a:r>
              <a:rPr lang="en-GB" dirty="0"/>
              <a:t>– get to ball quickly/run fast;</a:t>
            </a:r>
          </a:p>
          <a:p>
            <a:r>
              <a:rPr lang="en-GB" dirty="0" smtClean="0"/>
              <a:t>Flexibility </a:t>
            </a:r>
            <a:r>
              <a:rPr lang="en-GB" dirty="0"/>
              <a:t>– reach in tackle/stretch to get to ball;</a:t>
            </a:r>
          </a:p>
          <a:p>
            <a:r>
              <a:rPr lang="en-GB" dirty="0" smtClean="0"/>
              <a:t>Balance </a:t>
            </a:r>
            <a:r>
              <a:rPr lang="en-GB" dirty="0"/>
              <a:t>– stay stable/not fall when dribbling;</a:t>
            </a:r>
          </a:p>
          <a:p>
            <a:r>
              <a:rPr lang="en-GB" dirty="0" smtClean="0"/>
              <a:t>Agility </a:t>
            </a:r>
            <a:r>
              <a:rPr lang="en-GB" dirty="0"/>
              <a:t>– change direction quickly;</a:t>
            </a:r>
          </a:p>
          <a:p>
            <a:r>
              <a:rPr lang="en-GB" dirty="0" smtClean="0"/>
              <a:t>Reaction </a:t>
            </a:r>
            <a:r>
              <a:rPr lang="en-GB" dirty="0"/>
              <a:t>time – respond quickly/make decisions/read game (especially goalkeepers);</a:t>
            </a:r>
          </a:p>
          <a:p>
            <a:r>
              <a:rPr lang="en-GB" dirty="0" smtClean="0"/>
              <a:t>Co-ordination </a:t>
            </a:r>
            <a:r>
              <a:rPr lang="en-GB" dirty="0"/>
              <a:t>– move legs/feet/hands smoothly;</a:t>
            </a:r>
          </a:p>
          <a:p>
            <a:r>
              <a:rPr lang="en-GB" dirty="0" smtClean="0"/>
              <a:t>Muscular </a:t>
            </a:r>
            <a:r>
              <a:rPr lang="en-GB" dirty="0"/>
              <a:t>endurance – repeated skills/ muscle contractions</a:t>
            </a:r>
          </a:p>
        </p:txBody>
      </p:sp>
    </p:spTree>
    <p:extLst>
      <p:ext uri="{BB962C8B-B14F-4D97-AF65-F5344CB8AC3E}">
        <p14:creationId xmlns:p14="http://schemas.microsoft.com/office/powerpoint/2010/main" val="117648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ircle(in)">
                                      <p:cBhvr>
                                        <p:cTn id="19" dur="2000"/>
                                        <p:tgtEl>
                                          <p:spTgt spid="3">
                                            <p:txEl>
                                              <p:pRg st="7" end="7"/>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circle(in)">
                                      <p:cBhvr>
                                        <p:cTn id="25" dur="2000"/>
                                        <p:tgtEl>
                                          <p:spTgt spid="3">
                                            <p:txEl>
                                              <p:pRg st="9" end="9"/>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circle(in)">
                                      <p:cBhvr>
                                        <p:cTn id="28" dur="2000"/>
                                        <p:tgtEl>
                                          <p:spTgt spid="3">
                                            <p:txEl>
                                              <p:pRg st="10" end="10"/>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circle(in)">
                                      <p:cBhvr>
                                        <p:cTn id="31" dur="2000"/>
                                        <p:tgtEl>
                                          <p:spTgt spid="3">
                                            <p:txEl>
                                              <p:pRg st="11" end="11"/>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circle(in)">
                                      <p:cBhvr>
                                        <p:cTn id="34" dur="2000"/>
                                        <p:tgtEl>
                                          <p:spTgt spid="3">
                                            <p:txEl>
                                              <p:pRg st="12" end="12"/>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circle(in)">
                                      <p:cBhvr>
                                        <p:cTn id="37" dur="2000"/>
                                        <p:tgtEl>
                                          <p:spTgt spid="3">
                                            <p:txEl>
                                              <p:pRg st="13" end="13"/>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14" end="14"/>
                                            </p:txEl>
                                          </p:spTgt>
                                        </p:tgtEl>
                                        <p:attrNameLst>
                                          <p:attrName>style.visibility</p:attrName>
                                        </p:attrNameLst>
                                      </p:cBhvr>
                                      <p:to>
                                        <p:strVal val="visible"/>
                                      </p:to>
                                    </p:set>
                                    <p:animEffect transition="in" filter="circle(in)">
                                      <p:cBhvr>
                                        <p:cTn id="40" dur="2000"/>
                                        <p:tgtEl>
                                          <p:spTgt spid="3">
                                            <p:txEl>
                                              <p:pRg st="14" end="14"/>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animEffect transition="in" filter="circle(in)">
                                      <p:cBhvr>
                                        <p:cTn id="43" dur="20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6512511" cy="1143000"/>
          </a:xfrm>
        </p:spPr>
        <p:txBody>
          <a:bodyPr/>
          <a:lstStyle/>
          <a:p>
            <a:endParaRPr lang="en-GB" dirty="0"/>
          </a:p>
        </p:txBody>
      </p:sp>
      <p:sp>
        <p:nvSpPr>
          <p:cNvPr id="3" name="Content Placeholder 2"/>
          <p:cNvSpPr>
            <a:spLocks noGrp="1"/>
          </p:cNvSpPr>
          <p:nvPr>
            <p:ph sz="quarter" idx="13"/>
          </p:nvPr>
        </p:nvSpPr>
        <p:spPr>
          <a:xfrm>
            <a:off x="251520" y="1124744"/>
            <a:ext cx="8640960" cy="5472608"/>
          </a:xfrm>
        </p:spPr>
        <p:txBody>
          <a:bodyPr>
            <a:normAutofit fontScale="92500" lnSpcReduction="20000"/>
          </a:bodyPr>
          <a:lstStyle/>
          <a:p>
            <a:pPr marL="45720" indent="0">
              <a:buNone/>
            </a:pPr>
            <a:r>
              <a:rPr lang="en-GB" dirty="0"/>
              <a:t>Weightlifting requires different types of strength.</a:t>
            </a:r>
          </a:p>
          <a:p>
            <a:pPr marL="45720" indent="0">
              <a:buNone/>
            </a:pPr>
            <a:r>
              <a:rPr lang="en-GB" dirty="0" smtClean="0"/>
              <a:t>a) Name </a:t>
            </a:r>
            <a:r>
              <a:rPr lang="en-GB" dirty="0"/>
              <a:t>and describe the different types of strength used during weightlifting</a:t>
            </a:r>
            <a:r>
              <a:rPr lang="en-GB" dirty="0" smtClean="0"/>
              <a:t>. (2 marks)</a:t>
            </a:r>
          </a:p>
          <a:p>
            <a:pPr marL="45720" indent="0">
              <a:buNone/>
            </a:pPr>
            <a:r>
              <a:rPr lang="en-GB" dirty="0" smtClean="0"/>
              <a:t>b) Apart </a:t>
            </a:r>
            <a:r>
              <a:rPr lang="en-GB" dirty="0"/>
              <a:t>from strength, name and describe another component of fitness that </a:t>
            </a:r>
            <a:r>
              <a:rPr lang="en-GB" dirty="0" smtClean="0"/>
              <a:t>is needed </a:t>
            </a:r>
            <a:r>
              <a:rPr lang="en-GB" dirty="0"/>
              <a:t>for weightlifting</a:t>
            </a:r>
            <a:r>
              <a:rPr lang="en-GB" dirty="0" smtClean="0"/>
              <a:t>. (1 mark)</a:t>
            </a:r>
          </a:p>
          <a:p>
            <a:pPr marL="45720" indent="0">
              <a:buNone/>
            </a:pPr>
            <a:r>
              <a:rPr lang="en-GB" dirty="0" smtClean="0"/>
              <a:t>a)</a:t>
            </a:r>
          </a:p>
          <a:p>
            <a:r>
              <a:rPr lang="en-GB" dirty="0"/>
              <a:t>Explosive strength – </a:t>
            </a:r>
            <a:r>
              <a:rPr lang="en-GB" dirty="0" smtClean="0"/>
              <a:t>rapid/maximal/forceful/powerful contraction/</a:t>
            </a:r>
            <a:r>
              <a:rPr lang="en-GB" dirty="0" err="1" smtClean="0"/>
              <a:t>equiv</a:t>
            </a:r>
            <a:r>
              <a:rPr lang="en-GB" dirty="0"/>
              <a:t>;</a:t>
            </a:r>
          </a:p>
          <a:p>
            <a:r>
              <a:rPr lang="en-GB" dirty="0" smtClean="0"/>
              <a:t>Static </a:t>
            </a:r>
            <a:r>
              <a:rPr lang="en-GB" dirty="0"/>
              <a:t>strength – </a:t>
            </a:r>
            <a:r>
              <a:rPr lang="en-GB" dirty="0" smtClean="0"/>
              <a:t>holding position/isometric</a:t>
            </a:r>
          </a:p>
          <a:p>
            <a:pPr marL="45720" indent="0">
              <a:buNone/>
            </a:pPr>
            <a:r>
              <a:rPr lang="en-GB" dirty="0" smtClean="0"/>
              <a:t>b)</a:t>
            </a:r>
          </a:p>
          <a:p>
            <a:r>
              <a:rPr lang="en-GB" dirty="0"/>
              <a:t>Flexibility – wide range of movement;</a:t>
            </a:r>
          </a:p>
          <a:p>
            <a:r>
              <a:rPr lang="en-GB" dirty="0" smtClean="0"/>
              <a:t>Speed </a:t>
            </a:r>
            <a:r>
              <a:rPr lang="en-GB" dirty="0"/>
              <a:t>– rapid movement/move quickly;</a:t>
            </a:r>
          </a:p>
          <a:p>
            <a:r>
              <a:rPr lang="en-GB" dirty="0" smtClean="0"/>
              <a:t>Co-ordination </a:t>
            </a:r>
            <a:r>
              <a:rPr lang="en-GB" dirty="0"/>
              <a:t>– combining </a:t>
            </a:r>
            <a:r>
              <a:rPr lang="en-GB" dirty="0" smtClean="0"/>
              <a:t>movements/arms </a:t>
            </a:r>
            <a:r>
              <a:rPr lang="en-GB" dirty="0"/>
              <a:t>and legs together;</a:t>
            </a:r>
          </a:p>
          <a:p>
            <a:r>
              <a:rPr lang="en-GB" dirty="0" smtClean="0"/>
              <a:t>Power </a:t>
            </a:r>
            <a:r>
              <a:rPr lang="en-GB" dirty="0"/>
              <a:t>– strength x speed/large </a:t>
            </a:r>
            <a:r>
              <a:rPr lang="en-GB" dirty="0" smtClean="0"/>
              <a:t>force quickly</a:t>
            </a:r>
            <a:r>
              <a:rPr lang="en-GB" dirty="0"/>
              <a:t>;</a:t>
            </a:r>
          </a:p>
          <a:p>
            <a:r>
              <a:rPr lang="en-GB" dirty="0" smtClean="0"/>
              <a:t>Agility </a:t>
            </a:r>
            <a:r>
              <a:rPr lang="en-GB" dirty="0"/>
              <a:t>– change direction quickly;</a:t>
            </a:r>
          </a:p>
          <a:p>
            <a:r>
              <a:rPr lang="en-GB" dirty="0" smtClean="0"/>
              <a:t>Balance </a:t>
            </a:r>
            <a:r>
              <a:rPr lang="en-GB" dirty="0"/>
              <a:t>– </a:t>
            </a:r>
            <a:r>
              <a:rPr lang="en-GB" dirty="0" smtClean="0"/>
              <a:t>Remaining stable/equilibrium</a:t>
            </a:r>
            <a:r>
              <a:rPr lang="en-GB" dirty="0"/>
              <a:t>/ centre of mass </a:t>
            </a:r>
            <a:r>
              <a:rPr lang="en-GB" dirty="0" smtClean="0"/>
              <a:t>over area </a:t>
            </a:r>
            <a:r>
              <a:rPr lang="en-GB" dirty="0"/>
              <a:t>of </a:t>
            </a:r>
            <a:r>
              <a:rPr lang="en-GB" dirty="0" smtClean="0"/>
              <a:t>support.</a:t>
            </a:r>
            <a:endParaRPr lang="en-GB" dirty="0"/>
          </a:p>
        </p:txBody>
      </p:sp>
    </p:spTree>
    <p:extLst>
      <p:ext uri="{BB962C8B-B14F-4D97-AF65-F5344CB8AC3E}">
        <p14:creationId xmlns:p14="http://schemas.microsoft.com/office/powerpoint/2010/main" val="216105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heel(1)">
                                      <p:cBhvr>
                                        <p:cTn id="7" dur="2000"/>
                                        <p:tgtEl>
                                          <p:spTgt spid="3">
                                            <p:txEl>
                                              <p:pRg st="3" end="3"/>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heel(1)">
                                      <p:cBhvr>
                                        <p:cTn id="10" dur="2000"/>
                                        <p:tgtEl>
                                          <p:spTgt spid="3">
                                            <p:txEl>
                                              <p:pRg st="4" end="4"/>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heel(1)">
                                      <p:cBhvr>
                                        <p:cTn id="13" dur="2000"/>
                                        <p:tgtEl>
                                          <p:spTgt spid="3">
                                            <p:txEl>
                                              <p:pRg st="5" end="5"/>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heel(1)">
                                      <p:cBhvr>
                                        <p:cTn id="16" dur="2000"/>
                                        <p:tgtEl>
                                          <p:spTgt spid="3">
                                            <p:txEl>
                                              <p:pRg st="6" end="6"/>
                                            </p:txEl>
                                          </p:spTgt>
                                        </p:tgtEl>
                                      </p:cBhvr>
                                    </p:animEffect>
                                  </p:childTnLst>
                                </p:cTn>
                              </p:par>
                              <p:par>
                                <p:cTn id="17" presetID="21" presetClass="entr" presetSubtype="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wheel(1)">
                                      <p:cBhvr>
                                        <p:cTn id="19" dur="2000"/>
                                        <p:tgtEl>
                                          <p:spTgt spid="3">
                                            <p:txEl>
                                              <p:pRg st="7" end="7"/>
                                            </p:txEl>
                                          </p:spTgt>
                                        </p:tgtEl>
                                      </p:cBhvr>
                                    </p:animEffect>
                                  </p:childTnLst>
                                </p:cTn>
                              </p:par>
                              <p:par>
                                <p:cTn id="20" presetID="21" presetClass="entr" presetSubtype="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wheel(1)">
                                      <p:cBhvr>
                                        <p:cTn id="22" dur="2000"/>
                                        <p:tgtEl>
                                          <p:spTgt spid="3">
                                            <p:txEl>
                                              <p:pRg st="8" end="8"/>
                                            </p:txEl>
                                          </p:spTgt>
                                        </p:tgtEl>
                                      </p:cBhvr>
                                    </p:animEffect>
                                  </p:childTnLst>
                                </p:cTn>
                              </p:par>
                              <p:par>
                                <p:cTn id="23" presetID="21" presetClass="entr" presetSubtype="1"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wheel(1)">
                                      <p:cBhvr>
                                        <p:cTn id="25" dur="2000"/>
                                        <p:tgtEl>
                                          <p:spTgt spid="3">
                                            <p:txEl>
                                              <p:pRg st="9" end="9"/>
                                            </p:txEl>
                                          </p:spTgt>
                                        </p:tgtEl>
                                      </p:cBhvr>
                                    </p:animEffect>
                                  </p:childTnLst>
                                </p:cTn>
                              </p:par>
                              <p:par>
                                <p:cTn id="26" presetID="21" presetClass="entr" presetSubtype="1"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heel(1)">
                                      <p:cBhvr>
                                        <p:cTn id="28" dur="2000"/>
                                        <p:tgtEl>
                                          <p:spTgt spid="3">
                                            <p:txEl>
                                              <p:pRg st="10" end="10"/>
                                            </p:txEl>
                                          </p:spTgt>
                                        </p:tgtEl>
                                      </p:cBhvr>
                                    </p:animEffect>
                                  </p:childTnLst>
                                </p:cTn>
                              </p:par>
                              <p:par>
                                <p:cTn id="29" presetID="21" presetClass="entr" presetSubtype="1"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wheel(1)">
                                      <p:cBhvr>
                                        <p:cTn id="31" dur="2000"/>
                                        <p:tgtEl>
                                          <p:spTgt spid="3">
                                            <p:txEl>
                                              <p:pRg st="11" end="11"/>
                                            </p:txEl>
                                          </p:spTgt>
                                        </p:tgtEl>
                                      </p:cBhvr>
                                    </p:animEffect>
                                  </p:childTnLst>
                                </p:cTn>
                              </p:par>
                              <p:par>
                                <p:cTn id="32" presetID="21" presetClass="entr" presetSubtype="1" fill="hold"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wheel(1)">
                                      <p:cBhvr>
                                        <p:cTn id="34"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60648"/>
            <a:ext cx="6512511" cy="288032"/>
          </a:xfrm>
        </p:spPr>
        <p:txBody>
          <a:bodyPr/>
          <a:lstStyle/>
          <a:p>
            <a:endParaRPr lang="en-GB"/>
          </a:p>
        </p:txBody>
      </p:sp>
      <p:sp>
        <p:nvSpPr>
          <p:cNvPr id="3" name="Content Placeholder 2"/>
          <p:cNvSpPr>
            <a:spLocks noGrp="1"/>
          </p:cNvSpPr>
          <p:nvPr>
            <p:ph sz="quarter" idx="13"/>
          </p:nvPr>
        </p:nvSpPr>
        <p:spPr>
          <a:xfrm>
            <a:off x="323528" y="731520"/>
            <a:ext cx="8568952" cy="5793824"/>
          </a:xfrm>
        </p:spPr>
        <p:txBody>
          <a:bodyPr/>
          <a:lstStyle/>
          <a:p>
            <a:pPr marL="45720" indent="0">
              <a:buNone/>
            </a:pPr>
            <a:r>
              <a:rPr lang="en-GB" dirty="0"/>
              <a:t>Performers in team games such as netball need to be suitably prepared to meet the demands </a:t>
            </a:r>
            <a:r>
              <a:rPr lang="en-GB" dirty="0" smtClean="0"/>
              <a:t>of the </a:t>
            </a:r>
            <a:r>
              <a:rPr lang="en-GB" dirty="0"/>
              <a:t>game</a:t>
            </a:r>
            <a:r>
              <a:rPr lang="en-GB" dirty="0" smtClean="0"/>
              <a:t>.</a:t>
            </a:r>
          </a:p>
          <a:p>
            <a:pPr marL="502920" indent="-457200">
              <a:buAutoNum type="alphaLcParenR"/>
            </a:pPr>
            <a:r>
              <a:rPr lang="en-GB" dirty="0" smtClean="0"/>
              <a:t>In </a:t>
            </a:r>
            <a:r>
              <a:rPr lang="en-GB" dirty="0"/>
              <a:t>order to play netball effectively, performers need to be fit. What do </a:t>
            </a:r>
            <a:r>
              <a:rPr lang="en-GB" dirty="0" smtClean="0"/>
              <a:t>you understand </a:t>
            </a:r>
            <a:r>
              <a:rPr lang="en-GB" dirty="0"/>
              <a:t>by the term fitness</a:t>
            </a:r>
            <a:r>
              <a:rPr lang="en-GB" dirty="0" smtClean="0"/>
              <a:t>? (1 mark)</a:t>
            </a:r>
          </a:p>
          <a:p>
            <a:pPr marL="502920" indent="-457200">
              <a:buAutoNum type="alphaLcParenR"/>
            </a:pPr>
            <a:r>
              <a:rPr lang="en-GB" dirty="0"/>
              <a:t>Discuss whether you must be healthy in order to be fit</a:t>
            </a:r>
            <a:r>
              <a:rPr lang="en-GB" dirty="0" smtClean="0"/>
              <a:t>. (2 marks)</a:t>
            </a:r>
          </a:p>
          <a:p>
            <a:pPr marL="45720" indent="0">
              <a:buNone/>
            </a:pPr>
            <a:r>
              <a:rPr lang="en-GB" dirty="0" smtClean="0"/>
              <a:t>a)</a:t>
            </a:r>
          </a:p>
          <a:p>
            <a:r>
              <a:rPr lang="en-GB" dirty="0"/>
              <a:t>Ability to meet everyday </a:t>
            </a:r>
            <a:r>
              <a:rPr lang="en-GB" dirty="0" smtClean="0"/>
              <a:t>demands.</a:t>
            </a:r>
          </a:p>
          <a:p>
            <a:pPr marL="45720" indent="0">
              <a:buNone/>
            </a:pPr>
            <a:r>
              <a:rPr lang="en-GB" dirty="0" smtClean="0"/>
              <a:t>b)</a:t>
            </a:r>
          </a:p>
          <a:p>
            <a:r>
              <a:rPr lang="en-GB" dirty="0"/>
              <a:t>Healthy – social, mental and physical well-being</a:t>
            </a:r>
          </a:p>
          <a:p>
            <a:r>
              <a:rPr lang="en-GB" dirty="0" smtClean="0"/>
              <a:t>Can </a:t>
            </a:r>
            <a:r>
              <a:rPr lang="en-GB" dirty="0"/>
              <a:t>be fit and healthy</a:t>
            </a:r>
          </a:p>
          <a:p>
            <a:r>
              <a:rPr lang="en-GB" dirty="0" smtClean="0"/>
              <a:t>Can </a:t>
            </a:r>
            <a:r>
              <a:rPr lang="en-GB" dirty="0"/>
              <a:t>be fit and unhealthy</a:t>
            </a:r>
          </a:p>
        </p:txBody>
      </p:sp>
    </p:spTree>
    <p:extLst>
      <p:ext uri="{BB962C8B-B14F-4D97-AF65-F5344CB8AC3E}">
        <p14:creationId xmlns:p14="http://schemas.microsoft.com/office/powerpoint/2010/main" val="278827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arn(inVertical)">
                                      <p:cBhvr>
                                        <p:cTn id="10" dur="500"/>
                                        <p:tgtEl>
                                          <p:spTgt spid="3">
                                            <p:txEl>
                                              <p:pRg st="4" end="4"/>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barn(inVertical)">
                                      <p:cBhvr>
                                        <p:cTn id="16" dur="500"/>
                                        <p:tgtEl>
                                          <p:spTgt spid="3">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barn(inVertical)">
                                      <p:cBhvr>
                                        <p:cTn id="19" dur="500"/>
                                        <p:tgtEl>
                                          <p:spTgt spid="3">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arn(inVertical)">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7624" y="332656"/>
            <a:ext cx="6512511" cy="288032"/>
          </a:xfrm>
        </p:spPr>
        <p:txBody>
          <a:bodyPr/>
          <a:lstStyle/>
          <a:p>
            <a:endParaRPr lang="en-GB" dirty="0"/>
          </a:p>
        </p:txBody>
      </p:sp>
      <p:sp>
        <p:nvSpPr>
          <p:cNvPr id="3" name="Content Placeholder 2"/>
          <p:cNvSpPr>
            <a:spLocks noGrp="1"/>
          </p:cNvSpPr>
          <p:nvPr>
            <p:ph sz="quarter" idx="13"/>
          </p:nvPr>
        </p:nvSpPr>
        <p:spPr>
          <a:xfrm>
            <a:off x="323528" y="731520"/>
            <a:ext cx="8496944" cy="5649808"/>
          </a:xfrm>
        </p:spPr>
        <p:txBody>
          <a:bodyPr/>
          <a:lstStyle/>
          <a:p>
            <a:pPr marL="45720" indent="0">
              <a:buNone/>
            </a:pPr>
            <a:r>
              <a:rPr lang="en-GB" dirty="0" smtClean="0"/>
              <a:t>Many people participate in physical activity to maintain their health and to improve their fitness.</a:t>
            </a:r>
          </a:p>
          <a:p>
            <a:pPr marL="502920" indent="-457200">
              <a:buAutoNum type="alphaLcParenR"/>
            </a:pPr>
            <a:r>
              <a:rPr lang="en-GB" dirty="0" smtClean="0"/>
              <a:t>Give an appropriate definition for each of these terms. (2 marks)</a:t>
            </a:r>
          </a:p>
          <a:p>
            <a:pPr marL="502920" indent="-457200">
              <a:buAutoNum type="alphaLcParenR"/>
            </a:pPr>
            <a:r>
              <a:rPr lang="en-GB" dirty="0" smtClean="0"/>
              <a:t>Give two reasons why it is possible that a person may be considered to be fit but not healthy. (4 marks)</a:t>
            </a:r>
          </a:p>
          <a:p>
            <a:pPr marL="45720" indent="0">
              <a:buNone/>
            </a:pPr>
            <a:r>
              <a:rPr lang="en-GB" dirty="0" smtClean="0"/>
              <a:t>a)</a:t>
            </a:r>
          </a:p>
          <a:p>
            <a:r>
              <a:rPr lang="en-GB" dirty="0"/>
              <a:t>Fitness – ability to cope with demands of your environment.</a:t>
            </a:r>
          </a:p>
          <a:p>
            <a:r>
              <a:rPr lang="en-GB" dirty="0"/>
              <a:t>Health – complete mental, social and physical well-being.</a:t>
            </a:r>
          </a:p>
          <a:p>
            <a:pPr marL="45720" indent="0">
              <a:buNone/>
            </a:pPr>
            <a:r>
              <a:rPr lang="en-GB" dirty="0" smtClean="0"/>
              <a:t>b)</a:t>
            </a:r>
          </a:p>
          <a:p>
            <a:r>
              <a:rPr lang="en-GB" smtClean="0"/>
              <a:t>Several </a:t>
            </a:r>
            <a:r>
              <a:rPr lang="en-GB" dirty="0"/>
              <a:t>other factors involved in being ‘healthy’ including nutrition, living conditions, genetic background, illness, age, mental state, social happiness etc. Physical fitness is just one component of health.</a:t>
            </a:r>
          </a:p>
          <a:p>
            <a:endParaRPr lang="en-GB" dirty="0"/>
          </a:p>
        </p:txBody>
      </p:sp>
    </p:spTree>
    <p:extLst>
      <p:ext uri="{BB962C8B-B14F-4D97-AF65-F5344CB8AC3E}">
        <p14:creationId xmlns:p14="http://schemas.microsoft.com/office/powerpoint/2010/main" val="1647402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260648"/>
            <a:ext cx="6512511" cy="288032"/>
          </a:xfrm>
        </p:spPr>
        <p:txBody>
          <a:bodyPr/>
          <a:lstStyle/>
          <a:p>
            <a:endParaRPr lang="en-GB" dirty="0"/>
          </a:p>
        </p:txBody>
      </p:sp>
      <p:sp>
        <p:nvSpPr>
          <p:cNvPr id="3" name="Content Placeholder 2"/>
          <p:cNvSpPr>
            <a:spLocks noGrp="1"/>
          </p:cNvSpPr>
          <p:nvPr>
            <p:ph sz="quarter" idx="13"/>
          </p:nvPr>
        </p:nvSpPr>
        <p:spPr>
          <a:xfrm>
            <a:off x="179512" y="731520"/>
            <a:ext cx="8640960" cy="5793824"/>
          </a:xfrm>
        </p:spPr>
        <p:txBody>
          <a:bodyPr/>
          <a:lstStyle/>
          <a:p>
            <a:pPr marL="45720" indent="0">
              <a:buNone/>
            </a:pPr>
            <a:r>
              <a:rPr lang="en-GB" dirty="0" smtClean="0"/>
              <a:t>Power may be considered to be a major fitness component required for gymnastics.</a:t>
            </a:r>
          </a:p>
          <a:p>
            <a:pPr marL="502920" indent="-457200">
              <a:buAutoNum type="alphaLcParenR"/>
            </a:pPr>
            <a:r>
              <a:rPr lang="en-GB" dirty="0" smtClean="0"/>
              <a:t>What do you understand by the term ‘power’? (2 marks)</a:t>
            </a:r>
          </a:p>
          <a:p>
            <a:pPr marL="502920" indent="-457200">
              <a:buAutoNum type="alphaLcParenR"/>
            </a:pPr>
            <a:r>
              <a:rPr lang="en-GB" dirty="0" smtClean="0"/>
              <a:t>Name and describe two other fitness components that you consider to be important for gymnastics. (4 marks)</a:t>
            </a:r>
          </a:p>
          <a:p>
            <a:pPr marL="45720" indent="0">
              <a:buNone/>
            </a:pPr>
            <a:r>
              <a:rPr lang="en-GB" dirty="0" smtClean="0"/>
              <a:t>a)</a:t>
            </a:r>
          </a:p>
          <a:p>
            <a:r>
              <a:rPr lang="en-GB" dirty="0" smtClean="0"/>
              <a:t>Power is the rapid application of muscular strength.</a:t>
            </a:r>
          </a:p>
          <a:p>
            <a:r>
              <a:rPr lang="en-GB" dirty="0" smtClean="0"/>
              <a:t>Strength and speed combined.</a:t>
            </a:r>
          </a:p>
          <a:p>
            <a:pPr marL="45720" indent="0">
              <a:buNone/>
            </a:pPr>
            <a:r>
              <a:rPr lang="en-GB" dirty="0" smtClean="0"/>
              <a:t>b)</a:t>
            </a:r>
          </a:p>
          <a:p>
            <a:r>
              <a:rPr lang="en-GB" dirty="0" smtClean="0"/>
              <a:t>Any two of the following with appropriate </a:t>
            </a:r>
            <a:r>
              <a:rPr lang="en-GB" dirty="0" err="1" smtClean="0"/>
              <a:t>defeinitions</a:t>
            </a:r>
            <a:r>
              <a:rPr lang="en-GB" dirty="0" smtClean="0"/>
              <a:t>: Strength, speed, muscular endurance, flexibility, agility, balance, coordination.</a:t>
            </a:r>
            <a:endParaRPr lang="en-GB" dirty="0"/>
          </a:p>
        </p:txBody>
      </p:sp>
    </p:spTree>
    <p:extLst>
      <p:ext uri="{BB962C8B-B14F-4D97-AF65-F5344CB8AC3E}">
        <p14:creationId xmlns:p14="http://schemas.microsoft.com/office/powerpoint/2010/main" val="2091725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260648"/>
            <a:ext cx="6512511" cy="216024"/>
          </a:xfrm>
        </p:spPr>
        <p:txBody>
          <a:bodyPr/>
          <a:lstStyle/>
          <a:p>
            <a:endParaRPr lang="en-GB" dirty="0"/>
          </a:p>
        </p:txBody>
      </p:sp>
      <p:sp>
        <p:nvSpPr>
          <p:cNvPr id="3" name="Content Placeholder 2"/>
          <p:cNvSpPr>
            <a:spLocks noGrp="1"/>
          </p:cNvSpPr>
          <p:nvPr>
            <p:ph sz="quarter" idx="13"/>
          </p:nvPr>
        </p:nvSpPr>
        <p:spPr>
          <a:xfrm>
            <a:off x="323528" y="731520"/>
            <a:ext cx="8568952" cy="5793824"/>
          </a:xfrm>
        </p:spPr>
        <p:txBody>
          <a:bodyPr/>
          <a:lstStyle/>
          <a:p>
            <a:pPr marL="45720" indent="0">
              <a:buNone/>
            </a:pPr>
            <a:r>
              <a:rPr lang="en-GB" dirty="0" smtClean="0"/>
              <a:t>A defender in a team game has to sprint for the ball, stop and then change direction to mark an attacker. The attacker moves towards goal and the defender has to stretch to win the ball.</a:t>
            </a:r>
          </a:p>
          <a:p>
            <a:pPr marL="45720" indent="0">
              <a:buNone/>
            </a:pPr>
            <a:r>
              <a:rPr lang="en-GB" dirty="0" smtClean="0"/>
              <a:t>Define three components of fitness that have been used in this period of play and state when they were used. (6 marks)</a:t>
            </a:r>
          </a:p>
          <a:p>
            <a:r>
              <a:rPr lang="en-GB" dirty="0" smtClean="0"/>
              <a:t>Speed (during sprint for ball) – the rate at which the body is moved from one place to another.</a:t>
            </a:r>
          </a:p>
          <a:p>
            <a:r>
              <a:rPr lang="en-GB" dirty="0" smtClean="0"/>
              <a:t>Agility (during the stop and change direction) – the ability to change the body’s direction efficiently and under control.</a:t>
            </a:r>
          </a:p>
          <a:p>
            <a:r>
              <a:rPr lang="en-GB" dirty="0" smtClean="0"/>
              <a:t>Flexibility (during the stretch to win the ball) – the range of movement around a joint.</a:t>
            </a:r>
            <a:endParaRPr lang="en-GB" dirty="0"/>
          </a:p>
        </p:txBody>
      </p:sp>
    </p:spTree>
    <p:extLst>
      <p:ext uri="{BB962C8B-B14F-4D97-AF65-F5344CB8AC3E}">
        <p14:creationId xmlns:p14="http://schemas.microsoft.com/office/powerpoint/2010/main" val="141236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493</TotalTime>
  <Words>993</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AS PE PHYSIOLOGY   EXAM QUESTIONS &amp; MARK SCHEMES</vt:lpstr>
      <vt:lpstr>IMPROVING FITNESS AND HEALTH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PE PHYSIOLOGY REVISION  EXAM QUESTIONS &amp; MARK SCHEMES</dc:title>
  <dc:creator>JTurnbull</dc:creator>
  <cp:lastModifiedBy>jamie</cp:lastModifiedBy>
  <cp:revision>32</cp:revision>
  <dcterms:created xsi:type="dcterms:W3CDTF">2012-12-14T08:48:19Z</dcterms:created>
  <dcterms:modified xsi:type="dcterms:W3CDTF">2012-12-30T18:18:41Z</dcterms:modified>
</cp:coreProperties>
</file>