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80" r:id="rId4"/>
    <p:sldId id="292" r:id="rId5"/>
    <p:sldId id="293" r:id="rId6"/>
    <p:sldId id="294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FDC786-D35A-447B-ABB7-60ECEFC0230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A5C0FA-B959-424E-8958-49FD849DB7D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Autofit/>
          </a:bodyPr>
          <a:lstStyle/>
          <a:p>
            <a:r>
              <a:rPr lang="en-GB" sz="6000" dirty="0" smtClean="0"/>
              <a:t>AS PE </a:t>
            </a:r>
            <a:r>
              <a:rPr lang="en-GB" sz="6000" smtClean="0"/>
              <a:t>PHYSIOLOGY 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/>
              <a:t/>
            </a:r>
            <a:br>
              <a:rPr lang="en-GB" sz="6000" dirty="0"/>
            </a:br>
            <a:r>
              <a:rPr lang="en-GB" sz="6000" dirty="0" smtClean="0"/>
              <a:t>EXAM QUESTIONS &amp; MARK SCHEMES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72489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512511" cy="72008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NUTRITION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124744"/>
            <a:ext cx="8568952" cy="527492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GB" dirty="0" smtClean="0"/>
              <a:t>a) Explain </a:t>
            </a:r>
            <a:r>
              <a:rPr lang="en-GB" dirty="0"/>
              <a:t>how and why the diet of a competitive weightlifter may need to differ </a:t>
            </a:r>
            <a:r>
              <a:rPr lang="en-GB" dirty="0" smtClean="0"/>
              <a:t>from that </a:t>
            </a:r>
            <a:r>
              <a:rPr lang="en-GB" dirty="0"/>
              <a:t>of an untrained individual</a:t>
            </a:r>
            <a:r>
              <a:rPr lang="en-GB" dirty="0" smtClean="0"/>
              <a:t>. (4 marks)</a:t>
            </a:r>
            <a:endParaRPr lang="en-GB" dirty="0"/>
          </a:p>
          <a:p>
            <a:pPr marL="45720" indent="0">
              <a:buNone/>
            </a:pPr>
            <a:r>
              <a:rPr lang="en-GB" dirty="0" smtClean="0"/>
              <a:t>b) Footballers </a:t>
            </a:r>
            <a:r>
              <a:rPr lang="en-GB" dirty="0"/>
              <a:t>need stamina to play the game effectively.</a:t>
            </a:r>
          </a:p>
          <a:p>
            <a:pPr marL="45720" indent="0">
              <a:buNone/>
            </a:pPr>
            <a:r>
              <a:rPr lang="en-GB" dirty="0"/>
              <a:t>State two classes of food that are most suitable for players who </a:t>
            </a:r>
            <a:r>
              <a:rPr lang="en-GB" dirty="0" smtClean="0"/>
              <a:t>require stamina and </a:t>
            </a:r>
            <a:r>
              <a:rPr lang="en-GB" dirty="0"/>
              <a:t>why they are needed in their diet</a:t>
            </a:r>
            <a:r>
              <a:rPr lang="en-GB" dirty="0" smtClean="0"/>
              <a:t>. (3 marks)</a:t>
            </a:r>
          </a:p>
          <a:p>
            <a:pPr marL="45720" indent="0">
              <a:buNone/>
            </a:pPr>
            <a:r>
              <a:rPr lang="en-GB" dirty="0" smtClean="0"/>
              <a:t>a)</a:t>
            </a:r>
          </a:p>
          <a:p>
            <a:r>
              <a:rPr lang="en-GB" dirty="0" smtClean="0"/>
              <a:t>Extra protein – for muscle growth and repair.</a:t>
            </a:r>
          </a:p>
          <a:p>
            <a:r>
              <a:rPr lang="en-GB" dirty="0" smtClean="0"/>
              <a:t>Extra calories/carbohydrates/fats – for greater energy requirement.</a:t>
            </a:r>
          </a:p>
          <a:p>
            <a:r>
              <a:rPr lang="en-GB" dirty="0" smtClean="0"/>
              <a:t>Extra vitamins/minerals – for higher metabolism, greater muscle nerve functioning, improved energy release from food.</a:t>
            </a:r>
          </a:p>
          <a:p>
            <a:r>
              <a:rPr lang="en-GB" dirty="0" smtClean="0"/>
              <a:t>Extra fluid/water – to avoid dehydration, replace fluid lost through sweat, regulate body temperature.</a:t>
            </a:r>
          </a:p>
          <a:p>
            <a:pPr marL="45720" indent="0">
              <a:buNone/>
            </a:pPr>
            <a:r>
              <a:rPr lang="en-GB" dirty="0" smtClean="0"/>
              <a:t>b)</a:t>
            </a:r>
          </a:p>
          <a:p>
            <a:r>
              <a:rPr lang="en-GB" dirty="0" smtClean="0"/>
              <a:t>Carbohydrates</a:t>
            </a:r>
          </a:p>
          <a:p>
            <a:r>
              <a:rPr lang="en-GB" dirty="0" smtClean="0"/>
              <a:t>Fats</a:t>
            </a:r>
          </a:p>
          <a:p>
            <a:r>
              <a:rPr lang="en-GB" dirty="0" smtClean="0"/>
              <a:t>Needed for ATP production / energy.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0013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36004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96944" cy="5721816"/>
          </a:xfrm>
        </p:spPr>
        <p:txBody>
          <a:bodyPr/>
          <a:lstStyle/>
          <a:p>
            <a:pPr marL="45720" indent="0">
              <a:buNone/>
            </a:pPr>
            <a:r>
              <a:rPr lang="en-GB" dirty="0"/>
              <a:t>Sports performers need to be fit. One possible limit to fitness in some activities </a:t>
            </a:r>
            <a:r>
              <a:rPr lang="en-GB" dirty="0" smtClean="0"/>
              <a:t>is body </a:t>
            </a:r>
            <a:r>
              <a:rPr lang="en-GB" dirty="0"/>
              <a:t>fat. A high ’Body Mass Index’ (BMI) indicates a high percentage body fat </a:t>
            </a:r>
            <a:r>
              <a:rPr lang="en-GB" dirty="0" smtClean="0"/>
              <a:t>and possibly </a:t>
            </a:r>
            <a:r>
              <a:rPr lang="en-GB" dirty="0"/>
              <a:t>obesity.</a:t>
            </a:r>
          </a:p>
          <a:p>
            <a:pPr marL="502920" indent="-457200">
              <a:buAutoNum type="alphaLcParenR"/>
            </a:pPr>
            <a:r>
              <a:rPr lang="en-GB" dirty="0" smtClean="0"/>
              <a:t>How </a:t>
            </a:r>
            <a:r>
              <a:rPr lang="en-GB" dirty="0"/>
              <a:t>is Body Mass Index (BMI) calculated</a:t>
            </a:r>
            <a:r>
              <a:rPr lang="en-GB" dirty="0" smtClean="0"/>
              <a:t>? (2 marks)</a:t>
            </a:r>
          </a:p>
          <a:p>
            <a:pPr marL="502920" indent="-457200">
              <a:buAutoNum type="alphaLcParenR"/>
            </a:pPr>
            <a:r>
              <a:rPr lang="en-GB" dirty="0"/>
              <a:t>How may obesity affect performance in different activities</a:t>
            </a:r>
            <a:r>
              <a:rPr lang="en-GB" dirty="0" smtClean="0"/>
              <a:t>? (2 marks)</a:t>
            </a:r>
          </a:p>
          <a:p>
            <a:pPr marL="45720" indent="0">
              <a:buNone/>
            </a:pPr>
            <a:r>
              <a:rPr lang="en-GB" dirty="0" smtClean="0"/>
              <a:t>a)</a:t>
            </a:r>
          </a:p>
          <a:p>
            <a:r>
              <a:rPr lang="en-GB" dirty="0" smtClean="0"/>
              <a:t>BMI shows height to weight ratio.</a:t>
            </a:r>
          </a:p>
          <a:p>
            <a:r>
              <a:rPr lang="en-GB" dirty="0" smtClean="0"/>
              <a:t>Divide weight (kg) by height (m) and compare to BMI chart.</a:t>
            </a:r>
          </a:p>
          <a:p>
            <a:pPr marL="45720" indent="0">
              <a:buNone/>
            </a:pPr>
            <a:r>
              <a:rPr lang="en-GB" dirty="0" smtClean="0"/>
              <a:t>b)</a:t>
            </a:r>
          </a:p>
          <a:p>
            <a:r>
              <a:rPr lang="en-GB" dirty="0" smtClean="0"/>
              <a:t>Increased weight affects endurance activities.</a:t>
            </a:r>
          </a:p>
          <a:p>
            <a:r>
              <a:rPr lang="en-GB" dirty="0" smtClean="0"/>
              <a:t>Decreased range of motion / flexibility.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55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288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568952" cy="5793824"/>
          </a:xfrm>
        </p:spPr>
        <p:txBody>
          <a:bodyPr>
            <a:normAutofit fontScale="92500" lnSpcReduction="20000"/>
          </a:bodyPr>
          <a:lstStyle/>
          <a:p>
            <a:pPr marL="502920" indent="-457200">
              <a:buAutoNum type="alphaLcParenR"/>
            </a:pPr>
            <a:r>
              <a:rPr lang="en-GB" dirty="0" smtClean="0"/>
              <a:t>Name the six classes of food. (3 marks)</a:t>
            </a:r>
          </a:p>
          <a:p>
            <a:pPr marL="502920" indent="-457200">
              <a:buAutoNum type="alphaLcParenR"/>
            </a:pPr>
            <a:r>
              <a:rPr lang="en-GB" dirty="0" smtClean="0"/>
              <a:t>How should the diet required by a marathon runner differ from an inactive person? (3 marks)</a:t>
            </a:r>
          </a:p>
          <a:p>
            <a:pPr marL="502920" indent="-457200">
              <a:buAutoNum type="alphaLcParenR"/>
            </a:pPr>
            <a:r>
              <a:rPr lang="en-GB" dirty="0" smtClean="0"/>
              <a:t>What are the benefits of having sufficient fibre in a performer’s diet? (2 marks)</a:t>
            </a:r>
          </a:p>
          <a:p>
            <a:pPr marL="45720" indent="0">
              <a:buNone/>
            </a:pPr>
            <a:r>
              <a:rPr lang="en-GB" dirty="0" smtClean="0"/>
              <a:t>a)</a:t>
            </a:r>
          </a:p>
          <a:p>
            <a:r>
              <a:rPr lang="en-GB" dirty="0" smtClean="0"/>
              <a:t>Carbohydrates, fat, protein, fibre, vitamins, minerals.</a:t>
            </a:r>
          </a:p>
          <a:p>
            <a:pPr marL="45720" indent="0">
              <a:buNone/>
            </a:pPr>
            <a:r>
              <a:rPr lang="en-GB" dirty="0" smtClean="0"/>
              <a:t>b)</a:t>
            </a:r>
          </a:p>
          <a:p>
            <a:r>
              <a:rPr lang="en-GB" dirty="0" smtClean="0"/>
              <a:t>Extra calories / carbohydrates / fats – increased energy requirements.</a:t>
            </a:r>
          </a:p>
          <a:p>
            <a:r>
              <a:rPr lang="en-GB" dirty="0"/>
              <a:t>Extra vitamins/minerals – for higher metabolism, greater muscle nerve functioning, improved energy release from food.</a:t>
            </a:r>
          </a:p>
          <a:p>
            <a:r>
              <a:rPr lang="en-GB" dirty="0"/>
              <a:t>Extra fluid/water – to avoid dehydration, replace fluid lost through sweat, regulate body temperature.</a:t>
            </a:r>
          </a:p>
          <a:p>
            <a:pPr marL="45720" indent="0">
              <a:buNone/>
            </a:pPr>
            <a:r>
              <a:rPr lang="en-GB" dirty="0" smtClean="0"/>
              <a:t>c)</a:t>
            </a:r>
          </a:p>
          <a:p>
            <a:r>
              <a:rPr lang="en-GB" dirty="0" smtClean="0"/>
              <a:t>Prevent constipation / efficiency of digestive system.</a:t>
            </a:r>
          </a:p>
          <a:p>
            <a:r>
              <a:rPr lang="en-GB" dirty="0" smtClean="0"/>
              <a:t>Can reduce blood cholesterol levels.</a:t>
            </a:r>
          </a:p>
          <a:p>
            <a:r>
              <a:rPr lang="en-GB" dirty="0" smtClean="0"/>
              <a:t>Can help control blood glucose levels for those with diabetes.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55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21602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424936" cy="5721816"/>
          </a:xfrm>
        </p:spPr>
        <p:txBody>
          <a:bodyPr>
            <a:normAutofit fontScale="92500" lnSpcReduction="10000"/>
          </a:bodyPr>
          <a:lstStyle/>
          <a:p>
            <a:pPr marL="502920" indent="-457200">
              <a:buAutoNum type="alphaLcParenR"/>
            </a:pPr>
            <a:r>
              <a:rPr lang="en-GB" dirty="0" smtClean="0"/>
              <a:t>Why do people engaged in physical activity need to make sure that they eat foods containing sufficient iron and calcium? (4 marks)</a:t>
            </a:r>
          </a:p>
          <a:p>
            <a:pPr marL="502920" indent="-457200">
              <a:buAutoNum type="alphaLcParenR"/>
            </a:pPr>
            <a:r>
              <a:rPr lang="en-GB" dirty="0" smtClean="0"/>
              <a:t>Fat is an important component of an athlete’s diet. Describe two beneficial functions of dietary fat. (2 marks)</a:t>
            </a:r>
          </a:p>
          <a:p>
            <a:pPr marL="502920" indent="-457200">
              <a:buAutoNum type="alphaLcParenR"/>
            </a:pPr>
            <a:r>
              <a:rPr lang="en-GB" dirty="0" smtClean="0"/>
              <a:t>Why is excess fat considered to be a disadvantage to an endurance athlete? (4 marks)</a:t>
            </a:r>
          </a:p>
          <a:p>
            <a:pPr marL="45720" indent="0">
              <a:buNone/>
            </a:pPr>
            <a:r>
              <a:rPr lang="en-GB" dirty="0" smtClean="0"/>
              <a:t>a)</a:t>
            </a:r>
          </a:p>
          <a:p>
            <a:r>
              <a:rPr lang="en-GB" dirty="0" smtClean="0"/>
              <a:t>Iron – formation of haemoglobin in red blood cells to transport oxygen around the body, aids metabolism, aids the immune system.</a:t>
            </a:r>
          </a:p>
          <a:p>
            <a:r>
              <a:rPr lang="en-GB" dirty="0" smtClean="0"/>
              <a:t>Calcium – needed to strengthen bones, involved in nerve and muscle function.</a:t>
            </a:r>
          </a:p>
          <a:p>
            <a:pPr marL="45720" indent="0">
              <a:buNone/>
            </a:pPr>
            <a:r>
              <a:rPr lang="en-GB" dirty="0" smtClean="0"/>
              <a:t>b)</a:t>
            </a:r>
          </a:p>
          <a:p>
            <a:r>
              <a:rPr lang="en-GB" dirty="0" smtClean="0"/>
              <a:t>Energy </a:t>
            </a:r>
            <a:r>
              <a:rPr lang="en-GB" dirty="0"/>
              <a:t>source, good for low intensity/aerobic/slow release of energy, source of vitamins</a:t>
            </a:r>
            <a:r>
              <a:rPr lang="en-GB" dirty="0" smtClean="0"/>
              <a:t>.</a:t>
            </a:r>
          </a:p>
          <a:p>
            <a:pPr marL="45720" indent="0">
              <a:buNone/>
            </a:pPr>
            <a:r>
              <a:rPr lang="en-GB" dirty="0" smtClean="0"/>
              <a:t>c)</a:t>
            </a:r>
          </a:p>
          <a:p>
            <a:r>
              <a:rPr lang="en-GB" dirty="0" smtClean="0"/>
              <a:t>Excess weight/obesity, </a:t>
            </a:r>
            <a:r>
              <a:rPr lang="en-GB" dirty="0"/>
              <a:t>limits range of motion/flexibility, overheating, causes heart disease/high blood pressure/diabetes etc.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10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512511" cy="2880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352928" cy="5721816"/>
          </a:xfrm>
        </p:spPr>
        <p:txBody>
          <a:bodyPr>
            <a:normAutofit fontScale="92500" lnSpcReduction="10000"/>
          </a:bodyPr>
          <a:lstStyle/>
          <a:p>
            <a:pPr marL="502920" indent="-457200">
              <a:buAutoNum type="alphaLcParenR"/>
            </a:pPr>
            <a:r>
              <a:rPr lang="en-GB" dirty="0" smtClean="0"/>
              <a:t>What is basal metabolic rate? (2 marks)</a:t>
            </a:r>
          </a:p>
          <a:p>
            <a:pPr marL="502920" indent="-457200">
              <a:buAutoNum type="alphaLcParenR"/>
            </a:pPr>
            <a:r>
              <a:rPr lang="en-GB" dirty="0" smtClean="0"/>
              <a:t>How could you measure the amount of fat in the body of an athlete? (2 marks)</a:t>
            </a:r>
          </a:p>
          <a:p>
            <a:pPr marL="502920" indent="-457200">
              <a:buAutoNum type="alphaLcParenR"/>
            </a:pPr>
            <a:r>
              <a:rPr lang="en-GB" dirty="0" smtClean="0"/>
              <a:t>What are the main health risks to being obese? (2 marks)</a:t>
            </a:r>
          </a:p>
          <a:p>
            <a:pPr marL="45720" indent="0">
              <a:buNone/>
            </a:pPr>
            <a:r>
              <a:rPr lang="en-GB" dirty="0" smtClean="0"/>
              <a:t>a)</a:t>
            </a:r>
          </a:p>
          <a:p>
            <a:r>
              <a:rPr lang="en-GB" dirty="0" smtClean="0"/>
              <a:t>The rate at which a person uses energy to maintain the basic functions of the body.</a:t>
            </a:r>
          </a:p>
          <a:p>
            <a:r>
              <a:rPr lang="en-GB" dirty="0" smtClean="0"/>
              <a:t>Depends on age, gender, activity levels, body weight.</a:t>
            </a:r>
          </a:p>
          <a:p>
            <a:pPr marL="45720" indent="0">
              <a:buNone/>
            </a:pPr>
            <a:r>
              <a:rPr lang="en-GB" dirty="0" smtClean="0"/>
              <a:t>b)</a:t>
            </a:r>
          </a:p>
          <a:p>
            <a:r>
              <a:rPr lang="en-GB" dirty="0" smtClean="0"/>
              <a:t>Skinfold </a:t>
            </a:r>
            <a:r>
              <a:rPr lang="en-GB" dirty="0" err="1" smtClean="0"/>
              <a:t>calipers</a:t>
            </a:r>
            <a:r>
              <a:rPr lang="en-GB" dirty="0" smtClean="0"/>
              <a:t> / skinfold method – involves measuring thickness of skin at various areas.</a:t>
            </a:r>
          </a:p>
          <a:p>
            <a:r>
              <a:rPr lang="en-GB" dirty="0" smtClean="0"/>
              <a:t>Bioelectrical impedance – tiny electric current passes through body and estimates fat percentage.</a:t>
            </a:r>
          </a:p>
          <a:p>
            <a:r>
              <a:rPr lang="en-GB" dirty="0" smtClean="0"/>
              <a:t>Water submersion – measurement of water displaced.</a:t>
            </a:r>
          </a:p>
          <a:p>
            <a:pPr marL="45720" indent="0">
              <a:buNone/>
            </a:pPr>
            <a:r>
              <a:rPr lang="en-GB" dirty="0" smtClean="0"/>
              <a:t>c)</a:t>
            </a:r>
          </a:p>
          <a:p>
            <a:r>
              <a:rPr lang="en-GB" dirty="0" smtClean="0"/>
              <a:t>Cancer, heart disease, diabetes, osteoarthritis, high blood pressure.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392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512511" cy="36004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568952" cy="5721816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GB" dirty="0" smtClean="0"/>
              <a:t>a) Explain </a:t>
            </a:r>
            <a:r>
              <a:rPr lang="en-GB" dirty="0"/>
              <a:t>how a diet containing sufficient ‘vitamins’ and ‘minerals’ contributes to </a:t>
            </a:r>
            <a:r>
              <a:rPr lang="en-GB" dirty="0" smtClean="0"/>
              <a:t>effective performance. (2 marks)</a:t>
            </a:r>
            <a:endParaRPr lang="en-GB" dirty="0"/>
          </a:p>
          <a:p>
            <a:pPr marL="45720" indent="0">
              <a:buNone/>
            </a:pPr>
            <a:r>
              <a:rPr lang="en-GB" dirty="0" smtClean="0"/>
              <a:t>b) Netball </a:t>
            </a:r>
            <a:r>
              <a:rPr lang="en-GB" dirty="0"/>
              <a:t>players should have a suitably balanced diet for their sport. What do </a:t>
            </a:r>
            <a:r>
              <a:rPr lang="en-GB" dirty="0" smtClean="0"/>
              <a:t>you understand </a:t>
            </a:r>
            <a:r>
              <a:rPr lang="en-GB" dirty="0"/>
              <a:t>by the term balanced diet</a:t>
            </a:r>
            <a:r>
              <a:rPr lang="en-GB" dirty="0" smtClean="0"/>
              <a:t>? (1 mark)</a:t>
            </a:r>
            <a:endParaRPr lang="en-GB" dirty="0"/>
          </a:p>
          <a:p>
            <a:pPr marL="45720" indent="0">
              <a:buNone/>
            </a:pPr>
            <a:r>
              <a:rPr lang="en-GB" dirty="0"/>
              <a:t>c) What are the advantages and disadvantages of a netball player having a diet rich </a:t>
            </a:r>
            <a:r>
              <a:rPr lang="en-GB" dirty="0" smtClean="0"/>
              <a:t>in fat? (4 marks)</a:t>
            </a:r>
          </a:p>
          <a:p>
            <a:pPr marL="45720" indent="0">
              <a:buNone/>
            </a:pPr>
            <a:r>
              <a:rPr lang="en-GB" dirty="0" smtClean="0"/>
              <a:t>a)</a:t>
            </a:r>
          </a:p>
          <a:p>
            <a:r>
              <a:rPr lang="en-GB" dirty="0" err="1" smtClean="0"/>
              <a:t>Vit</a:t>
            </a:r>
            <a:r>
              <a:rPr lang="en-GB" dirty="0" smtClean="0"/>
              <a:t> K / </a:t>
            </a:r>
            <a:r>
              <a:rPr lang="en-GB" dirty="0" err="1" smtClean="0"/>
              <a:t>vit</a:t>
            </a:r>
            <a:r>
              <a:rPr lang="en-GB" dirty="0" smtClean="0"/>
              <a:t> B12 / iron – needed for production of red blood cells and haemoglobin.</a:t>
            </a:r>
          </a:p>
          <a:p>
            <a:r>
              <a:rPr lang="en-GB" dirty="0" smtClean="0"/>
              <a:t>Calcium / </a:t>
            </a:r>
            <a:r>
              <a:rPr lang="en-GB" dirty="0" err="1" smtClean="0"/>
              <a:t>vit</a:t>
            </a:r>
            <a:r>
              <a:rPr lang="en-GB" dirty="0" smtClean="0"/>
              <a:t> D – needed for bones.</a:t>
            </a:r>
          </a:p>
          <a:p>
            <a:r>
              <a:rPr lang="en-GB" dirty="0" smtClean="0"/>
              <a:t>Calcium/magnesium – aid muscle contractions.</a:t>
            </a:r>
          </a:p>
          <a:p>
            <a:r>
              <a:rPr lang="en-GB" dirty="0" err="1" smtClean="0"/>
              <a:t>Vit</a:t>
            </a:r>
            <a:r>
              <a:rPr lang="en-GB" dirty="0" smtClean="0"/>
              <a:t> B2 / sodium / iron – needed for energy metabolism.</a:t>
            </a:r>
          </a:p>
          <a:p>
            <a:r>
              <a:rPr lang="en-GB" dirty="0" smtClean="0"/>
              <a:t>Potassium / sodium / calcium – nerve transmission.</a:t>
            </a:r>
          </a:p>
          <a:p>
            <a:pPr marL="45720" indent="0">
              <a:buNone/>
            </a:pPr>
            <a:r>
              <a:rPr lang="en-GB" dirty="0" smtClean="0"/>
              <a:t>b)</a:t>
            </a:r>
          </a:p>
          <a:p>
            <a:r>
              <a:rPr lang="en-GB" dirty="0" smtClean="0"/>
              <a:t>Diet containing sufficient amounts of all nutrients required.</a:t>
            </a:r>
          </a:p>
          <a:p>
            <a:pPr marL="45720" indent="0">
              <a:buNone/>
            </a:pPr>
            <a:r>
              <a:rPr lang="en-GB" dirty="0" smtClean="0"/>
              <a:t>c)</a:t>
            </a:r>
          </a:p>
          <a:p>
            <a:r>
              <a:rPr lang="en-GB" dirty="0" smtClean="0"/>
              <a:t>Advantages – energy source, good for low intensity/aerobic/slow release of energy, source of vitamins.</a:t>
            </a:r>
          </a:p>
          <a:p>
            <a:r>
              <a:rPr lang="en-GB" dirty="0" smtClean="0"/>
              <a:t>Disadvantages – excess weight/obesity, bad for endurance events, limits range of motion/flexibility, overheating, causes heart disease/high blood pressure/diabetes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01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456</TotalTime>
  <Words>833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AS PE PHYSIOLOGY   EXAM QUESTIONS &amp; MARK SCHEMES</vt:lpstr>
      <vt:lpstr>NUTRITION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PE PHYSIOLOGY REVISION  EXAM QUESTIONS &amp; MARK SCHEMES</dc:title>
  <dc:creator>JTurnbull</dc:creator>
  <cp:lastModifiedBy>jamie</cp:lastModifiedBy>
  <cp:revision>29</cp:revision>
  <dcterms:created xsi:type="dcterms:W3CDTF">2012-12-14T08:48:19Z</dcterms:created>
  <dcterms:modified xsi:type="dcterms:W3CDTF">2017-09-02T09:32:17Z</dcterms:modified>
</cp:coreProperties>
</file>