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3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7FBC-AF46-4E8B-81A8-8C83A160FEC9}" type="datetimeFigureOut">
              <a:rPr lang="en-GB" smtClean="0"/>
              <a:t>11/05/2012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D7C08E7-6DBF-4687-A109-85D4F58DB8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7FBC-AF46-4E8B-81A8-8C83A160FEC9}" type="datetimeFigureOut">
              <a:rPr lang="en-GB" smtClean="0"/>
              <a:t>11/05/2012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08E7-6DBF-4687-A109-85D4F58DB8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7FBC-AF46-4E8B-81A8-8C83A160FEC9}" type="datetimeFigureOut">
              <a:rPr lang="en-GB" smtClean="0"/>
              <a:t>11/05/2012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08E7-6DBF-4687-A109-85D4F58DB8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7FBC-AF46-4E8B-81A8-8C83A160FEC9}" type="datetimeFigureOut">
              <a:rPr lang="en-GB" smtClean="0"/>
              <a:t>11/05/2012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08E7-6DBF-4687-A109-85D4F58DB8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7FBC-AF46-4E8B-81A8-8C83A160FEC9}" type="datetimeFigureOut">
              <a:rPr lang="en-GB" smtClean="0"/>
              <a:t>11/05/2012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7C08E7-6DBF-4687-A109-85D4F58DB893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7FBC-AF46-4E8B-81A8-8C83A160FEC9}" type="datetimeFigureOut">
              <a:rPr lang="en-GB" smtClean="0"/>
              <a:t>11/05/2012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08E7-6DBF-4687-A109-85D4F58DB8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7FBC-AF46-4E8B-81A8-8C83A160FEC9}" type="datetimeFigureOut">
              <a:rPr lang="en-GB" smtClean="0"/>
              <a:t>11/05/2012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08E7-6DBF-4687-A109-85D4F58DB8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7FBC-AF46-4E8B-81A8-8C83A160FEC9}" type="datetimeFigureOut">
              <a:rPr lang="en-GB" smtClean="0"/>
              <a:t>11/05/2012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08E7-6DBF-4687-A109-85D4F58DB8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7FBC-AF46-4E8B-81A8-8C83A160FEC9}" type="datetimeFigureOut">
              <a:rPr lang="en-GB" smtClean="0"/>
              <a:t>11/05/2012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08E7-6DBF-4687-A109-85D4F58DB8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7FBC-AF46-4E8B-81A8-8C83A160FEC9}" type="datetimeFigureOut">
              <a:rPr lang="en-GB" smtClean="0"/>
              <a:t>11/05/2012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08E7-6DBF-4687-A109-85D4F58DB89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7FBC-AF46-4E8B-81A8-8C83A160FEC9}" type="datetimeFigureOut">
              <a:rPr lang="en-GB" smtClean="0"/>
              <a:t>11/05/2012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D7C08E7-6DBF-4687-A109-85D4F58DB89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86657FBC-AF46-4E8B-81A8-8C83A160FEC9}" type="datetimeFigureOut">
              <a:rPr lang="en-GB" smtClean="0"/>
              <a:t>11/05/2012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3D7C08E7-6DBF-4687-A109-85D4F58DB89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5000" dirty="0" smtClean="0"/>
              <a:t>Commercialisation &amp; Media</a:t>
            </a:r>
            <a:endParaRPr lang="en-GB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22 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134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275040" cy="1371600"/>
          </a:xfrm>
        </p:spPr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Understand the term commercialisation  in sport</a:t>
            </a:r>
          </a:p>
          <a:p>
            <a:endParaRPr lang="en-GB" dirty="0"/>
          </a:p>
          <a:p>
            <a:r>
              <a:rPr lang="en-GB" dirty="0" smtClean="0"/>
              <a:t>The role the media has in the commercialisation of sport</a:t>
            </a:r>
          </a:p>
          <a:p>
            <a:endParaRPr lang="en-GB" dirty="0"/>
          </a:p>
          <a:p>
            <a:r>
              <a:rPr lang="en-GB" dirty="0" smtClean="0"/>
              <a:t>What effects of the media sports and sports performers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339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Commercialisation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‘the treating of sport as a __________, involving the ________ and ________ of assets, with the market as the driving force behind sport’</a:t>
            </a:r>
          </a:p>
          <a:p>
            <a:endParaRPr lang="en-GB" dirty="0"/>
          </a:p>
          <a:p>
            <a:r>
              <a:rPr lang="en-GB" dirty="0" smtClean="0"/>
              <a:t>With the mass use of sport as an entertainment package came the realisation that sport could also make money.</a:t>
            </a:r>
          </a:p>
          <a:p>
            <a:endParaRPr lang="en-GB" dirty="0"/>
          </a:p>
          <a:p>
            <a:r>
              <a:rPr lang="en-GB" dirty="0" smtClean="0"/>
              <a:t>Media</a:t>
            </a:r>
          </a:p>
          <a:p>
            <a:r>
              <a:rPr lang="en-GB" dirty="0" smtClean="0"/>
              <a:t>Sponsorship/Business      </a:t>
            </a:r>
          </a:p>
          <a:p>
            <a:r>
              <a:rPr lang="en-GB" dirty="0" smtClean="0"/>
              <a:t>Sport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707904" y="177281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</a:t>
            </a:r>
            <a:r>
              <a:rPr lang="en-GB" dirty="0" smtClean="0"/>
              <a:t>ommodity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804248" y="177281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buying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187624" y="206084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selling</a:t>
            </a:r>
            <a:endParaRPr lang="en-GB" dirty="0"/>
          </a:p>
        </p:txBody>
      </p:sp>
      <p:grpSp>
        <p:nvGrpSpPr>
          <p:cNvPr id="19" name="Group 18"/>
          <p:cNvGrpSpPr/>
          <p:nvPr/>
        </p:nvGrpSpPr>
        <p:grpSpPr>
          <a:xfrm>
            <a:off x="4230572" y="4400237"/>
            <a:ext cx="4176464" cy="1872208"/>
            <a:chOff x="2771800" y="4221088"/>
            <a:chExt cx="4176464" cy="1872208"/>
          </a:xfrm>
        </p:grpSpPr>
        <p:sp>
          <p:nvSpPr>
            <p:cNvPr id="7" name="Oval 6"/>
            <p:cNvSpPr/>
            <p:nvPr/>
          </p:nvSpPr>
          <p:spPr>
            <a:xfrm>
              <a:off x="5580112" y="5445224"/>
              <a:ext cx="1368152" cy="6480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BUSINESS</a:t>
              </a:r>
              <a:endParaRPr lang="en-GB" sz="12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771800" y="5445224"/>
              <a:ext cx="1368152" cy="6480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MEDIA</a:t>
              </a:r>
              <a:endParaRPr lang="en-GB" sz="12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4139952" y="4221088"/>
              <a:ext cx="1368152" cy="6480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SPORT</a:t>
              </a:r>
              <a:endParaRPr lang="en-GB" sz="12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3867583" y="4846260"/>
              <a:ext cx="488393" cy="670972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4148336" y="5769260"/>
              <a:ext cx="1431776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 flipV="1">
              <a:off x="5350993" y="4823361"/>
              <a:ext cx="458237" cy="693871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5523768" y="5157192"/>
            <a:ext cx="171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GOLDEN TRIANGLE</a:t>
            </a:r>
            <a:endParaRPr lang="en-GB" b="1" dirty="0"/>
          </a:p>
        </p:txBody>
      </p:sp>
      <p:sp>
        <p:nvSpPr>
          <p:cNvPr id="10" name="Right Brace 9"/>
          <p:cNvSpPr/>
          <p:nvPr/>
        </p:nvSpPr>
        <p:spPr>
          <a:xfrm>
            <a:off x="3059832" y="4400237"/>
            <a:ext cx="504056" cy="1548172"/>
          </a:xfrm>
          <a:prstGeom prst="rightBrace">
            <a:avLst>
              <a:gd name="adj1" fmla="val 76786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3563888" y="4834026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Inextricably linked</a:t>
            </a:r>
          </a:p>
        </p:txBody>
      </p:sp>
    </p:spTree>
    <p:extLst>
      <p:ext uri="{BB962C8B-B14F-4D97-AF65-F5344CB8AC3E}">
        <p14:creationId xmlns:p14="http://schemas.microsoft.com/office/powerpoint/2010/main" val="690636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Sport is driven by profit to satisfy stakeholders.</a:t>
            </a:r>
          </a:p>
          <a:p>
            <a:endParaRPr lang="en-GB" dirty="0" smtClean="0"/>
          </a:p>
          <a:p>
            <a:r>
              <a:rPr lang="en-GB" dirty="0" smtClean="0"/>
              <a:t>What examples have shown the extend of commercialisation in sport?</a:t>
            </a:r>
          </a:p>
          <a:p>
            <a:endParaRPr lang="en-GB" dirty="0"/>
          </a:p>
          <a:p>
            <a:r>
              <a:rPr lang="en-GB" dirty="0" smtClean="0"/>
              <a:t>Torres &amp; Carroll – £50 &amp; £30 million respectively </a:t>
            </a:r>
          </a:p>
          <a:p>
            <a:r>
              <a:rPr lang="en-GB" dirty="0" smtClean="0"/>
              <a:t>Rangers FC – administration </a:t>
            </a:r>
          </a:p>
          <a:p>
            <a:r>
              <a:rPr lang="en-GB" dirty="0" smtClean="0"/>
              <a:t>Tom Daly – too much media attention rather than training</a:t>
            </a:r>
          </a:p>
          <a:p>
            <a:r>
              <a:rPr lang="en-GB" dirty="0" smtClean="0"/>
              <a:t>Plymouth Albion RFC - £200,000 shortfall</a:t>
            </a:r>
          </a:p>
          <a:p>
            <a:r>
              <a:rPr lang="en-GB" dirty="0" smtClean="0"/>
              <a:t>Snooker – Barry Hearn, China </a:t>
            </a:r>
          </a:p>
          <a:p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</p:spPr>
        <p:txBody>
          <a:bodyPr/>
          <a:lstStyle/>
          <a:p>
            <a:r>
              <a:rPr lang="en-GB" dirty="0" smtClean="0"/>
              <a:t>Commercialisation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619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31224" cy="13716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Media’s love affair with Sport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500" dirty="0" smtClean="0"/>
              <a:t>Television</a:t>
            </a:r>
          </a:p>
          <a:p>
            <a:r>
              <a:rPr lang="en-GB" dirty="0" smtClean="0"/>
              <a:t>Sky Sports vs. Terrestrial channels </a:t>
            </a:r>
          </a:p>
          <a:p>
            <a:endParaRPr lang="en-GB" dirty="0" smtClean="0"/>
          </a:p>
          <a:p>
            <a:r>
              <a:rPr lang="en-GB" dirty="0" smtClean="0"/>
              <a:t>What measure have been put in place to ensure Sky Sports do not control a sporting television?</a:t>
            </a:r>
          </a:p>
          <a:p>
            <a:endParaRPr lang="en-GB" dirty="0" smtClean="0"/>
          </a:p>
          <a:p>
            <a:r>
              <a:rPr lang="en-GB" dirty="0" smtClean="0"/>
              <a:t>What is pay-per-view television and how does it effect the commercialisation?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7131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1371600"/>
          </a:xfrm>
        </p:spPr>
        <p:txBody>
          <a:bodyPr>
            <a:normAutofit/>
          </a:bodyPr>
          <a:lstStyle/>
          <a:p>
            <a:r>
              <a:rPr lang="en-GB" sz="3200" dirty="0"/>
              <a:t>Media’s love affair with Sport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000" dirty="0" smtClean="0"/>
              <a:t>Newspaper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Broadsheet vs. Tabloid – How do they attract readers?</a:t>
            </a:r>
          </a:p>
          <a:p>
            <a:endParaRPr lang="en-GB" dirty="0" smtClean="0"/>
          </a:p>
          <a:p>
            <a:r>
              <a:rPr lang="en-GB" dirty="0" smtClean="0"/>
              <a:t>What coverage is given to sport?</a:t>
            </a:r>
          </a:p>
          <a:p>
            <a:r>
              <a:rPr lang="en-GB" dirty="0" smtClean="0"/>
              <a:t>What style is it written?</a:t>
            </a:r>
          </a:p>
          <a:p>
            <a:r>
              <a:rPr lang="en-GB" dirty="0" smtClean="0"/>
              <a:t>Who is the audience?</a:t>
            </a:r>
          </a:p>
          <a:p>
            <a:endParaRPr lang="en-GB" sz="3000" dirty="0" smtClean="0"/>
          </a:p>
          <a:p>
            <a:endParaRPr lang="en-GB" sz="3000" dirty="0" smtClean="0"/>
          </a:p>
          <a:p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354118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59832" y="2420888"/>
            <a:ext cx="2592288" cy="1944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Sport as </a:t>
            </a:r>
            <a:r>
              <a:rPr lang="en-GB" b="1" dirty="0"/>
              <a:t>an entertainment package</a:t>
            </a:r>
          </a:p>
        </p:txBody>
      </p:sp>
    </p:spTree>
    <p:extLst>
      <p:ext uri="{BB962C8B-B14F-4D97-AF65-F5344CB8AC3E}">
        <p14:creationId xmlns:p14="http://schemas.microsoft.com/office/powerpoint/2010/main" val="98977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283152" cy="1371600"/>
          </a:xfrm>
        </p:spPr>
        <p:txBody>
          <a:bodyPr/>
          <a:lstStyle/>
          <a:p>
            <a:r>
              <a:rPr lang="en-GB" dirty="0" smtClean="0"/>
              <a:t>Effect of coverage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z="2700" dirty="0" smtClean="0"/>
              <a:t>Minority sports get no coverage </a:t>
            </a:r>
          </a:p>
          <a:p>
            <a:endParaRPr lang="en-GB" sz="2700" dirty="0" smtClean="0"/>
          </a:p>
          <a:p>
            <a:r>
              <a:rPr lang="en-GB" sz="2700" dirty="0" smtClean="0"/>
              <a:t>Adapted for television audiences – loss of integrity </a:t>
            </a:r>
          </a:p>
          <a:p>
            <a:endParaRPr lang="en-GB" sz="2700" dirty="0" smtClean="0"/>
          </a:p>
          <a:p>
            <a:r>
              <a:rPr lang="en-GB" sz="2700" dirty="0" smtClean="0"/>
              <a:t>Media focus on elite to spend money on grass roots</a:t>
            </a:r>
          </a:p>
          <a:p>
            <a:endParaRPr lang="en-GB" sz="2700" dirty="0" smtClean="0"/>
          </a:p>
          <a:p>
            <a:r>
              <a:rPr lang="en-GB" sz="2700" dirty="0" smtClean="0"/>
              <a:t>Force NGBs to assess the appeal of the sport </a:t>
            </a:r>
          </a:p>
          <a:p>
            <a:endParaRPr lang="en-GB" sz="2700" dirty="0" smtClean="0"/>
          </a:p>
          <a:p>
            <a:r>
              <a:rPr lang="en-GB" sz="2700" dirty="0" smtClean="0"/>
              <a:t>Organisations changed to maximise appeal – KO times </a:t>
            </a:r>
            <a:r>
              <a:rPr lang="en-GB" sz="2700" dirty="0" err="1" smtClean="0"/>
              <a:t>etc</a:t>
            </a:r>
            <a:endParaRPr lang="en-GB" sz="2700" dirty="0" smtClean="0"/>
          </a:p>
          <a:p>
            <a:endParaRPr lang="en-GB" dirty="0" smtClean="0"/>
          </a:p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589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507288" cy="900018"/>
          </a:xfrm>
        </p:spPr>
        <p:txBody>
          <a:bodyPr/>
          <a:lstStyle/>
          <a:p>
            <a:r>
              <a:rPr lang="en-GB" dirty="0" smtClean="0"/>
              <a:t>Is the media good for sport?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5893"/>
            <a:ext cx="8686800" cy="5622107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Provides an information service </a:t>
            </a:r>
          </a:p>
          <a:p>
            <a:r>
              <a:rPr lang="en-GB" dirty="0" smtClean="0"/>
              <a:t>Limits participation to a few male sports</a:t>
            </a:r>
          </a:p>
          <a:p>
            <a:r>
              <a:rPr lang="en-GB" dirty="0" smtClean="0"/>
              <a:t>Sensationalises: controversies may be created</a:t>
            </a:r>
          </a:p>
          <a:p>
            <a:r>
              <a:rPr lang="en-GB" dirty="0" smtClean="0"/>
              <a:t>Provides an entertainment service</a:t>
            </a:r>
          </a:p>
          <a:p>
            <a:r>
              <a:rPr lang="en-GB" dirty="0" smtClean="0"/>
              <a:t>Highlights personalities rather than the team effort</a:t>
            </a:r>
          </a:p>
          <a:p>
            <a:r>
              <a:rPr lang="en-GB" dirty="0" smtClean="0"/>
              <a:t>Possibility of boredom owing to saturation of sports coverage</a:t>
            </a:r>
          </a:p>
          <a:p>
            <a:r>
              <a:rPr lang="en-GB" dirty="0" smtClean="0"/>
              <a:t>Provides educational service</a:t>
            </a:r>
          </a:p>
          <a:p>
            <a:r>
              <a:rPr lang="en-GB" dirty="0" smtClean="0"/>
              <a:t>Provides an advertising service</a:t>
            </a:r>
          </a:p>
          <a:p>
            <a:r>
              <a:rPr lang="en-GB" dirty="0" smtClean="0"/>
              <a:t>Aids sponsorship </a:t>
            </a:r>
          </a:p>
          <a:p>
            <a:r>
              <a:rPr lang="en-GB" dirty="0" smtClean="0"/>
              <a:t>Minority sport suffer because if lack of interest </a:t>
            </a:r>
          </a:p>
          <a:p>
            <a:r>
              <a:rPr lang="en-GB" dirty="0" smtClean="0"/>
              <a:t>Creates role models / personalities / heroes</a:t>
            </a:r>
          </a:p>
          <a:p>
            <a:r>
              <a:rPr lang="en-GB" dirty="0" smtClean="0"/>
              <a:t>Possibility of loss of gate money</a:t>
            </a:r>
          </a:p>
          <a:p>
            <a:r>
              <a:rPr lang="en-GB" dirty="0" smtClean="0"/>
              <a:t>Needs of television may dictate the selection of sport action</a:t>
            </a:r>
          </a:p>
          <a:p>
            <a:r>
              <a:rPr lang="en-GB" dirty="0" smtClean="0"/>
              <a:t>Draws attention to top-level sport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43508" y="1196752"/>
            <a:ext cx="396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43508" y="2411596"/>
            <a:ext cx="396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3563724"/>
            <a:ext cx="396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3933056"/>
            <a:ext cx="396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79512" y="4365104"/>
            <a:ext cx="396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79512" y="5157192"/>
            <a:ext cx="396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6372036"/>
            <a:ext cx="396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143508" y="1619508"/>
            <a:ext cx="396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3508" y="1988840"/>
            <a:ext cx="396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3508" y="2808638"/>
            <a:ext cx="396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43508" y="3203684"/>
            <a:ext cx="396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79512" y="4787860"/>
            <a:ext cx="396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79512" y="5579948"/>
            <a:ext cx="396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79512" y="5949280"/>
            <a:ext cx="396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65599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4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286</TotalTime>
  <Words>382</Words>
  <Application>Microsoft Office PowerPoint</Application>
  <PresentationFormat>On-screen Show (4:3)</PresentationFormat>
  <Paragraphs>92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Essential</vt:lpstr>
      <vt:lpstr>Commercialisation &amp; Media</vt:lpstr>
      <vt:lpstr>Learning Objectives</vt:lpstr>
      <vt:lpstr>Commercialisation</vt:lpstr>
      <vt:lpstr>Commercialisation</vt:lpstr>
      <vt:lpstr>Media’s love affair with Sport</vt:lpstr>
      <vt:lpstr>Media’s love affair with Sport</vt:lpstr>
      <vt:lpstr>PowerPoint Presentation</vt:lpstr>
      <vt:lpstr>Effect of coverage </vt:lpstr>
      <vt:lpstr>Is the media good for sport?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Commercialisation</dc:title>
  <dc:creator>FKirby</dc:creator>
  <cp:lastModifiedBy>jpenhaligon</cp:lastModifiedBy>
  <cp:revision>23</cp:revision>
  <dcterms:created xsi:type="dcterms:W3CDTF">2012-03-22T11:38:21Z</dcterms:created>
  <dcterms:modified xsi:type="dcterms:W3CDTF">2012-05-11T14:27:08Z</dcterms:modified>
</cp:coreProperties>
</file>