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698D6-2A01-4560-B804-12D986100D78}" type="datetimeFigureOut">
              <a:rPr lang="en-GB" smtClean="0"/>
              <a:t>07/10/2012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1381A87-3DC3-4E72-80E4-D7A36B1A32A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698D6-2A01-4560-B804-12D986100D78}" type="datetimeFigureOut">
              <a:rPr lang="en-GB" smtClean="0"/>
              <a:t>07/10/2012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81A87-3DC3-4E72-80E4-D7A36B1A32A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698D6-2A01-4560-B804-12D986100D78}" type="datetimeFigureOut">
              <a:rPr lang="en-GB" smtClean="0"/>
              <a:t>07/10/2012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81A87-3DC3-4E72-80E4-D7A36B1A32A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698D6-2A01-4560-B804-12D986100D78}" type="datetimeFigureOut">
              <a:rPr lang="en-GB" smtClean="0"/>
              <a:t>07/10/2012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81A87-3DC3-4E72-80E4-D7A36B1A32A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698D6-2A01-4560-B804-12D986100D78}" type="datetimeFigureOut">
              <a:rPr lang="en-GB" smtClean="0"/>
              <a:t>07/10/2012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1381A87-3DC3-4E72-80E4-D7A36B1A32AE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698D6-2A01-4560-B804-12D986100D78}" type="datetimeFigureOut">
              <a:rPr lang="en-GB" smtClean="0"/>
              <a:t>07/10/2012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81A87-3DC3-4E72-80E4-D7A36B1A32AE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698D6-2A01-4560-B804-12D986100D78}" type="datetimeFigureOut">
              <a:rPr lang="en-GB" smtClean="0"/>
              <a:t>07/10/2012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81A87-3DC3-4E72-80E4-D7A36B1A32AE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698D6-2A01-4560-B804-12D986100D78}" type="datetimeFigureOut">
              <a:rPr lang="en-GB" smtClean="0"/>
              <a:t>07/10/2012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81A87-3DC3-4E72-80E4-D7A36B1A32A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698D6-2A01-4560-B804-12D986100D78}" type="datetimeFigureOut">
              <a:rPr lang="en-GB" smtClean="0"/>
              <a:t>07/10/2012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81A87-3DC3-4E72-80E4-D7A36B1A32A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698D6-2A01-4560-B804-12D986100D78}" type="datetimeFigureOut">
              <a:rPr lang="en-GB" smtClean="0"/>
              <a:t>07/10/2012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81A87-3DC3-4E72-80E4-D7A36B1A32AE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698D6-2A01-4560-B804-12D986100D78}" type="datetimeFigureOut">
              <a:rPr lang="en-GB" smtClean="0"/>
              <a:t>07/10/2012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1381A87-3DC3-4E72-80E4-D7A36B1A32AE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7D698D6-2A01-4560-B804-12D986100D78}" type="datetimeFigureOut">
              <a:rPr lang="en-GB" smtClean="0"/>
              <a:t>07/10/2012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1381A87-3DC3-4E72-80E4-D7A36B1A32AE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068960"/>
            <a:ext cx="7776864" cy="2569840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solidFill>
                  <a:schemeClr val="tx1"/>
                </a:solidFill>
              </a:rPr>
              <a:t>Learning Objectives: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To be able to describe the three classes of lever.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To know which levers have a mechanical advantage/disadvantage.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2475706"/>
          </a:xfrm>
        </p:spPr>
        <p:txBody>
          <a:bodyPr>
            <a:normAutofit/>
          </a:bodyPr>
          <a:lstStyle/>
          <a:p>
            <a:r>
              <a:rPr lang="en-GB" sz="8000" dirty="0" smtClean="0"/>
              <a:t>Levers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35000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96950"/>
          </a:xfrm>
        </p:spPr>
        <p:txBody>
          <a:bodyPr/>
          <a:lstStyle/>
          <a:p>
            <a:r>
              <a:rPr lang="en-GB" dirty="0" smtClean="0"/>
              <a:t>Levers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124745"/>
            <a:ext cx="8784976" cy="4173474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In order to produce movement your muscles and bones work together as a series of levers.</a:t>
            </a:r>
          </a:p>
          <a:p>
            <a:r>
              <a:rPr lang="en-GB" dirty="0" smtClean="0"/>
              <a:t>Levers involve:</a:t>
            </a:r>
          </a:p>
          <a:p>
            <a:pPr marL="0" indent="0">
              <a:buNone/>
            </a:pPr>
            <a:r>
              <a:rPr lang="en-GB" b="1" dirty="0" smtClean="0"/>
              <a:t>Fulcrum</a:t>
            </a:r>
            <a:r>
              <a:rPr lang="en-GB" dirty="0" smtClean="0"/>
              <a:t> (pivot) – the point about which the lever rotates (the joint involved).</a:t>
            </a:r>
          </a:p>
          <a:p>
            <a:pPr marL="0" indent="0">
              <a:buNone/>
            </a:pPr>
            <a:r>
              <a:rPr lang="en-GB" b="1" dirty="0" smtClean="0"/>
              <a:t>Resistance</a:t>
            </a:r>
            <a:r>
              <a:rPr lang="en-GB" dirty="0" smtClean="0"/>
              <a:t> (load) – the load that is being moved.</a:t>
            </a:r>
          </a:p>
          <a:p>
            <a:pPr marL="0" indent="0">
              <a:buNone/>
            </a:pPr>
            <a:r>
              <a:rPr lang="en-GB" b="1" dirty="0" smtClean="0"/>
              <a:t>Effort</a:t>
            </a:r>
            <a:r>
              <a:rPr lang="en-GB" dirty="0" smtClean="0"/>
              <a:t> – the force applied by the person (the muscle that is the agonist).</a:t>
            </a:r>
          </a:p>
          <a:p>
            <a:pPr marL="0" indent="0">
              <a:buNone/>
            </a:pPr>
            <a:r>
              <a:rPr lang="en-GB" dirty="0" smtClean="0"/>
              <a:t>E.g. for a bicep curl the elbow is the fulcrum, the biceps produce the effort and the dumbbell is the resistance.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820" y="5085184"/>
            <a:ext cx="367665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5771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/>
          <a:lstStyle/>
          <a:p>
            <a:r>
              <a:rPr lang="en-GB" dirty="0" smtClean="0"/>
              <a:t>Classification of Levers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052736"/>
            <a:ext cx="8784976" cy="5073427"/>
          </a:xfrm>
        </p:spPr>
        <p:txBody>
          <a:bodyPr/>
          <a:lstStyle/>
          <a:p>
            <a:r>
              <a:rPr lang="en-GB" dirty="0" smtClean="0"/>
              <a:t>First Class – fulcrum in the middle.</a:t>
            </a:r>
          </a:p>
          <a:p>
            <a:r>
              <a:rPr lang="en-GB" dirty="0" smtClean="0"/>
              <a:t>Second Class – resistance in the middle.</a:t>
            </a:r>
          </a:p>
          <a:p>
            <a:r>
              <a:rPr lang="en-GB" dirty="0" smtClean="0"/>
              <a:t>Third Class – effort in the middle.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Remember FREE (minus an E of course!)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79806"/>
            <a:ext cx="2451100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38183"/>
            <a:ext cx="2444750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5003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24936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Which is the 1</a:t>
            </a:r>
            <a:r>
              <a:rPr lang="en-GB" baseline="30000" dirty="0" smtClean="0"/>
              <a:t>st</a:t>
            </a:r>
            <a:r>
              <a:rPr lang="en-GB" dirty="0" smtClean="0"/>
              <a:t>, 2</a:t>
            </a:r>
            <a:r>
              <a:rPr lang="en-GB" baseline="30000" dirty="0" smtClean="0"/>
              <a:t>nd</a:t>
            </a:r>
            <a:r>
              <a:rPr lang="en-GB" dirty="0" smtClean="0"/>
              <a:t>, and 3</a:t>
            </a:r>
            <a:r>
              <a:rPr lang="en-GB" baseline="30000" dirty="0" smtClean="0"/>
              <a:t>rd</a:t>
            </a:r>
            <a:r>
              <a:rPr lang="en-GB" dirty="0" smtClean="0"/>
              <a:t> class lever?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22018"/>
            <a:ext cx="2592288" cy="3653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962" y="1561033"/>
            <a:ext cx="3063526" cy="3814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22018"/>
            <a:ext cx="2736304" cy="3653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1862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First Class Lever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268760"/>
            <a:ext cx="5544616" cy="5400600"/>
          </a:xfrm>
        </p:spPr>
        <p:txBody>
          <a:bodyPr/>
          <a:lstStyle/>
          <a:p>
            <a:r>
              <a:rPr lang="en-GB" dirty="0" smtClean="0"/>
              <a:t>Fulcrum in the middle.</a:t>
            </a:r>
          </a:p>
          <a:p>
            <a:r>
              <a:rPr lang="en-GB" dirty="0" smtClean="0"/>
              <a:t>E.g. the elbow. During extension the triceps are the agonist (effort), the elbow is the fulcrum and the weight of the arm is the resistance.</a:t>
            </a:r>
          </a:p>
          <a:p>
            <a:r>
              <a:rPr lang="en-GB" dirty="0" smtClean="0"/>
              <a:t>This occurs in throwing or during a press up.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1402430"/>
            <a:ext cx="3322697" cy="4690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063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GB" dirty="0" smtClean="0"/>
              <a:t>Second Class Lever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7014467" cy="3488829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Resistance is in the middle.</a:t>
            </a:r>
          </a:p>
          <a:p>
            <a:pPr marL="0" indent="0">
              <a:buNone/>
            </a:pPr>
            <a:r>
              <a:rPr lang="en-GB" dirty="0" smtClean="0"/>
              <a:t>E.g. the foot. During dorsiflexion the ball of the foot acts as the fulcrum, the gastrocnemius provides the effort and the weight of the body is the resistance.</a:t>
            </a:r>
          </a:p>
          <a:p>
            <a:pPr marL="0" indent="0">
              <a:buNone/>
            </a:pPr>
            <a:r>
              <a:rPr lang="en-GB" dirty="0" smtClean="0"/>
              <a:t>This occurs when jumping or running.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645023"/>
            <a:ext cx="3528392" cy="2935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980" y="2780927"/>
            <a:ext cx="2709516" cy="3719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2682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0106"/>
          </a:xfrm>
        </p:spPr>
        <p:txBody>
          <a:bodyPr/>
          <a:lstStyle/>
          <a:p>
            <a:r>
              <a:rPr lang="en-GB" dirty="0" smtClean="0"/>
              <a:t>Third Class Lever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712968" cy="3456385"/>
          </a:xfrm>
        </p:spPr>
        <p:txBody>
          <a:bodyPr>
            <a:normAutofit/>
          </a:bodyPr>
          <a:lstStyle/>
          <a:p>
            <a:r>
              <a:rPr lang="en-GB" dirty="0" smtClean="0"/>
              <a:t>Effort is in the middle.</a:t>
            </a:r>
          </a:p>
          <a:p>
            <a:r>
              <a:rPr lang="en-GB" dirty="0" smtClean="0"/>
              <a:t>E.g. Nearly every joint in the body.</a:t>
            </a:r>
          </a:p>
          <a:p>
            <a:r>
              <a:rPr lang="en-GB" dirty="0" smtClean="0"/>
              <a:t>For example when performing a bicep curl the elbow is the fulcrum and the dumbbell is the resistance. The effort comes from the biceps which attach to the radius (between the fulcrum and the resistance).</a:t>
            </a:r>
          </a:p>
          <a:p>
            <a:endParaRPr lang="en-GB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05064"/>
            <a:ext cx="2444750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829" y="4293096"/>
            <a:ext cx="3067050" cy="2350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7924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/>
          <a:lstStyle/>
          <a:p>
            <a:r>
              <a:rPr lang="en-GB" dirty="0" smtClean="0"/>
              <a:t>Advantages/Disadvantages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052736"/>
            <a:ext cx="8712968" cy="5544616"/>
          </a:xfrm>
        </p:spPr>
        <p:txBody>
          <a:bodyPr>
            <a:normAutofit lnSpcReduction="10000"/>
          </a:bodyPr>
          <a:lstStyle/>
          <a:p>
            <a:pPr marL="365760" lvl="0" indent="-256032">
              <a:spcBef>
                <a:spcPts val="400"/>
              </a:spcBef>
              <a:buClr>
                <a:srgbClr val="D34817"/>
              </a:buClr>
              <a:buSzPct val="68000"/>
              <a:buFont typeface="Wingdings 3"/>
              <a:buChar char=""/>
            </a:pPr>
            <a:r>
              <a:rPr lang="en-GB" sz="2500" dirty="0">
                <a:solidFill>
                  <a:prstClr val="black"/>
                </a:solidFill>
                <a:latin typeface="Lucida Sans Unicode"/>
              </a:rPr>
              <a:t>Force arm – distance between fulcrum and effort.</a:t>
            </a:r>
          </a:p>
          <a:p>
            <a:pPr marL="365760" lvl="0" indent="-256032">
              <a:spcBef>
                <a:spcPts val="400"/>
              </a:spcBef>
              <a:buClr>
                <a:srgbClr val="D34817"/>
              </a:buClr>
              <a:buSzPct val="68000"/>
              <a:buFont typeface="Wingdings 3"/>
              <a:buChar char=""/>
            </a:pPr>
            <a:r>
              <a:rPr lang="en-GB" sz="2500" dirty="0">
                <a:solidFill>
                  <a:prstClr val="black"/>
                </a:solidFill>
                <a:latin typeface="Lucida Sans Unicode"/>
              </a:rPr>
              <a:t>Resistance arm – distance between fulcrum and resistance.</a:t>
            </a:r>
          </a:p>
          <a:p>
            <a:pPr marL="365760" lvl="0" indent="-256032">
              <a:spcBef>
                <a:spcPts val="400"/>
              </a:spcBef>
              <a:buClr>
                <a:srgbClr val="D34817"/>
              </a:buClr>
              <a:buSzPct val="68000"/>
              <a:buFont typeface="Wingdings 3"/>
              <a:buChar char=""/>
            </a:pPr>
            <a:r>
              <a:rPr lang="en-GB" sz="2500" dirty="0">
                <a:solidFill>
                  <a:prstClr val="black"/>
                </a:solidFill>
                <a:latin typeface="Lucida Sans Unicode"/>
              </a:rPr>
              <a:t>When the force arm is very short and the resistance arm very long (as in third class lever) there is a mechanical disadvantage.</a:t>
            </a:r>
          </a:p>
          <a:p>
            <a:pPr marL="365760" lvl="0" indent="-256032">
              <a:spcBef>
                <a:spcPts val="400"/>
              </a:spcBef>
              <a:buClr>
                <a:srgbClr val="D34817"/>
              </a:buClr>
              <a:buSzPct val="68000"/>
              <a:buFont typeface="Wingdings 3"/>
              <a:buChar char=""/>
            </a:pPr>
            <a:r>
              <a:rPr lang="en-GB" sz="2500" dirty="0">
                <a:solidFill>
                  <a:prstClr val="black"/>
                </a:solidFill>
                <a:latin typeface="Lucida Sans Unicode"/>
              </a:rPr>
              <a:t>For example, the biceps acting on the elbow joint cannot move large resistances. </a:t>
            </a:r>
          </a:p>
          <a:p>
            <a:pPr marL="365760" lvl="0" indent="-256032">
              <a:spcBef>
                <a:spcPts val="400"/>
              </a:spcBef>
              <a:buClr>
                <a:srgbClr val="D34817"/>
              </a:buClr>
              <a:buSzPct val="68000"/>
              <a:buFont typeface="Wingdings 3"/>
              <a:buChar char=""/>
            </a:pPr>
            <a:r>
              <a:rPr lang="en-GB" sz="2500" dirty="0">
                <a:solidFill>
                  <a:prstClr val="black"/>
                </a:solidFill>
                <a:latin typeface="Lucida Sans Unicode"/>
              </a:rPr>
              <a:t>However, they also have an advantage that they can produce a large range of motion (nearly a full 180 degrees). </a:t>
            </a:r>
          </a:p>
          <a:p>
            <a:pPr marL="365760" lvl="0" indent="-256032">
              <a:spcBef>
                <a:spcPts val="400"/>
              </a:spcBef>
              <a:buClr>
                <a:srgbClr val="D34817"/>
              </a:buClr>
              <a:buSzPct val="68000"/>
              <a:buFont typeface="Wingdings 3"/>
              <a:buChar char=""/>
            </a:pPr>
            <a:r>
              <a:rPr lang="en-GB" sz="2500" dirty="0">
                <a:solidFill>
                  <a:prstClr val="black"/>
                </a:solidFill>
                <a:latin typeface="Lucida Sans Unicode"/>
              </a:rPr>
              <a:t>They also have the advantage that only a small amount of bicep movement is required to produce a large amount of movement of the hand.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3509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Advantages/Disadvantages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916832"/>
            <a:ext cx="8640960" cy="4608512"/>
          </a:xfrm>
        </p:spPr>
        <p:txBody>
          <a:bodyPr/>
          <a:lstStyle/>
          <a:p>
            <a:pPr marL="365760" lvl="0" indent="-256032">
              <a:spcBef>
                <a:spcPts val="400"/>
              </a:spcBef>
              <a:buClr>
                <a:srgbClr val="D34817"/>
              </a:buClr>
              <a:buSzPct val="68000"/>
              <a:buFont typeface="Wingdings 3"/>
              <a:buChar char=""/>
            </a:pPr>
            <a:r>
              <a:rPr lang="en-GB" sz="2700" dirty="0">
                <a:solidFill>
                  <a:prstClr val="black"/>
                </a:solidFill>
                <a:latin typeface="Lucida Sans Unicode"/>
              </a:rPr>
              <a:t>Second class levers have a mechanical advantage.</a:t>
            </a:r>
          </a:p>
          <a:p>
            <a:pPr marL="365760" lvl="0" indent="-256032">
              <a:spcBef>
                <a:spcPts val="400"/>
              </a:spcBef>
              <a:buClr>
                <a:srgbClr val="D34817"/>
              </a:buClr>
              <a:buSzPct val="68000"/>
              <a:buFont typeface="Wingdings 3"/>
              <a:buChar char=""/>
            </a:pPr>
            <a:r>
              <a:rPr lang="en-GB" sz="2700" dirty="0">
                <a:solidFill>
                  <a:prstClr val="black"/>
                </a:solidFill>
                <a:latin typeface="Lucida Sans Unicode"/>
              </a:rPr>
              <a:t>The force arm is longer than the resistance arm.</a:t>
            </a:r>
          </a:p>
          <a:p>
            <a:pPr marL="365760" lvl="0" indent="-256032">
              <a:spcBef>
                <a:spcPts val="400"/>
              </a:spcBef>
              <a:buClr>
                <a:srgbClr val="D34817"/>
              </a:buClr>
              <a:buSzPct val="68000"/>
              <a:buFont typeface="Wingdings 3"/>
              <a:buChar char=""/>
            </a:pPr>
            <a:r>
              <a:rPr lang="en-GB" sz="2700" dirty="0">
                <a:solidFill>
                  <a:prstClr val="black"/>
                </a:solidFill>
                <a:latin typeface="Lucida Sans Unicode"/>
              </a:rPr>
              <a:t>E.g. during plantar flexion (standing on toes).</a:t>
            </a:r>
          </a:p>
          <a:p>
            <a:pPr marL="365760" lvl="0" indent="-256032">
              <a:spcBef>
                <a:spcPts val="400"/>
              </a:spcBef>
              <a:buClr>
                <a:srgbClr val="D34817"/>
              </a:buClr>
              <a:buSzPct val="68000"/>
              <a:buFont typeface="Wingdings 3"/>
              <a:buChar char=""/>
            </a:pPr>
            <a:r>
              <a:rPr lang="en-GB" sz="2700" dirty="0">
                <a:solidFill>
                  <a:prstClr val="black"/>
                </a:solidFill>
                <a:latin typeface="Lucida Sans Unicode"/>
              </a:rPr>
              <a:t>They can generate much larger forces.</a:t>
            </a:r>
          </a:p>
          <a:p>
            <a:pPr marL="365760" lvl="0" indent="-256032">
              <a:spcBef>
                <a:spcPts val="400"/>
              </a:spcBef>
              <a:buClr>
                <a:srgbClr val="D34817"/>
              </a:buClr>
              <a:buSzPct val="68000"/>
              <a:buFont typeface="Wingdings 3"/>
              <a:buChar char=""/>
            </a:pPr>
            <a:r>
              <a:rPr lang="en-GB" sz="2700" dirty="0">
                <a:solidFill>
                  <a:prstClr val="black"/>
                </a:solidFill>
                <a:latin typeface="Lucida Sans Unicode"/>
              </a:rPr>
              <a:t>However, the range of movement is small and the movements tend to be slow.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5564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65</TotalTime>
  <Words>475</Words>
  <Application>Microsoft Office PowerPoint</Application>
  <PresentationFormat>On-screen Show (4:3)</PresentationFormat>
  <Paragraphs>43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Equity</vt:lpstr>
      <vt:lpstr>Levers</vt:lpstr>
      <vt:lpstr>Levers</vt:lpstr>
      <vt:lpstr>Classification of Levers</vt:lpstr>
      <vt:lpstr>Which is the 1st, 2nd, and 3rd class lever?</vt:lpstr>
      <vt:lpstr>First Class Lever</vt:lpstr>
      <vt:lpstr>Second Class Lever</vt:lpstr>
      <vt:lpstr>Third Class Lever</vt:lpstr>
      <vt:lpstr>Advantages/Disadvantages </vt:lpstr>
      <vt:lpstr>Advantages/Disadvantages </vt:lpstr>
    </vt:vector>
  </TitlesOfParts>
  <Company>St. John's School, Marlborough.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Levers</dc:title>
  <dc:creator>jamie</dc:creator>
  <cp:lastModifiedBy>jamie</cp:lastModifiedBy>
  <cp:revision>4</cp:revision>
  <dcterms:created xsi:type="dcterms:W3CDTF">2012-10-07T16:38:12Z</dcterms:created>
  <dcterms:modified xsi:type="dcterms:W3CDTF">2012-10-07T17:43:46Z</dcterms:modified>
</cp:coreProperties>
</file>