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68" r:id="rId5"/>
    <p:sldId id="269" r:id="rId6"/>
    <p:sldId id="259" r:id="rId7"/>
    <p:sldId id="260" r:id="rId8"/>
    <p:sldId id="261" r:id="rId9"/>
    <p:sldId id="262" r:id="rId10"/>
    <p:sldId id="263" r:id="rId11"/>
    <p:sldId id="264" r:id="rId12"/>
    <p:sldId id="271" r:id="rId13"/>
    <p:sldId id="273" r:id="rId14"/>
    <p:sldId id="274" r:id="rId15"/>
    <p:sldId id="272" r:id="rId16"/>
    <p:sldId id="275" r:id="rId17"/>
    <p:sldId id="265" r:id="rId18"/>
    <p:sldId id="277" r:id="rId19"/>
    <p:sldId id="266" r:id="rId20"/>
    <p:sldId id="267" r:id="rId21"/>
    <p:sldId id="278" r:id="rId22"/>
    <p:sldId id="276"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0DDBE-568E-4EA7-9E12-89BAD0A9B093}" type="slidenum">
              <a:rPr lang="en-GB" smtClean="0"/>
              <a:pPr/>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6051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0DDBE-568E-4EA7-9E12-89BAD0A9B093}" type="slidenum">
              <a:rPr lang="en-GB" smtClean="0"/>
              <a:pPr/>
              <a:t>‹#›</a:t>
            </a:fld>
            <a:endParaRPr lang="en-GB"/>
          </a:p>
        </p:txBody>
      </p:sp>
    </p:spTree>
    <p:extLst>
      <p:ext uri="{BB962C8B-B14F-4D97-AF65-F5344CB8AC3E}">
        <p14:creationId xmlns:p14="http://schemas.microsoft.com/office/powerpoint/2010/main" val="246450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0DDBE-568E-4EA7-9E12-89BAD0A9B093}" type="slidenum">
              <a:rPr lang="en-GB" smtClean="0"/>
              <a:pPr/>
              <a:t>‹#›</a:t>
            </a:fld>
            <a:endParaRPr lang="en-GB"/>
          </a:p>
        </p:txBody>
      </p:sp>
    </p:spTree>
    <p:extLst>
      <p:ext uri="{BB962C8B-B14F-4D97-AF65-F5344CB8AC3E}">
        <p14:creationId xmlns:p14="http://schemas.microsoft.com/office/powerpoint/2010/main" val="1332960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9594B7-6077-4ED7-8396-38DB9644DE0F}" type="datetimeFigureOut">
              <a:rPr lang="en-GB" smtClean="0">
                <a:solidFill>
                  <a:srgbClr val="DFDCB7">
                    <a:shade val="90000"/>
                  </a:srgbClr>
                </a:solidFill>
              </a:rPr>
              <a:pPr/>
              <a:t>24/10/2017</a:t>
            </a:fld>
            <a:endParaRPr lang="en-GB">
              <a:solidFill>
                <a:srgbClr val="DFDCB7">
                  <a:shade val="90000"/>
                </a:srgbClr>
              </a:solidFill>
            </a:endParaRPr>
          </a:p>
        </p:txBody>
      </p:sp>
      <p:sp>
        <p:nvSpPr>
          <p:cNvPr id="19" name="Footer Placeholder 18"/>
          <p:cNvSpPr>
            <a:spLocks noGrp="1"/>
          </p:cNvSpPr>
          <p:nvPr>
            <p:ph type="ftr" sz="quarter" idx="11"/>
          </p:nvPr>
        </p:nvSpPr>
        <p:spPr/>
        <p:txBody>
          <a:bodyPr/>
          <a:lstStyle/>
          <a:p>
            <a:endParaRPr lang="en-GB">
              <a:solidFill>
                <a:srgbClr val="DFDCB7">
                  <a:shade val="90000"/>
                </a:srgbClr>
              </a:solidFill>
            </a:endParaRPr>
          </a:p>
        </p:txBody>
      </p:sp>
      <p:sp>
        <p:nvSpPr>
          <p:cNvPr id="27" name="Slide Number Placeholder 26"/>
          <p:cNvSpPr>
            <a:spLocks noGrp="1"/>
          </p:cNvSpPr>
          <p:nvPr>
            <p:ph type="sldNum" sz="quarter" idx="12"/>
          </p:nvPr>
        </p:nvSpPr>
        <p:spPr/>
        <p:txBody>
          <a:bodyPr/>
          <a:lstStyle/>
          <a:p>
            <a:fld id="{D0723971-AE81-4EF9-96C7-630FC7F011E1}" type="slidenum">
              <a:rPr lang="en-GB" smtClean="0">
                <a:solidFill>
                  <a:srgbClr val="DFDCB7">
                    <a:shade val="90000"/>
                  </a:srgbClr>
                </a:solidFill>
              </a:rPr>
              <a:pPr/>
              <a:t>‹#›</a:t>
            </a:fld>
            <a:endParaRPr lang="en-GB">
              <a:solidFill>
                <a:srgbClr val="DFDCB7">
                  <a:shade val="90000"/>
                </a:srgbClr>
              </a:solidFill>
            </a:endParaRPr>
          </a:p>
        </p:txBody>
      </p:sp>
    </p:spTree>
    <p:extLst>
      <p:ext uri="{BB962C8B-B14F-4D97-AF65-F5344CB8AC3E}">
        <p14:creationId xmlns:p14="http://schemas.microsoft.com/office/powerpoint/2010/main" val="146401327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5" name="Footer Placeholder 4"/>
          <p:cNvSpPr>
            <a:spLocks noGrp="1"/>
          </p:cNvSpPr>
          <p:nvPr>
            <p:ph type="ftr" sz="quarter" idx="11"/>
          </p:nvPr>
        </p:nvSpPr>
        <p:spPr/>
        <p:txBody>
          <a:bodyPr/>
          <a:lstStyle/>
          <a:p>
            <a:endParaRPr lang="en-GB">
              <a:solidFill>
                <a:srgbClr val="675E47">
                  <a:shade val="90000"/>
                </a:srgbClr>
              </a:solidFill>
            </a:endParaRPr>
          </a:p>
        </p:txBody>
      </p:sp>
      <p:sp>
        <p:nvSpPr>
          <p:cNvPr id="6" name="Slide Number Placeholder 5"/>
          <p:cNvSpPr>
            <a:spLocks noGrp="1"/>
          </p:cNvSpPr>
          <p:nvPr>
            <p:ph type="sldNum" sz="quarter" idx="12"/>
          </p:nvPr>
        </p:nvSpPr>
        <p:spPr/>
        <p:txBody>
          <a:body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spTree>
    <p:extLst>
      <p:ext uri="{BB962C8B-B14F-4D97-AF65-F5344CB8AC3E}">
        <p14:creationId xmlns:p14="http://schemas.microsoft.com/office/powerpoint/2010/main" val="1242217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9594B7-6077-4ED7-8396-38DB9644DE0F}" type="datetimeFigureOut">
              <a:rPr lang="en-GB" smtClean="0">
                <a:solidFill>
                  <a:srgbClr val="DFDCB7">
                    <a:shade val="90000"/>
                  </a:srgbClr>
                </a:solidFill>
              </a:rPr>
              <a:pPr/>
              <a:t>24/10/2017</a:t>
            </a:fld>
            <a:endParaRPr lang="en-GB">
              <a:solidFill>
                <a:srgbClr val="DFDCB7">
                  <a:shade val="90000"/>
                </a:srgbClr>
              </a:solidFill>
            </a:endParaRPr>
          </a:p>
        </p:txBody>
      </p:sp>
      <p:sp>
        <p:nvSpPr>
          <p:cNvPr id="5" name="Footer Placeholder 4"/>
          <p:cNvSpPr>
            <a:spLocks noGrp="1"/>
          </p:cNvSpPr>
          <p:nvPr>
            <p:ph type="ftr" sz="quarter" idx="11"/>
          </p:nvPr>
        </p:nvSpPr>
        <p:spPr/>
        <p:txBody>
          <a:bodyPr/>
          <a:lstStyle/>
          <a:p>
            <a:endParaRPr lang="en-GB">
              <a:solidFill>
                <a:srgbClr val="DFDCB7">
                  <a:shade val="90000"/>
                </a:srgbClr>
              </a:solidFill>
            </a:endParaRPr>
          </a:p>
        </p:txBody>
      </p:sp>
      <p:sp>
        <p:nvSpPr>
          <p:cNvPr id="6" name="Slide Number Placeholder 5"/>
          <p:cNvSpPr>
            <a:spLocks noGrp="1"/>
          </p:cNvSpPr>
          <p:nvPr>
            <p:ph type="sldNum" sz="quarter" idx="12"/>
          </p:nvPr>
        </p:nvSpPr>
        <p:spPr/>
        <p:txBody>
          <a:bodyPr/>
          <a:lstStyle/>
          <a:p>
            <a:fld id="{D0723971-AE81-4EF9-96C7-630FC7F011E1}" type="slidenum">
              <a:rPr lang="en-GB" smtClean="0">
                <a:solidFill>
                  <a:srgbClr val="DFDCB7">
                    <a:shade val="90000"/>
                  </a:srgbClr>
                </a:solidFill>
              </a:rPr>
              <a:pPr/>
              <a:t>‹#›</a:t>
            </a:fld>
            <a:endParaRPr lang="en-GB">
              <a:solidFill>
                <a:srgbClr val="DFDCB7">
                  <a:shade val="90000"/>
                </a:srgbClr>
              </a:solidFill>
            </a:endParaRPr>
          </a:p>
        </p:txBody>
      </p:sp>
    </p:spTree>
    <p:extLst>
      <p:ext uri="{BB962C8B-B14F-4D97-AF65-F5344CB8AC3E}">
        <p14:creationId xmlns:p14="http://schemas.microsoft.com/office/powerpoint/2010/main" val="296273973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6" name="Footer Placeholder 5"/>
          <p:cNvSpPr>
            <a:spLocks noGrp="1"/>
          </p:cNvSpPr>
          <p:nvPr>
            <p:ph type="ftr" sz="quarter" idx="11"/>
          </p:nvPr>
        </p:nvSpPr>
        <p:spPr/>
        <p:txBody>
          <a:bodyPr/>
          <a:lstStyle/>
          <a:p>
            <a:endParaRPr lang="en-GB">
              <a:solidFill>
                <a:srgbClr val="675E47">
                  <a:shade val="90000"/>
                </a:srgbClr>
              </a:solidFill>
            </a:endParaRPr>
          </a:p>
        </p:txBody>
      </p:sp>
      <p:sp>
        <p:nvSpPr>
          <p:cNvPr id="7" name="Slide Number Placeholder 6"/>
          <p:cNvSpPr>
            <a:spLocks noGrp="1"/>
          </p:cNvSpPr>
          <p:nvPr>
            <p:ph type="sldNum" sz="quarter" idx="12"/>
          </p:nvPr>
        </p:nvSpPr>
        <p:spPr/>
        <p:txBody>
          <a:body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spTree>
    <p:extLst>
      <p:ext uri="{BB962C8B-B14F-4D97-AF65-F5344CB8AC3E}">
        <p14:creationId xmlns:p14="http://schemas.microsoft.com/office/powerpoint/2010/main" val="88749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8" name="Footer Placeholder 7"/>
          <p:cNvSpPr>
            <a:spLocks noGrp="1"/>
          </p:cNvSpPr>
          <p:nvPr>
            <p:ph type="ftr" sz="quarter" idx="11"/>
          </p:nvPr>
        </p:nvSpPr>
        <p:spPr/>
        <p:txBody>
          <a:bodyPr/>
          <a:lstStyle/>
          <a:p>
            <a:endParaRPr lang="en-GB">
              <a:solidFill>
                <a:srgbClr val="675E47">
                  <a:shade val="90000"/>
                </a:srgbClr>
              </a:solidFill>
            </a:endParaRPr>
          </a:p>
        </p:txBody>
      </p:sp>
      <p:sp>
        <p:nvSpPr>
          <p:cNvPr id="9" name="Slide Number Placeholder 8"/>
          <p:cNvSpPr>
            <a:spLocks noGrp="1"/>
          </p:cNvSpPr>
          <p:nvPr>
            <p:ph type="sldNum" sz="quarter" idx="12"/>
          </p:nvPr>
        </p:nvSpPr>
        <p:spPr/>
        <p:txBody>
          <a:body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spTree>
    <p:extLst>
      <p:ext uri="{BB962C8B-B14F-4D97-AF65-F5344CB8AC3E}">
        <p14:creationId xmlns:p14="http://schemas.microsoft.com/office/powerpoint/2010/main" val="3472752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4" name="Footer Placeholder 3"/>
          <p:cNvSpPr>
            <a:spLocks noGrp="1"/>
          </p:cNvSpPr>
          <p:nvPr>
            <p:ph type="ftr" sz="quarter" idx="11"/>
          </p:nvPr>
        </p:nvSpPr>
        <p:spPr/>
        <p:txBody>
          <a:bodyPr/>
          <a:lstStyle/>
          <a:p>
            <a:endParaRPr lang="en-GB">
              <a:solidFill>
                <a:srgbClr val="675E47">
                  <a:shade val="90000"/>
                </a:srgbClr>
              </a:solidFill>
            </a:endParaRPr>
          </a:p>
        </p:txBody>
      </p:sp>
      <p:sp>
        <p:nvSpPr>
          <p:cNvPr id="5" name="Slide Number Placeholder 4"/>
          <p:cNvSpPr>
            <a:spLocks noGrp="1"/>
          </p:cNvSpPr>
          <p:nvPr>
            <p:ph type="sldNum" sz="quarter" idx="12"/>
          </p:nvPr>
        </p:nvSpPr>
        <p:spPr/>
        <p:txBody>
          <a:body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spTree>
    <p:extLst>
      <p:ext uri="{BB962C8B-B14F-4D97-AF65-F5344CB8AC3E}">
        <p14:creationId xmlns:p14="http://schemas.microsoft.com/office/powerpoint/2010/main" val="3684892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3" name="Footer Placeholder 2"/>
          <p:cNvSpPr>
            <a:spLocks noGrp="1"/>
          </p:cNvSpPr>
          <p:nvPr>
            <p:ph type="ftr" sz="quarter" idx="11"/>
          </p:nvPr>
        </p:nvSpPr>
        <p:spPr/>
        <p:txBody>
          <a:bodyPr/>
          <a:lstStyle/>
          <a:p>
            <a:endParaRPr lang="en-GB">
              <a:solidFill>
                <a:srgbClr val="675E47">
                  <a:shade val="90000"/>
                </a:srgbClr>
              </a:solidFill>
            </a:endParaRPr>
          </a:p>
        </p:txBody>
      </p:sp>
      <p:sp>
        <p:nvSpPr>
          <p:cNvPr id="4" name="Slide Number Placeholder 3"/>
          <p:cNvSpPr>
            <a:spLocks noGrp="1"/>
          </p:cNvSpPr>
          <p:nvPr>
            <p:ph type="sldNum" sz="quarter" idx="12"/>
          </p:nvPr>
        </p:nvSpPr>
        <p:spPr/>
        <p:txBody>
          <a:body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spTree>
    <p:extLst>
      <p:ext uri="{BB962C8B-B14F-4D97-AF65-F5344CB8AC3E}">
        <p14:creationId xmlns:p14="http://schemas.microsoft.com/office/powerpoint/2010/main" val="3045408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6" name="Footer Placeholder 5"/>
          <p:cNvSpPr>
            <a:spLocks noGrp="1"/>
          </p:cNvSpPr>
          <p:nvPr>
            <p:ph type="ftr" sz="quarter" idx="11"/>
          </p:nvPr>
        </p:nvSpPr>
        <p:spPr/>
        <p:txBody>
          <a:bodyPr/>
          <a:lstStyle/>
          <a:p>
            <a:endParaRPr lang="en-GB">
              <a:solidFill>
                <a:srgbClr val="675E47">
                  <a:shade val="90000"/>
                </a:srgbClr>
              </a:solidFill>
            </a:endParaRPr>
          </a:p>
        </p:txBody>
      </p:sp>
      <p:sp>
        <p:nvSpPr>
          <p:cNvPr id="7" name="Slide Number Placeholder 6"/>
          <p:cNvSpPr>
            <a:spLocks noGrp="1"/>
          </p:cNvSpPr>
          <p:nvPr>
            <p:ph type="sldNum" sz="quarter" idx="12"/>
          </p:nvPr>
        </p:nvSpPr>
        <p:spPr/>
        <p:txBody>
          <a:body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spTree>
    <p:extLst>
      <p:ext uri="{BB962C8B-B14F-4D97-AF65-F5344CB8AC3E}">
        <p14:creationId xmlns:p14="http://schemas.microsoft.com/office/powerpoint/2010/main" val="330877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0DDBE-568E-4EA7-9E12-89BAD0A9B093}" type="slidenum">
              <a:rPr lang="en-GB" smtClean="0"/>
              <a:pPr/>
              <a:t>‹#›</a:t>
            </a:fld>
            <a:endParaRPr lang="en-GB"/>
          </a:p>
        </p:txBody>
      </p:sp>
    </p:spTree>
    <p:extLst>
      <p:ext uri="{BB962C8B-B14F-4D97-AF65-F5344CB8AC3E}">
        <p14:creationId xmlns:p14="http://schemas.microsoft.com/office/powerpoint/2010/main" val="22776618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6" name="Footer Placeholder 5"/>
          <p:cNvSpPr>
            <a:spLocks noGrp="1"/>
          </p:cNvSpPr>
          <p:nvPr>
            <p:ph type="ftr" sz="quarter" idx="11"/>
          </p:nvPr>
        </p:nvSpPr>
        <p:spPr/>
        <p:txBody>
          <a:bodyPr/>
          <a:lstStyle/>
          <a:p>
            <a:endParaRPr lang="en-GB">
              <a:solidFill>
                <a:srgbClr val="675E47">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srgbClr val="2F2B20"/>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srgbClr val="2F2B20"/>
              </a:solidFill>
            </a:endParaRPr>
          </a:p>
        </p:txBody>
      </p:sp>
    </p:spTree>
    <p:extLst>
      <p:ext uri="{BB962C8B-B14F-4D97-AF65-F5344CB8AC3E}">
        <p14:creationId xmlns:p14="http://schemas.microsoft.com/office/powerpoint/2010/main" val="2718930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5" name="Footer Placeholder 4"/>
          <p:cNvSpPr>
            <a:spLocks noGrp="1"/>
          </p:cNvSpPr>
          <p:nvPr>
            <p:ph type="ftr" sz="quarter" idx="11"/>
          </p:nvPr>
        </p:nvSpPr>
        <p:spPr/>
        <p:txBody>
          <a:bodyPr/>
          <a:lstStyle/>
          <a:p>
            <a:endParaRPr lang="en-GB">
              <a:solidFill>
                <a:srgbClr val="675E47">
                  <a:shade val="90000"/>
                </a:srgbClr>
              </a:solidFill>
            </a:endParaRPr>
          </a:p>
        </p:txBody>
      </p:sp>
      <p:sp>
        <p:nvSpPr>
          <p:cNvPr id="6" name="Slide Number Placeholder 5"/>
          <p:cNvSpPr>
            <a:spLocks noGrp="1"/>
          </p:cNvSpPr>
          <p:nvPr>
            <p:ph type="sldNum" sz="quarter" idx="12"/>
          </p:nvPr>
        </p:nvSpPr>
        <p:spPr/>
        <p:txBody>
          <a:body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spTree>
    <p:extLst>
      <p:ext uri="{BB962C8B-B14F-4D97-AF65-F5344CB8AC3E}">
        <p14:creationId xmlns:p14="http://schemas.microsoft.com/office/powerpoint/2010/main" val="6129514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5" name="Footer Placeholder 4"/>
          <p:cNvSpPr>
            <a:spLocks noGrp="1"/>
          </p:cNvSpPr>
          <p:nvPr>
            <p:ph type="ftr" sz="quarter" idx="11"/>
          </p:nvPr>
        </p:nvSpPr>
        <p:spPr/>
        <p:txBody>
          <a:bodyPr/>
          <a:lstStyle/>
          <a:p>
            <a:endParaRPr lang="en-GB">
              <a:solidFill>
                <a:srgbClr val="675E47">
                  <a:shade val="90000"/>
                </a:srgbClr>
              </a:solidFill>
            </a:endParaRPr>
          </a:p>
        </p:txBody>
      </p:sp>
      <p:sp>
        <p:nvSpPr>
          <p:cNvPr id="6" name="Slide Number Placeholder 5"/>
          <p:cNvSpPr>
            <a:spLocks noGrp="1"/>
          </p:cNvSpPr>
          <p:nvPr>
            <p:ph type="sldNum" sz="quarter" idx="12"/>
          </p:nvPr>
        </p:nvSpPr>
        <p:spPr/>
        <p:txBody>
          <a:body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spTree>
    <p:extLst>
      <p:ext uri="{BB962C8B-B14F-4D97-AF65-F5344CB8AC3E}">
        <p14:creationId xmlns:p14="http://schemas.microsoft.com/office/powerpoint/2010/main" val="3162550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0DDBE-568E-4EA7-9E12-89BAD0A9B093}" type="slidenum">
              <a:rPr lang="en-GB" smtClean="0"/>
              <a:pPr/>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4604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60DDBE-568E-4EA7-9E12-89BAD0A9B093}" type="slidenum">
              <a:rPr lang="en-GB" smtClean="0"/>
              <a:pPr/>
              <a:t>‹#›</a:t>
            </a:fld>
            <a:endParaRPr lang="en-GB"/>
          </a:p>
        </p:txBody>
      </p:sp>
    </p:spTree>
    <p:extLst>
      <p:ext uri="{BB962C8B-B14F-4D97-AF65-F5344CB8AC3E}">
        <p14:creationId xmlns:p14="http://schemas.microsoft.com/office/powerpoint/2010/main" val="367611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60DDBE-568E-4EA7-9E12-89BAD0A9B093}" type="slidenum">
              <a:rPr lang="en-GB" smtClean="0"/>
              <a:pPr/>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1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60DDBE-568E-4EA7-9E12-89BAD0A9B093}" type="slidenum">
              <a:rPr lang="en-GB" smtClean="0"/>
              <a:pPr/>
              <a:t>‹#›</a:t>
            </a:fld>
            <a:endParaRPr lang="en-GB"/>
          </a:p>
        </p:txBody>
      </p:sp>
    </p:spTree>
    <p:extLst>
      <p:ext uri="{BB962C8B-B14F-4D97-AF65-F5344CB8AC3E}">
        <p14:creationId xmlns:p14="http://schemas.microsoft.com/office/powerpoint/2010/main" val="3942233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60DDBE-568E-4EA7-9E12-89BAD0A9B093}" type="slidenum">
              <a:rPr lang="en-GB" smtClean="0"/>
              <a:pPr/>
              <a:t>‹#›</a:t>
            </a:fld>
            <a:endParaRPr lang="en-GB"/>
          </a:p>
        </p:txBody>
      </p:sp>
    </p:spTree>
    <p:extLst>
      <p:ext uri="{BB962C8B-B14F-4D97-AF65-F5344CB8AC3E}">
        <p14:creationId xmlns:p14="http://schemas.microsoft.com/office/powerpoint/2010/main" val="305507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60DDBE-568E-4EA7-9E12-89BAD0A9B093}" type="slidenum">
              <a:rPr lang="en-GB" smtClean="0"/>
              <a:pPr/>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534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991A3-C65C-4EB8-9685-AFB560928E12}" type="datetimeFigureOut">
              <a:rPr lang="en-GB" smtClean="0"/>
              <a:pPr/>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60DDBE-568E-4EA7-9E12-89BAD0A9B093}" type="slidenum">
              <a:rPr lang="en-GB" smtClean="0"/>
              <a:pPr/>
              <a:t>‹#›</a:t>
            </a:fld>
            <a:endParaRPr lang="en-GB"/>
          </a:p>
        </p:txBody>
      </p:sp>
    </p:spTree>
    <p:extLst>
      <p:ext uri="{BB962C8B-B14F-4D97-AF65-F5344CB8AC3E}">
        <p14:creationId xmlns:p14="http://schemas.microsoft.com/office/powerpoint/2010/main" val="2678441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A4991A3-C65C-4EB8-9685-AFB560928E12}" type="datetimeFigureOut">
              <a:rPr lang="en-GB" smtClean="0"/>
              <a:pPr/>
              <a:t>24/10/2017</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860DDBE-568E-4EA7-9E12-89BAD0A9B093}" type="slidenum">
              <a:rPr lang="en-GB" smtClean="0"/>
              <a:pPr/>
              <a:t>‹#›</a:t>
            </a:fld>
            <a:endParaRPr lang="en-GB"/>
          </a:p>
        </p:txBody>
      </p:sp>
    </p:spTree>
    <p:extLst>
      <p:ext uri="{BB962C8B-B14F-4D97-AF65-F5344CB8AC3E}">
        <p14:creationId xmlns:p14="http://schemas.microsoft.com/office/powerpoint/2010/main" val="3590746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srgbClr val="2F2B20"/>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srgbClr val="2F2B20"/>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9594B7-6077-4ED7-8396-38DB9644DE0F}" type="datetimeFigureOut">
              <a:rPr lang="en-GB" smtClean="0">
                <a:solidFill>
                  <a:srgbClr val="675E47">
                    <a:shade val="90000"/>
                  </a:srgbClr>
                </a:solidFill>
              </a:rPr>
              <a:pPr/>
              <a:t>24/10/2017</a:t>
            </a:fld>
            <a:endParaRPr lang="en-GB">
              <a:solidFill>
                <a:srgbClr val="675E47">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675E4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723971-AE81-4EF9-96C7-630FC7F011E1}" type="slidenum">
              <a:rPr lang="en-GB" smtClean="0">
                <a:solidFill>
                  <a:srgbClr val="675E47">
                    <a:shade val="90000"/>
                  </a:srgbClr>
                </a:solidFill>
              </a:rPr>
              <a:pPr/>
              <a:t>‹#›</a:t>
            </a:fld>
            <a:endParaRPr lang="en-GB">
              <a:solidFill>
                <a:srgbClr val="675E47">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srgbClr val="2F2B20"/>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srgbClr val="2F2B20"/>
                </a:solidFill>
              </a:endParaRPr>
            </a:p>
          </p:txBody>
        </p:sp>
      </p:grpSp>
    </p:spTree>
    <p:extLst>
      <p:ext uri="{BB962C8B-B14F-4D97-AF65-F5344CB8AC3E}">
        <p14:creationId xmlns:p14="http://schemas.microsoft.com/office/powerpoint/2010/main" val="23679432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Sfw5WwYG2Zs" TargetMode="External"/><Relationship Id="rId2" Type="http://schemas.openxmlformats.org/officeDocument/2006/relationships/hyperlink" Target="https://www.youtube.com/watch?v=4LutCNDCATs" TargetMode="External"/><Relationship Id="rId1" Type="http://schemas.openxmlformats.org/officeDocument/2006/relationships/slideLayout" Target="../slideLayouts/slideLayout2.xml"/><Relationship Id="rId4" Type="http://schemas.openxmlformats.org/officeDocument/2006/relationships/hyperlink" Target="https://www.youtube.com/watch?v=XHtrP6FSXp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tj1w3LkNkSc" TargetMode="External"/><Relationship Id="rId2" Type="http://schemas.openxmlformats.org/officeDocument/2006/relationships/hyperlink" Target="https://www.youtube.com/watch?v=pJejjnLr29c" TargetMode="External"/><Relationship Id="rId1" Type="http://schemas.openxmlformats.org/officeDocument/2006/relationships/slideLayout" Target="../slideLayouts/slideLayout2.xml"/><Relationship Id="rId5" Type="http://schemas.openxmlformats.org/officeDocument/2006/relationships/hyperlink" Target="https://www.youtube.com/watch?v=Sg6n7FMxNmc" TargetMode="External"/><Relationship Id="rId4" Type="http://schemas.openxmlformats.org/officeDocument/2006/relationships/hyperlink" Target="http://www.functionalstability.com/"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ITxCSLXUwR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848600" cy="2520280"/>
          </a:xfrm>
        </p:spPr>
        <p:txBody>
          <a:bodyPr anchor="t"/>
          <a:lstStyle/>
          <a:p>
            <a:r>
              <a:rPr lang="en-GB" sz="4000" dirty="0" smtClean="0"/>
              <a:t>Exercise physiology</a:t>
            </a:r>
            <a:br>
              <a:rPr lang="en-GB" sz="4000" dirty="0" smtClean="0"/>
            </a:br>
            <a:r>
              <a:rPr lang="en-GB" sz="2800" dirty="0" smtClean="0"/>
              <a:t/>
            </a:r>
            <a:br>
              <a:rPr lang="en-GB" sz="2800" dirty="0" smtClean="0"/>
            </a:br>
            <a:r>
              <a:rPr lang="en-GB" sz="3200" dirty="0" smtClean="0"/>
              <a:t>Preparation &amp; training methods</a:t>
            </a:r>
            <a:br>
              <a:rPr lang="en-GB" sz="3200" dirty="0" smtClean="0"/>
            </a:br>
            <a:r>
              <a:rPr lang="en-GB" sz="3200" dirty="0"/>
              <a:t/>
            </a:r>
            <a:br>
              <a:rPr lang="en-GB" sz="3200" dirty="0"/>
            </a:br>
            <a:r>
              <a:rPr lang="en-GB" sz="3200" dirty="0" smtClean="0"/>
              <a:t>training methods</a:t>
            </a:r>
            <a:endParaRPr lang="en-GB" sz="3200" dirty="0"/>
          </a:p>
        </p:txBody>
      </p:sp>
      <p:sp>
        <p:nvSpPr>
          <p:cNvPr id="3" name="Subtitle 2"/>
          <p:cNvSpPr>
            <a:spLocks noGrp="1"/>
          </p:cNvSpPr>
          <p:nvPr>
            <p:ph type="subTitle" idx="1"/>
          </p:nvPr>
        </p:nvSpPr>
        <p:spPr>
          <a:xfrm>
            <a:off x="179512" y="3284984"/>
            <a:ext cx="8712967" cy="3384376"/>
          </a:xfrm>
        </p:spPr>
        <p:txBody>
          <a:bodyPr>
            <a:normAutofit fontScale="92500" lnSpcReduction="10000"/>
          </a:bodyPr>
          <a:lstStyle/>
          <a:p>
            <a:r>
              <a:rPr lang="en-GB" sz="1800" dirty="0" smtClean="0"/>
              <a:t>Learning Objective:</a:t>
            </a:r>
          </a:p>
          <a:p>
            <a:r>
              <a:rPr lang="en-GB" sz="1800" dirty="0" smtClean="0"/>
              <a:t>To be able to name and define a range of training methods and explain how each of these can be of benefit to different performers</a:t>
            </a:r>
            <a:r>
              <a:rPr lang="en-GB" sz="1800" dirty="0" smtClean="0"/>
              <a:t>.</a:t>
            </a:r>
          </a:p>
          <a:p>
            <a:endParaRPr lang="en-GB" sz="1800" dirty="0"/>
          </a:p>
          <a:p>
            <a:r>
              <a:rPr lang="en-GB" sz="1800" dirty="0" smtClean="0"/>
              <a:t>2.2.1 Knowledge </a:t>
            </a:r>
            <a:r>
              <a:rPr lang="en-GB" sz="1800" dirty="0"/>
              <a:t>and understanding of preparation and </a:t>
            </a:r>
            <a:r>
              <a:rPr lang="en-GB" sz="1800" dirty="0" smtClean="0"/>
              <a:t>training methods </a:t>
            </a:r>
            <a:r>
              <a:rPr lang="en-GB" sz="1800" dirty="0"/>
              <a:t>in relation to maintaining and improving </a:t>
            </a:r>
            <a:r>
              <a:rPr lang="en-GB" sz="1800" dirty="0" smtClean="0"/>
              <a:t>physical activity </a:t>
            </a:r>
            <a:r>
              <a:rPr lang="en-GB" sz="1800" dirty="0"/>
              <a:t>and performance.</a:t>
            </a:r>
            <a:endParaRPr lang="en-GB" sz="1800" dirty="0"/>
          </a:p>
          <a:p>
            <a:endParaRPr lang="en-GB" sz="1800" dirty="0" smtClean="0"/>
          </a:p>
          <a:p>
            <a:r>
              <a:rPr lang="en-GB" sz="1800" dirty="0" smtClean="0"/>
              <a:t>2.2.11 The </a:t>
            </a:r>
            <a:r>
              <a:rPr lang="en-GB" sz="1800" dirty="0" smtClean="0"/>
              <a:t>appropriateness of methods of training for different activities. This </a:t>
            </a:r>
            <a:r>
              <a:rPr lang="en-GB" sz="1800" dirty="0"/>
              <a:t>should link to fitness testing and selecting the most appropriate methods for the individual needs. Definitions of each of these will need to be learnt as well as the advantages and disadvantages of each method. Learners will need to be able to justify why different types of training may be used by particular </a:t>
            </a:r>
            <a:r>
              <a:rPr lang="en-GB" sz="1800" dirty="0" smtClean="0"/>
              <a:t>athletes.</a:t>
            </a:r>
            <a:endParaRPr lang="en-GB" sz="1800" dirty="0"/>
          </a:p>
        </p:txBody>
      </p:sp>
    </p:spTree>
    <p:extLst>
      <p:ext uri="{BB962C8B-B14F-4D97-AF65-F5344CB8AC3E}">
        <p14:creationId xmlns:p14="http://schemas.microsoft.com/office/powerpoint/2010/main" val="33632721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71600" y="588787"/>
            <a:ext cx="3816424" cy="2808312"/>
          </a:xfrm>
        </p:spPr>
        <p:txBody>
          <a:bodyPr anchor="ctr">
            <a:normAutofit/>
          </a:bodyPr>
          <a:lstStyle/>
          <a:p>
            <a:pPr marL="0" indent="0">
              <a:buNone/>
            </a:pPr>
            <a:r>
              <a:rPr lang="en-GB" sz="2400" b="1" u="sng" dirty="0" smtClean="0"/>
              <a:t>Dynamic stretching:</a:t>
            </a:r>
          </a:p>
          <a:p>
            <a:pPr marL="0" indent="0">
              <a:buNone/>
            </a:pPr>
            <a:r>
              <a:rPr lang="en-GB" sz="2400" i="1" dirty="0" smtClean="0"/>
              <a:t>Stretching involving movements that are soft, gentle and controlled.</a:t>
            </a:r>
          </a:p>
        </p:txBody>
      </p:sp>
      <p:sp>
        <p:nvSpPr>
          <p:cNvPr id="4" name="Content Placeholder 3"/>
          <p:cNvSpPr>
            <a:spLocks noGrp="1"/>
          </p:cNvSpPr>
          <p:nvPr>
            <p:ph sz="half" idx="2"/>
          </p:nvPr>
        </p:nvSpPr>
        <p:spPr>
          <a:xfrm>
            <a:off x="251520" y="4005064"/>
            <a:ext cx="8640960" cy="2592288"/>
          </a:xfrm>
        </p:spPr>
        <p:txBody>
          <a:bodyPr>
            <a:normAutofit/>
          </a:bodyPr>
          <a:lstStyle/>
          <a:p>
            <a:pPr marL="0" indent="0">
              <a:buNone/>
            </a:pPr>
            <a:r>
              <a:rPr lang="en-GB" sz="2400" b="1" u="sng" dirty="0"/>
              <a:t>Ballistic: </a:t>
            </a:r>
          </a:p>
          <a:p>
            <a:pPr marL="0" indent="0">
              <a:buNone/>
            </a:pPr>
            <a:r>
              <a:rPr lang="en-GB" sz="2400" i="1" dirty="0"/>
              <a:t>The </a:t>
            </a:r>
            <a:r>
              <a:rPr lang="en-GB" sz="2400" i="1" u="sng" dirty="0"/>
              <a:t>use of momentum</a:t>
            </a:r>
            <a:r>
              <a:rPr lang="en-GB" sz="2400" i="1" dirty="0"/>
              <a:t> of a body or limb to force it beyond its normal range of motion. The movements of the stretch are more </a:t>
            </a:r>
            <a:r>
              <a:rPr lang="en-GB" sz="2400" i="1" u="sng" dirty="0"/>
              <a:t>aggressive and rapid</a:t>
            </a:r>
            <a:r>
              <a:rPr lang="en-GB" sz="2400" i="1" dirty="0"/>
              <a:t> than dynamic stretching. </a:t>
            </a:r>
          </a:p>
          <a:p>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620688"/>
            <a:ext cx="3095625"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351210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Weight Training</a:t>
            </a:r>
            <a:endParaRPr lang="en-GB" dirty="0"/>
          </a:p>
        </p:txBody>
      </p:sp>
      <p:sp>
        <p:nvSpPr>
          <p:cNvPr id="3" name="Content Placeholder 2"/>
          <p:cNvSpPr>
            <a:spLocks noGrp="1"/>
          </p:cNvSpPr>
          <p:nvPr>
            <p:ph idx="1"/>
          </p:nvPr>
        </p:nvSpPr>
        <p:spPr/>
        <p:txBody>
          <a:bodyPr/>
          <a:lstStyle/>
          <a:p>
            <a:pPr marL="0" indent="0">
              <a:buNone/>
            </a:pPr>
            <a:r>
              <a:rPr lang="en-GB" dirty="0" smtClean="0"/>
              <a:t>Training </a:t>
            </a:r>
            <a:r>
              <a:rPr lang="en-GB" dirty="0"/>
              <a:t>with weights against a (variable) resistance either on machines or with free weights. Improves strength, power, muscular endurance.</a:t>
            </a:r>
          </a:p>
          <a:p>
            <a:pPr marL="0" indent="0">
              <a:buNone/>
            </a:pPr>
            <a:endParaRPr lang="en-GB" dirty="0"/>
          </a:p>
        </p:txBody>
      </p:sp>
      <p:pic>
        <p:nvPicPr>
          <p:cNvPr id="4" name="Picture 2" descr="http://www.muscle-fitness-tips.net/image-files/weight-trai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780928"/>
            <a:ext cx="3619500"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51602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Reps and Sets</a:t>
            </a:r>
            <a:endParaRPr lang="en-GB" dirty="0"/>
          </a:p>
        </p:txBody>
      </p:sp>
      <p:sp>
        <p:nvSpPr>
          <p:cNvPr id="3" name="Content Placeholder 2"/>
          <p:cNvSpPr>
            <a:spLocks noGrp="1"/>
          </p:cNvSpPr>
          <p:nvPr>
            <p:ph idx="1"/>
          </p:nvPr>
        </p:nvSpPr>
        <p:spPr>
          <a:xfrm>
            <a:off x="251520" y="1935480"/>
            <a:ext cx="8435280" cy="845448"/>
          </a:xfrm>
        </p:spPr>
        <p:txBody>
          <a:bodyPr>
            <a:normAutofit/>
          </a:bodyPr>
          <a:lstStyle/>
          <a:p>
            <a:pPr marL="0" indent="0">
              <a:buNone/>
            </a:pPr>
            <a:r>
              <a:rPr lang="en-GB" sz="2000" dirty="0" smtClean="0"/>
              <a:t>Will use in different ways depending on the aspect of strength you wish to improve…</a:t>
            </a:r>
          </a:p>
          <a:p>
            <a:pPr marL="0" indent="0">
              <a:buNone/>
            </a:pPr>
            <a:endParaRPr lang="en-GB" sz="2000" dirty="0"/>
          </a:p>
        </p:txBody>
      </p:sp>
      <p:sp>
        <p:nvSpPr>
          <p:cNvPr id="5" name="Content Placeholder 2"/>
          <p:cNvSpPr txBox="1">
            <a:spLocks/>
          </p:cNvSpPr>
          <p:nvPr/>
        </p:nvSpPr>
        <p:spPr>
          <a:xfrm>
            <a:off x="35496" y="3068960"/>
            <a:ext cx="8928992" cy="1800200"/>
          </a:xfrm>
          <a:prstGeom prst="rect">
            <a:avLst/>
          </a:prstGeom>
        </p:spPr>
        <p:txBody>
          <a:bodyPr vert="horz" numCol="3">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Clr>
                <a:srgbClr val="D2CB6C"/>
              </a:buClr>
              <a:buFont typeface="Wingdings 2"/>
              <a:buNone/>
            </a:pPr>
            <a:r>
              <a:rPr lang="en-GB" sz="2000" b="1" dirty="0">
                <a:solidFill>
                  <a:srgbClr val="2F2B20"/>
                </a:solidFill>
              </a:rPr>
              <a:t>Muscular strength</a:t>
            </a:r>
          </a:p>
          <a:p>
            <a:pPr algn="ctr">
              <a:buClr>
                <a:srgbClr val="D2CB6C"/>
              </a:buClr>
            </a:pPr>
            <a:r>
              <a:rPr lang="en-GB" sz="2000" dirty="0">
                <a:solidFill>
                  <a:srgbClr val="2F2B20"/>
                </a:solidFill>
              </a:rPr>
              <a:t>Near </a:t>
            </a:r>
            <a:r>
              <a:rPr lang="en-GB" sz="2000" dirty="0" smtClean="0">
                <a:solidFill>
                  <a:srgbClr val="2F2B20"/>
                </a:solidFill>
              </a:rPr>
              <a:t>max </a:t>
            </a:r>
            <a:r>
              <a:rPr lang="en-GB" sz="2000" dirty="0">
                <a:solidFill>
                  <a:srgbClr val="2F2B20"/>
                </a:solidFill>
              </a:rPr>
              <a:t>weight</a:t>
            </a:r>
          </a:p>
          <a:p>
            <a:pPr algn="ctr">
              <a:buClr>
                <a:srgbClr val="D2CB6C"/>
              </a:buClr>
            </a:pPr>
            <a:r>
              <a:rPr lang="en-GB" sz="2000" dirty="0">
                <a:solidFill>
                  <a:srgbClr val="2F2B20"/>
                </a:solidFill>
              </a:rPr>
              <a:t>3 sets</a:t>
            </a:r>
          </a:p>
          <a:p>
            <a:pPr algn="ctr">
              <a:buClr>
                <a:srgbClr val="D2CB6C"/>
              </a:buClr>
            </a:pPr>
            <a:r>
              <a:rPr lang="en-GB" sz="2000" dirty="0">
                <a:solidFill>
                  <a:srgbClr val="2F2B20"/>
                </a:solidFill>
              </a:rPr>
              <a:t>6 </a:t>
            </a:r>
            <a:r>
              <a:rPr lang="en-GB" sz="2000" dirty="0" smtClean="0">
                <a:solidFill>
                  <a:srgbClr val="2F2B20"/>
                </a:solidFill>
              </a:rPr>
              <a:t>reps</a:t>
            </a:r>
          </a:p>
          <a:p>
            <a:pPr marL="0" indent="0" algn="ctr">
              <a:buClr>
                <a:srgbClr val="D2CB6C"/>
              </a:buClr>
              <a:buFont typeface="Wingdings 2"/>
              <a:buNone/>
            </a:pPr>
            <a:r>
              <a:rPr lang="en-GB" sz="2000" b="1" dirty="0" smtClean="0">
                <a:solidFill>
                  <a:srgbClr val="2F2B20"/>
                </a:solidFill>
              </a:rPr>
              <a:t>Muscular Endurance</a:t>
            </a:r>
          </a:p>
          <a:p>
            <a:pPr algn="ctr">
              <a:buClr>
                <a:srgbClr val="D2CB6C"/>
              </a:buClr>
            </a:pPr>
            <a:r>
              <a:rPr lang="en-GB" sz="2000" dirty="0" smtClean="0">
                <a:solidFill>
                  <a:srgbClr val="2F2B20"/>
                </a:solidFill>
              </a:rPr>
              <a:t>40-60% max weight</a:t>
            </a:r>
          </a:p>
          <a:p>
            <a:pPr algn="ctr">
              <a:buClr>
                <a:srgbClr val="D2CB6C"/>
              </a:buClr>
            </a:pPr>
            <a:r>
              <a:rPr lang="en-GB" sz="2000" dirty="0" smtClean="0">
                <a:solidFill>
                  <a:srgbClr val="2F2B20"/>
                </a:solidFill>
              </a:rPr>
              <a:t>At least 3 sets</a:t>
            </a:r>
          </a:p>
          <a:p>
            <a:pPr algn="ctr">
              <a:buClr>
                <a:srgbClr val="D2CB6C"/>
              </a:buClr>
            </a:pPr>
            <a:r>
              <a:rPr lang="en-GB" sz="2000" dirty="0" smtClean="0">
                <a:solidFill>
                  <a:srgbClr val="2F2B20"/>
                </a:solidFill>
              </a:rPr>
              <a:t>20 – 30 reps</a:t>
            </a:r>
          </a:p>
          <a:p>
            <a:pPr marL="0" indent="0" algn="ctr">
              <a:buClr>
                <a:srgbClr val="D2CB6C"/>
              </a:buClr>
              <a:buFont typeface="Wingdings 2"/>
              <a:buNone/>
            </a:pPr>
            <a:r>
              <a:rPr lang="en-GB" sz="2000" b="1" dirty="0" smtClean="0">
                <a:solidFill>
                  <a:srgbClr val="2F2B20"/>
                </a:solidFill>
              </a:rPr>
              <a:t>Power</a:t>
            </a:r>
          </a:p>
          <a:p>
            <a:pPr algn="ctr">
              <a:buClr>
                <a:srgbClr val="D2CB6C"/>
              </a:buClr>
            </a:pPr>
            <a:r>
              <a:rPr lang="en-GB" sz="2000" dirty="0" smtClean="0">
                <a:solidFill>
                  <a:srgbClr val="2F2B20"/>
                </a:solidFill>
              </a:rPr>
              <a:t>60-80 max weight</a:t>
            </a:r>
          </a:p>
          <a:p>
            <a:pPr algn="ctr">
              <a:buClr>
                <a:srgbClr val="D2CB6C"/>
              </a:buClr>
            </a:pPr>
            <a:r>
              <a:rPr lang="en-GB" sz="2000" dirty="0" smtClean="0">
                <a:solidFill>
                  <a:srgbClr val="2F2B20"/>
                </a:solidFill>
              </a:rPr>
              <a:t>At least 3 sets</a:t>
            </a:r>
          </a:p>
          <a:p>
            <a:pPr algn="ctr">
              <a:buClr>
                <a:srgbClr val="D2CB6C"/>
              </a:buClr>
            </a:pPr>
            <a:r>
              <a:rPr lang="en-GB" sz="2000" dirty="0" smtClean="0">
                <a:solidFill>
                  <a:srgbClr val="2F2B20"/>
                </a:solidFill>
              </a:rPr>
              <a:t>10 - 15 reps</a:t>
            </a:r>
            <a:endParaRPr lang="en-GB" sz="2000" dirty="0">
              <a:solidFill>
                <a:srgbClr val="2F2B20"/>
              </a:solidFill>
            </a:endParaRPr>
          </a:p>
        </p:txBody>
      </p:sp>
      <p:pic>
        <p:nvPicPr>
          <p:cNvPr id="3074" name="Picture 2" descr="http://azzitraining.com/wp-content/uploads/2011/06/1308135746-1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4476" y="4653136"/>
            <a:ext cx="2771031" cy="1953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64610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fade">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500"/>
                                        <p:tgtEl>
                                          <p:spTgt spid="5">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500"/>
                                        <p:tgtEl>
                                          <p:spTgt spid="5">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500"/>
                                        <p:tgtEl>
                                          <p:spTgt spid="5">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fade">
                                      <p:cBhvr>
                                        <p:cTn id="43" dur="500"/>
                                        <p:tgtEl>
                                          <p:spTgt spid="5">
                                            <p:txEl>
                                              <p:pRg st="8" end="8"/>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5">
                                            <p:txEl>
                                              <p:pRg st="9" end="9"/>
                                            </p:txEl>
                                          </p:spTgt>
                                        </p:tgtEl>
                                        <p:attrNameLst>
                                          <p:attrName>style.visibility</p:attrName>
                                        </p:attrNameLst>
                                      </p:cBhvr>
                                      <p:to>
                                        <p:strVal val="visible"/>
                                      </p:to>
                                    </p:set>
                                    <p:animEffect transition="in" filter="fade">
                                      <p:cBhvr>
                                        <p:cTn id="46" dur="500"/>
                                        <p:tgtEl>
                                          <p:spTgt spid="5">
                                            <p:txEl>
                                              <p:pRg st="9" end="9"/>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Effect transition="in" filter="fade">
                                      <p:cBhvr>
                                        <p:cTn id="49" dur="500"/>
                                        <p:tgtEl>
                                          <p:spTgt spid="5">
                                            <p:txEl>
                                              <p:pRg st="10" end="10"/>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5">
                                            <p:txEl>
                                              <p:pRg st="11" end="11"/>
                                            </p:txEl>
                                          </p:spTgt>
                                        </p:tgtEl>
                                        <p:attrNameLst>
                                          <p:attrName>style.visibility</p:attrName>
                                        </p:attrNameLst>
                                      </p:cBhvr>
                                      <p:to>
                                        <p:strVal val="visible"/>
                                      </p:to>
                                    </p:set>
                                    <p:animEffect transition="in" filter="fade">
                                      <p:cBhvr>
                                        <p:cTn id="5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weight training</a:t>
            </a:r>
            <a:endParaRPr lang="en-GB" dirty="0"/>
          </a:p>
        </p:txBody>
      </p:sp>
      <p:sp>
        <p:nvSpPr>
          <p:cNvPr id="3" name="Content Placeholder 2"/>
          <p:cNvSpPr>
            <a:spLocks noGrp="1"/>
          </p:cNvSpPr>
          <p:nvPr>
            <p:ph idx="1"/>
          </p:nvPr>
        </p:nvSpPr>
        <p:spPr>
          <a:xfrm>
            <a:off x="457200" y="1935480"/>
            <a:ext cx="8229600" cy="4733880"/>
          </a:xfrm>
        </p:spPr>
        <p:txBody>
          <a:bodyPr>
            <a:normAutofit/>
          </a:bodyPr>
          <a:lstStyle/>
          <a:p>
            <a:pPr marL="0" indent="0">
              <a:buNone/>
            </a:pPr>
            <a:r>
              <a:rPr lang="en-GB" sz="2000" dirty="0" smtClean="0"/>
              <a:t>Two main types depending on the weights you use…</a:t>
            </a:r>
          </a:p>
          <a:p>
            <a:pPr marL="0" indent="0">
              <a:buNone/>
            </a:pPr>
            <a:endParaRPr lang="en-GB" sz="2000" dirty="0"/>
          </a:p>
          <a:p>
            <a:pPr marL="0" indent="0">
              <a:buNone/>
            </a:pPr>
            <a:r>
              <a:rPr lang="en-GB" sz="2000" b="1" dirty="0" smtClean="0"/>
              <a:t>Free Standing weights</a:t>
            </a:r>
          </a:p>
          <a:p>
            <a:r>
              <a:rPr lang="en-GB" sz="2000" dirty="0" smtClean="0"/>
              <a:t>Dumbbells, Barbells and bars</a:t>
            </a:r>
          </a:p>
          <a:p>
            <a:r>
              <a:rPr lang="en-GB" sz="2000" dirty="0" smtClean="0"/>
              <a:t>Adaptable weight </a:t>
            </a:r>
          </a:p>
          <a:p>
            <a:r>
              <a:rPr lang="en-GB" sz="2000" dirty="0" smtClean="0"/>
              <a:t>Can be purchased at home</a:t>
            </a:r>
          </a:p>
          <a:p>
            <a:r>
              <a:rPr lang="en-GB" sz="2000" dirty="0" smtClean="0"/>
              <a:t>Limited in safety as should have a training partner</a:t>
            </a:r>
          </a:p>
          <a:p>
            <a:endParaRPr lang="en-GB" sz="2000" dirty="0"/>
          </a:p>
          <a:p>
            <a:pPr marL="0" indent="0">
              <a:buNone/>
            </a:pPr>
            <a:r>
              <a:rPr lang="en-GB" sz="2000" b="1" dirty="0" smtClean="0"/>
              <a:t>Specialist weight-training equipment</a:t>
            </a:r>
          </a:p>
          <a:p>
            <a:r>
              <a:rPr lang="en-GB" sz="2000" dirty="0" smtClean="0"/>
              <a:t>Machines found in gyms, leisure centres etc.</a:t>
            </a:r>
          </a:p>
          <a:p>
            <a:r>
              <a:rPr lang="en-GB" sz="2000" dirty="0" smtClean="0"/>
              <a:t>Fixed weights within machine, changeable by moving pin</a:t>
            </a:r>
          </a:p>
          <a:p>
            <a:r>
              <a:rPr lang="en-GB" sz="2000" dirty="0" smtClean="0"/>
              <a:t>Safer to use as machines reduce chance of injury.</a:t>
            </a:r>
            <a:endParaRPr lang="en-GB" sz="2000" dirty="0"/>
          </a:p>
          <a:p>
            <a:endParaRPr lang="en-GB" sz="2000" dirty="0"/>
          </a:p>
        </p:txBody>
      </p:sp>
      <p:pic>
        <p:nvPicPr>
          <p:cNvPr id="4098" name="Picture 2" descr="http://www.answerfitness.com/wp-content/uploads/Leg_Press_Mach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3652" y="4653136"/>
            <a:ext cx="1870348" cy="198036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bestgymequipment.co.uk/media/catalog/product/cache/1/image/700x700/9df78eab33525d08d6e5fb8d27136e95/c/y/cybex_free_weights_series_weight_tree.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2420888"/>
            <a:ext cx="194421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90683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100"/>
                                        </p:tgtEl>
                                        <p:attrNameLst>
                                          <p:attrName>style.visibility</p:attrName>
                                        </p:attrNameLst>
                                      </p:cBhvr>
                                      <p:to>
                                        <p:strVal val="visible"/>
                                      </p:to>
                                    </p:set>
                                    <p:animEffect transition="in" filter="fade">
                                      <p:cBhvr>
                                        <p:cTn id="27" dur="500"/>
                                        <p:tgtEl>
                                          <p:spTgt spid="410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4098"/>
                                        </p:tgtEl>
                                        <p:attrNameLst>
                                          <p:attrName>style.visibility</p:attrName>
                                        </p:attrNameLst>
                                      </p:cBhvr>
                                      <p:to>
                                        <p:strVal val="visible"/>
                                      </p:to>
                                    </p:set>
                                    <p:animEffect transition="in" filter="fade">
                                      <p:cBhvr>
                                        <p:cTn id="44"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Identify four muscular-skeletal adaptations of the body to weight training, </a:t>
            </a:r>
            <a:r>
              <a:rPr lang="en-GB" sz="2800" dirty="0" smtClean="0"/>
              <a:t>using heavy </a:t>
            </a:r>
            <a:r>
              <a:rPr lang="en-GB" sz="2800" dirty="0"/>
              <a:t>weights and few repetitions</a:t>
            </a:r>
            <a:r>
              <a:rPr lang="en-GB" sz="2800" dirty="0" smtClean="0"/>
              <a:t>. (4 marks)</a:t>
            </a:r>
            <a:endParaRPr lang="en-GB" sz="2800" dirty="0"/>
          </a:p>
        </p:txBody>
      </p:sp>
      <p:sp>
        <p:nvSpPr>
          <p:cNvPr id="3" name="Content Placeholder 2"/>
          <p:cNvSpPr>
            <a:spLocks noGrp="1"/>
          </p:cNvSpPr>
          <p:nvPr>
            <p:ph idx="1"/>
          </p:nvPr>
        </p:nvSpPr>
        <p:spPr>
          <a:xfrm>
            <a:off x="457200" y="1700808"/>
            <a:ext cx="8229600" cy="4776192"/>
          </a:xfrm>
        </p:spPr>
        <p:txBody>
          <a:bodyPr/>
          <a:lstStyle/>
          <a:p>
            <a:pPr marL="0" indent="0">
              <a:buNone/>
            </a:pPr>
            <a:r>
              <a:rPr lang="en-GB" dirty="0"/>
              <a:t>Any four of:</a:t>
            </a:r>
          </a:p>
          <a:p>
            <a:r>
              <a:rPr lang="en-GB" dirty="0"/>
              <a:t>muscular hypertrophy (increase fibre size) (1)</a:t>
            </a:r>
          </a:p>
          <a:p>
            <a:r>
              <a:rPr lang="en-GB" dirty="0"/>
              <a:t>increase in tolerance to lactic acid (1)</a:t>
            </a:r>
          </a:p>
          <a:p>
            <a:r>
              <a:rPr lang="en-GB" dirty="0"/>
              <a:t>increased bone density (1)</a:t>
            </a:r>
          </a:p>
          <a:p>
            <a:r>
              <a:rPr lang="en-GB" dirty="0"/>
              <a:t>increased fibre recruitment rate (1)</a:t>
            </a:r>
          </a:p>
          <a:p>
            <a:r>
              <a:rPr lang="en-GB" dirty="0"/>
              <a:t>increased number of fibres recruited (1)</a:t>
            </a:r>
          </a:p>
          <a:p>
            <a:r>
              <a:rPr lang="en-GB" dirty="0"/>
              <a:t>increase force production (1)</a:t>
            </a:r>
          </a:p>
          <a:p>
            <a:r>
              <a:rPr lang="en-GB" dirty="0"/>
              <a:t>increase anaerobic metabolism (1)</a:t>
            </a:r>
          </a:p>
          <a:p>
            <a:r>
              <a:rPr lang="en-GB" dirty="0"/>
              <a:t>increased PC stores (1)</a:t>
            </a:r>
          </a:p>
          <a:p>
            <a:r>
              <a:rPr lang="en-GB" dirty="0"/>
              <a:t>more anaerobic enzymes (1).</a:t>
            </a:r>
          </a:p>
        </p:txBody>
      </p:sp>
    </p:spTree>
    <p:extLst>
      <p:ext uri="{BB962C8B-B14F-4D97-AF65-F5344CB8AC3E}">
        <p14:creationId xmlns:p14="http://schemas.microsoft.com/office/powerpoint/2010/main" val="404296055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8928992" cy="432048"/>
          </a:xfrm>
        </p:spPr>
        <p:txBody>
          <a:bodyPr>
            <a:noAutofit/>
          </a:bodyPr>
          <a:lstStyle/>
          <a:p>
            <a:r>
              <a:rPr lang="en-GB" sz="2300" dirty="0"/>
              <a:t>Compare the use of free weights versus machines for weight training</a:t>
            </a:r>
            <a:r>
              <a:rPr lang="en-GB" sz="2300" dirty="0" smtClean="0"/>
              <a:t>. (12)</a:t>
            </a:r>
            <a:endParaRPr lang="en-GB" sz="2300" dirty="0"/>
          </a:p>
        </p:txBody>
      </p:sp>
      <p:sp>
        <p:nvSpPr>
          <p:cNvPr id="3" name="Content Placeholder 2"/>
          <p:cNvSpPr>
            <a:spLocks noGrp="1"/>
          </p:cNvSpPr>
          <p:nvPr>
            <p:ph idx="1"/>
          </p:nvPr>
        </p:nvSpPr>
        <p:spPr>
          <a:xfrm>
            <a:off x="251520" y="908720"/>
            <a:ext cx="8640960" cy="5760640"/>
          </a:xfrm>
        </p:spPr>
        <p:txBody>
          <a:bodyPr>
            <a:normAutofit fontScale="70000" lnSpcReduction="20000"/>
          </a:bodyPr>
          <a:lstStyle/>
          <a:p>
            <a:pPr marL="0" indent="0">
              <a:buNone/>
            </a:pPr>
            <a:r>
              <a:rPr lang="en-GB" dirty="0"/>
              <a:t>Reward acceptable answers. Responses may include, but are not limited </a:t>
            </a:r>
            <a:r>
              <a:rPr lang="en-GB" dirty="0" smtClean="0"/>
              <a:t>to the </a:t>
            </a:r>
            <a:r>
              <a:rPr lang="en-GB" dirty="0"/>
              <a:t>following.</a:t>
            </a:r>
          </a:p>
          <a:p>
            <a:pPr marL="0" indent="0">
              <a:buNone/>
            </a:pPr>
            <a:r>
              <a:rPr lang="en-GB" dirty="0"/>
              <a:t>Free weights</a:t>
            </a:r>
          </a:p>
          <a:p>
            <a:pPr marL="0" indent="0">
              <a:buNone/>
            </a:pPr>
            <a:r>
              <a:rPr lang="en-GB" dirty="0"/>
              <a:t>• Free weights use multiple muscle groups/joints and can </a:t>
            </a:r>
            <a:r>
              <a:rPr lang="en-GB" dirty="0" smtClean="0"/>
              <a:t>improve coordination </a:t>
            </a:r>
            <a:r>
              <a:rPr lang="en-GB" dirty="0"/>
              <a:t>as well as muscle </a:t>
            </a:r>
            <a:r>
              <a:rPr lang="en-GB" dirty="0" smtClean="0"/>
              <a:t>function (AO1</a:t>
            </a:r>
            <a:r>
              <a:rPr lang="en-GB" dirty="0"/>
              <a:t>).</a:t>
            </a:r>
          </a:p>
          <a:p>
            <a:pPr marL="0" indent="0">
              <a:buNone/>
            </a:pPr>
            <a:r>
              <a:rPr lang="en-GB" dirty="0"/>
              <a:t>• Free weights are adaptable to specific movements in your sport (AO2).</a:t>
            </a:r>
          </a:p>
          <a:p>
            <a:pPr marL="0" indent="0">
              <a:buNone/>
            </a:pPr>
            <a:r>
              <a:rPr lang="en-GB" dirty="0"/>
              <a:t>• Correct technique and risk of injury on free weights (AO2).</a:t>
            </a:r>
          </a:p>
          <a:p>
            <a:pPr marL="0" indent="0">
              <a:buNone/>
            </a:pPr>
            <a:r>
              <a:rPr lang="en-GB" dirty="0"/>
              <a:t>• Need for a spotter/safety if building mass and using heavy </a:t>
            </a:r>
            <a:r>
              <a:rPr lang="en-GB" dirty="0" smtClean="0"/>
              <a:t>weights (AO2</a:t>
            </a:r>
            <a:r>
              <a:rPr lang="en-GB" dirty="0"/>
              <a:t>).</a:t>
            </a:r>
          </a:p>
          <a:p>
            <a:pPr marL="0" indent="0">
              <a:buNone/>
            </a:pPr>
            <a:r>
              <a:rPr lang="en-GB" dirty="0"/>
              <a:t>• Can use smaller increments (AO2).</a:t>
            </a:r>
          </a:p>
          <a:p>
            <a:pPr marL="0" indent="0">
              <a:buNone/>
            </a:pPr>
            <a:r>
              <a:rPr lang="en-GB" dirty="0"/>
              <a:t>• Incorporates stabilising muscle groups (AO1</a:t>
            </a:r>
            <a:r>
              <a:rPr lang="en-GB" dirty="0" smtClean="0"/>
              <a:t>).</a:t>
            </a:r>
          </a:p>
          <a:p>
            <a:pPr marL="0" indent="0">
              <a:buNone/>
            </a:pPr>
            <a:r>
              <a:rPr lang="en-GB" dirty="0"/>
              <a:t>Machines</a:t>
            </a:r>
          </a:p>
          <a:p>
            <a:pPr marL="0" indent="0">
              <a:buNone/>
            </a:pPr>
            <a:r>
              <a:rPr lang="en-GB" dirty="0"/>
              <a:t>• Machine weights isolate muscle groups and therefore target only </a:t>
            </a:r>
            <a:r>
              <a:rPr lang="en-GB" dirty="0" smtClean="0"/>
              <a:t>muscle function </a:t>
            </a:r>
            <a:r>
              <a:rPr lang="en-GB" dirty="0"/>
              <a:t>(AO3).</a:t>
            </a:r>
          </a:p>
          <a:p>
            <a:pPr marL="0" indent="0">
              <a:buNone/>
            </a:pPr>
            <a:r>
              <a:rPr lang="en-GB" dirty="0" smtClean="0"/>
              <a:t>• </a:t>
            </a:r>
            <a:r>
              <a:rPr lang="en-GB" dirty="0"/>
              <a:t>Machine may not fit individual correctly (AO1).</a:t>
            </a:r>
          </a:p>
          <a:p>
            <a:pPr marL="0" indent="0">
              <a:buNone/>
            </a:pPr>
            <a:r>
              <a:rPr lang="en-GB" dirty="0"/>
              <a:t>• Machines take weight so you do not build up stabilisers (AO3).</a:t>
            </a:r>
          </a:p>
          <a:p>
            <a:pPr marL="0" indent="0">
              <a:buNone/>
            </a:pPr>
            <a:r>
              <a:rPr lang="en-GB" dirty="0"/>
              <a:t>• Resistance increments may be too large on machines (AO2).</a:t>
            </a:r>
          </a:p>
          <a:p>
            <a:pPr marL="0" indent="0">
              <a:buNone/>
            </a:pPr>
            <a:r>
              <a:rPr lang="en-GB" dirty="0"/>
              <a:t>Other points of comparison</a:t>
            </a:r>
          </a:p>
          <a:p>
            <a:pPr marL="0" indent="0">
              <a:buNone/>
            </a:pPr>
            <a:r>
              <a:rPr lang="en-GB" dirty="0"/>
              <a:t>• Cost of free weights v machines (AO3).</a:t>
            </a:r>
          </a:p>
          <a:p>
            <a:pPr marL="0" indent="0">
              <a:buNone/>
            </a:pPr>
            <a:r>
              <a:rPr lang="en-GB" dirty="0"/>
              <a:t>• Space required and ease of use of free weights v machines (AO3).</a:t>
            </a:r>
          </a:p>
          <a:p>
            <a:pPr marL="0" indent="0">
              <a:buNone/>
            </a:pPr>
            <a:r>
              <a:rPr lang="en-GB" dirty="0"/>
              <a:t>• Isolation v compound exercise (AO3).</a:t>
            </a:r>
          </a:p>
          <a:p>
            <a:pPr marL="0" indent="0">
              <a:buNone/>
            </a:pPr>
            <a:r>
              <a:rPr lang="en-GB" dirty="0"/>
              <a:t>Other appropriate examples of points of comparison are acceptable.</a:t>
            </a:r>
          </a:p>
        </p:txBody>
      </p:sp>
    </p:spTree>
    <p:extLst>
      <p:ext uri="{BB962C8B-B14F-4D97-AF65-F5344CB8AC3E}">
        <p14:creationId xmlns:p14="http://schemas.microsoft.com/office/powerpoint/2010/main" val="175546259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1000"/>
                                        <p:tgtEl>
                                          <p:spTgt spid="3">
                                            <p:txEl>
                                              <p:pRg st="14" end="14"/>
                                            </p:txEl>
                                          </p:spTgt>
                                        </p:tgtEl>
                                      </p:cBhvr>
                                    </p:animEffect>
                                    <p:anim calcmode="lin" valueType="num">
                                      <p:cBhvr>
                                        <p:cTn id="7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5" end="15"/>
                                            </p:txEl>
                                          </p:spTgt>
                                        </p:tgtEl>
                                        <p:attrNameLst>
                                          <p:attrName>style.visibility</p:attrName>
                                        </p:attrNameLst>
                                      </p:cBhvr>
                                      <p:to>
                                        <p:strVal val="visible"/>
                                      </p:to>
                                    </p:set>
                                    <p:animEffect transition="in" filter="fade">
                                      <p:cBhvr>
                                        <p:cTn id="84" dur="1000"/>
                                        <p:tgtEl>
                                          <p:spTgt spid="3">
                                            <p:txEl>
                                              <p:pRg st="15" end="15"/>
                                            </p:txEl>
                                          </p:spTgt>
                                        </p:tgtEl>
                                      </p:cBhvr>
                                    </p:animEffect>
                                    <p:anim calcmode="lin" valueType="num">
                                      <p:cBhvr>
                                        <p:cTn id="85"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6" end="16"/>
                                            </p:txEl>
                                          </p:spTgt>
                                        </p:tgtEl>
                                        <p:attrNameLst>
                                          <p:attrName>style.visibility</p:attrName>
                                        </p:attrNameLst>
                                      </p:cBhvr>
                                      <p:to>
                                        <p:strVal val="visible"/>
                                      </p:to>
                                    </p:set>
                                    <p:animEffect transition="in" filter="fade">
                                      <p:cBhvr>
                                        <p:cTn id="91" dur="1000"/>
                                        <p:tgtEl>
                                          <p:spTgt spid="3">
                                            <p:txEl>
                                              <p:pRg st="16" end="16"/>
                                            </p:txEl>
                                          </p:spTgt>
                                        </p:tgtEl>
                                      </p:cBhvr>
                                    </p:animEffect>
                                    <p:anim calcmode="lin" valueType="num">
                                      <p:cBhvr>
                                        <p:cTn id="92"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3">
                                            <p:txEl>
                                              <p:pRg st="17" end="17"/>
                                            </p:txEl>
                                          </p:spTgt>
                                        </p:tgtEl>
                                        <p:attrNameLst>
                                          <p:attrName>style.visibility</p:attrName>
                                        </p:attrNameLst>
                                      </p:cBhvr>
                                      <p:to>
                                        <p:strVal val="visible"/>
                                      </p:to>
                                    </p:set>
                                    <p:animEffect transition="in" filter="fade">
                                      <p:cBhvr>
                                        <p:cTn id="98" dur="1000"/>
                                        <p:tgtEl>
                                          <p:spTgt spid="3">
                                            <p:txEl>
                                              <p:pRg st="17" end="17"/>
                                            </p:txEl>
                                          </p:spTgt>
                                        </p:tgtEl>
                                      </p:cBhvr>
                                    </p:animEffect>
                                    <p:anim calcmode="lin" valueType="num">
                                      <p:cBhvr>
                                        <p:cTn id="9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568952" cy="5976664"/>
          </a:xfrm>
        </p:spPr>
        <p:txBody>
          <a:bodyPr>
            <a:normAutofit/>
          </a:bodyPr>
          <a:lstStyle/>
          <a:p>
            <a:pPr marL="0" indent="0">
              <a:buNone/>
            </a:pPr>
            <a:endParaRPr lang="en-GB" sz="2000" i="1" dirty="0"/>
          </a:p>
          <a:p>
            <a:pPr marL="0" indent="0">
              <a:buNone/>
            </a:pPr>
            <a:r>
              <a:rPr lang="en-GB" b="1" u="sng" dirty="0" smtClean="0"/>
              <a:t>Resistance </a:t>
            </a:r>
            <a:r>
              <a:rPr lang="en-GB" b="1" u="sng" dirty="0"/>
              <a:t>training (including pulleys and parachutes): </a:t>
            </a:r>
            <a:endParaRPr lang="en-GB" b="1" u="sng" dirty="0" smtClean="0"/>
          </a:p>
          <a:p>
            <a:pPr marL="0" indent="0">
              <a:buNone/>
            </a:pPr>
            <a:r>
              <a:rPr lang="en-GB" sz="2000" i="1" dirty="0"/>
              <a:t>E</a:t>
            </a:r>
            <a:r>
              <a:rPr lang="en-GB" sz="2000" i="1" dirty="0" smtClean="0"/>
              <a:t>xercising </a:t>
            </a:r>
            <a:r>
              <a:rPr lang="en-GB" sz="2000" i="1" dirty="0"/>
              <a:t>your muscles using an opposing force</a:t>
            </a:r>
            <a:r>
              <a:rPr lang="en-GB" sz="2000" i="1" dirty="0" smtClean="0"/>
              <a:t>. </a:t>
            </a:r>
            <a:r>
              <a:rPr lang="en-GB" sz="2000" i="1" dirty="0" smtClean="0">
                <a:hlinkClick r:id="rId2"/>
              </a:rPr>
              <a:t>Practical video</a:t>
            </a:r>
            <a:endParaRPr lang="en-GB" sz="2000" i="1" dirty="0" smtClean="0"/>
          </a:p>
          <a:p>
            <a:pPr marL="0" indent="0">
              <a:buNone/>
            </a:pPr>
            <a:r>
              <a:rPr lang="en-GB" sz="2000" i="1" dirty="0" smtClean="0"/>
              <a:t>Improves strength and speed.</a:t>
            </a:r>
            <a:endParaRPr lang="en-GB" sz="2000" i="1" dirty="0"/>
          </a:p>
          <a:p>
            <a:pPr marL="0" indent="0">
              <a:buNone/>
            </a:pPr>
            <a:endParaRPr lang="en-GB" sz="2000" i="1" dirty="0"/>
          </a:p>
          <a:p>
            <a:pPr marL="0" indent="0">
              <a:buNone/>
            </a:pPr>
            <a:r>
              <a:rPr lang="en-GB" b="1" u="sng" dirty="0" smtClean="0"/>
              <a:t>Assisted </a:t>
            </a:r>
            <a:r>
              <a:rPr lang="en-GB" b="1" u="sng" dirty="0"/>
              <a:t>training (including bungees and downhill</a:t>
            </a:r>
            <a:r>
              <a:rPr lang="en-GB" b="1" u="sng" dirty="0" smtClean="0"/>
              <a:t>):</a:t>
            </a:r>
          </a:p>
          <a:p>
            <a:pPr marL="0" indent="0">
              <a:buNone/>
            </a:pPr>
            <a:r>
              <a:rPr lang="en-GB" sz="2000" i="1" dirty="0" smtClean="0"/>
              <a:t>Bungee </a:t>
            </a:r>
            <a:r>
              <a:rPr lang="en-GB" sz="2000" i="1" dirty="0"/>
              <a:t>running uses the recoil action of the bungee cord to pull you at a faster rate than you could achieve on the flat or in a voluntary sprint</a:t>
            </a:r>
            <a:r>
              <a:rPr lang="en-GB" sz="2000" i="1" dirty="0" smtClean="0"/>
              <a:t>. </a:t>
            </a:r>
            <a:r>
              <a:rPr lang="en-GB" sz="2000" i="1" dirty="0"/>
              <a:t>This technique forces your muscles to work at a higher intensity than they normally would, which trains the nerve cells that control movements and coordinate leg-muscle activity during very quick contractions to function at accelerated firing rates</a:t>
            </a:r>
            <a:r>
              <a:rPr lang="en-GB" sz="2000" i="1" dirty="0" smtClean="0"/>
              <a:t>. </a:t>
            </a:r>
            <a:r>
              <a:rPr lang="en-GB" sz="2000" i="1" dirty="0" smtClean="0">
                <a:hlinkClick r:id="rId3"/>
              </a:rPr>
              <a:t>Practical video</a:t>
            </a:r>
            <a:r>
              <a:rPr lang="en-GB" sz="2000" i="1" dirty="0" smtClean="0"/>
              <a:t> ; </a:t>
            </a:r>
            <a:r>
              <a:rPr lang="en-GB" sz="2000" i="1" dirty="0" smtClean="0">
                <a:hlinkClick r:id="rId4"/>
              </a:rPr>
              <a:t>Further info</a:t>
            </a:r>
            <a:endParaRPr lang="en-GB" sz="2000" i="1" dirty="0" smtClean="0"/>
          </a:p>
          <a:p>
            <a:pPr marL="0" indent="0">
              <a:buNone/>
            </a:pPr>
            <a:r>
              <a:rPr lang="en-GB" sz="2000" i="1" dirty="0" smtClean="0"/>
              <a:t>Improves speed.</a:t>
            </a:r>
            <a:endParaRPr lang="en-GB" sz="2000" i="1" dirty="0"/>
          </a:p>
        </p:txBody>
      </p:sp>
    </p:spTree>
    <p:extLst>
      <p:ext uri="{BB962C8B-B14F-4D97-AF65-F5344CB8AC3E}">
        <p14:creationId xmlns:p14="http://schemas.microsoft.com/office/powerpoint/2010/main" val="308086349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Explain why an athlete would use assisted training</a:t>
            </a:r>
            <a:r>
              <a:rPr lang="en-GB" dirty="0" smtClean="0"/>
              <a:t>. (4 marks)</a:t>
            </a:r>
            <a:endParaRPr lang="en-GB" dirty="0"/>
          </a:p>
        </p:txBody>
      </p:sp>
      <p:sp>
        <p:nvSpPr>
          <p:cNvPr id="3" name="Content Placeholder 2"/>
          <p:cNvSpPr>
            <a:spLocks noGrp="1"/>
          </p:cNvSpPr>
          <p:nvPr>
            <p:ph idx="1"/>
          </p:nvPr>
        </p:nvSpPr>
        <p:spPr>
          <a:xfrm>
            <a:off x="179512" y="1600200"/>
            <a:ext cx="8856984" cy="4876800"/>
          </a:xfrm>
        </p:spPr>
        <p:txBody>
          <a:bodyPr>
            <a:normAutofit/>
          </a:bodyPr>
          <a:lstStyle/>
          <a:p>
            <a:r>
              <a:rPr lang="en-GB" dirty="0" smtClean="0"/>
              <a:t>Bungee </a:t>
            </a:r>
            <a:r>
              <a:rPr lang="en-GB" dirty="0"/>
              <a:t>running uses the recoil action </a:t>
            </a:r>
            <a:r>
              <a:rPr lang="en-GB" dirty="0" smtClean="0"/>
              <a:t>of the </a:t>
            </a:r>
            <a:r>
              <a:rPr lang="en-GB" dirty="0"/>
              <a:t>bungee cord to pull you at a </a:t>
            </a:r>
            <a:r>
              <a:rPr lang="en-GB" dirty="0" smtClean="0"/>
              <a:t>faster rate </a:t>
            </a:r>
            <a:r>
              <a:rPr lang="en-GB" dirty="0"/>
              <a:t>than you could achieve on the </a:t>
            </a:r>
            <a:r>
              <a:rPr lang="en-GB" dirty="0" smtClean="0"/>
              <a:t>flat.</a:t>
            </a:r>
          </a:p>
          <a:p>
            <a:r>
              <a:rPr lang="en-GB" dirty="0" smtClean="0"/>
              <a:t>Downhill </a:t>
            </a:r>
            <a:r>
              <a:rPr lang="en-GB" dirty="0"/>
              <a:t>running enables you </a:t>
            </a:r>
            <a:r>
              <a:rPr lang="en-GB" dirty="0" smtClean="0"/>
              <a:t>to achieve </a:t>
            </a:r>
            <a:r>
              <a:rPr lang="en-GB" dirty="0"/>
              <a:t>a faster rate than </a:t>
            </a:r>
            <a:r>
              <a:rPr lang="en-GB" dirty="0" smtClean="0"/>
              <a:t>you could </a:t>
            </a:r>
            <a:r>
              <a:rPr lang="en-GB" dirty="0"/>
              <a:t>achieve on the </a:t>
            </a:r>
            <a:r>
              <a:rPr lang="en-GB" dirty="0" smtClean="0"/>
              <a:t>flat.</a:t>
            </a:r>
          </a:p>
          <a:p>
            <a:r>
              <a:rPr lang="en-GB" dirty="0" smtClean="0"/>
              <a:t>Assisted </a:t>
            </a:r>
            <a:r>
              <a:rPr lang="en-GB" dirty="0"/>
              <a:t>training forces your </a:t>
            </a:r>
            <a:r>
              <a:rPr lang="en-GB" dirty="0" smtClean="0"/>
              <a:t>muscles to </a:t>
            </a:r>
            <a:r>
              <a:rPr lang="en-GB" dirty="0"/>
              <a:t>work at a higher intensity </a:t>
            </a:r>
            <a:r>
              <a:rPr lang="en-GB" dirty="0" smtClean="0"/>
              <a:t>than they </a:t>
            </a:r>
            <a:r>
              <a:rPr lang="en-GB" dirty="0"/>
              <a:t>normally </a:t>
            </a:r>
            <a:r>
              <a:rPr lang="en-GB" dirty="0" smtClean="0"/>
              <a:t>would. </a:t>
            </a:r>
          </a:p>
          <a:p>
            <a:r>
              <a:rPr lang="en-GB" dirty="0" smtClean="0"/>
              <a:t>Assisted </a:t>
            </a:r>
            <a:r>
              <a:rPr lang="en-GB" dirty="0"/>
              <a:t>training forces the nerve </a:t>
            </a:r>
            <a:r>
              <a:rPr lang="en-GB" dirty="0" smtClean="0"/>
              <a:t>cells that </a:t>
            </a:r>
            <a:r>
              <a:rPr lang="en-GB" dirty="0"/>
              <a:t>control movements </a:t>
            </a:r>
            <a:r>
              <a:rPr lang="en-GB" dirty="0" smtClean="0"/>
              <a:t>and coordinate </a:t>
            </a:r>
            <a:r>
              <a:rPr lang="en-GB" dirty="0"/>
              <a:t>leg-muscle activity </a:t>
            </a:r>
            <a:r>
              <a:rPr lang="en-GB" dirty="0" smtClean="0"/>
              <a:t>to work </a:t>
            </a:r>
            <a:r>
              <a:rPr lang="en-GB" dirty="0"/>
              <a:t>at a higher rate than they </a:t>
            </a:r>
            <a:r>
              <a:rPr lang="en-GB" dirty="0" smtClean="0"/>
              <a:t>could achieve </a:t>
            </a:r>
            <a:r>
              <a:rPr lang="en-GB" dirty="0"/>
              <a:t>on the flat.</a:t>
            </a:r>
          </a:p>
          <a:p>
            <a:r>
              <a:rPr lang="en-GB" dirty="0" smtClean="0"/>
              <a:t>During </a:t>
            </a:r>
            <a:r>
              <a:rPr lang="en-GB" dirty="0"/>
              <a:t>very quick </a:t>
            </a:r>
            <a:r>
              <a:rPr lang="en-GB" dirty="0" smtClean="0"/>
              <a:t>contractions muscles </a:t>
            </a:r>
            <a:r>
              <a:rPr lang="en-GB" dirty="0"/>
              <a:t>are trained to function </a:t>
            </a:r>
            <a:r>
              <a:rPr lang="en-GB" dirty="0" smtClean="0"/>
              <a:t>at accelerated </a:t>
            </a:r>
            <a:r>
              <a:rPr lang="en-GB" dirty="0"/>
              <a:t>firing rates.</a:t>
            </a:r>
          </a:p>
          <a:p>
            <a:pPr marL="0" indent="0">
              <a:buNone/>
            </a:pPr>
            <a:endParaRPr lang="en-GB" dirty="0"/>
          </a:p>
        </p:txBody>
      </p:sp>
    </p:spTree>
    <p:extLst>
      <p:ext uri="{BB962C8B-B14F-4D97-AF65-F5344CB8AC3E}">
        <p14:creationId xmlns:p14="http://schemas.microsoft.com/office/powerpoint/2010/main" val="361001448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568952" cy="5976664"/>
          </a:xfrm>
        </p:spPr>
        <p:txBody>
          <a:bodyPr/>
          <a:lstStyle/>
          <a:p>
            <a:pPr marL="0" indent="0">
              <a:buNone/>
            </a:pPr>
            <a:r>
              <a:rPr lang="en-GB" b="1" u="sng" dirty="0" err="1"/>
              <a:t>Plyometrics</a:t>
            </a:r>
            <a:r>
              <a:rPr lang="en-GB" b="1" u="sng" dirty="0"/>
              <a:t>: </a:t>
            </a:r>
            <a:endParaRPr lang="en-GB" b="1" u="sng" dirty="0" smtClean="0"/>
          </a:p>
          <a:p>
            <a:pPr marL="0" indent="0">
              <a:buNone/>
            </a:pPr>
            <a:r>
              <a:rPr lang="en-GB" sz="2000" i="1" dirty="0" smtClean="0"/>
              <a:t>Jumping, bounding and hopping exercises designed to improve power. A </a:t>
            </a:r>
            <a:r>
              <a:rPr lang="en-GB" sz="2000" i="1" dirty="0"/>
              <a:t>movement involving an eccentric contraction immediately before a concentric contraction.</a:t>
            </a:r>
          </a:p>
          <a:p>
            <a:pPr marL="0" indent="0">
              <a:buNone/>
            </a:pPr>
            <a:endParaRPr lang="en-GB" sz="2000" i="1" dirty="0"/>
          </a:p>
          <a:p>
            <a:pPr marL="0" indent="0">
              <a:buNone/>
            </a:pPr>
            <a:r>
              <a:rPr lang="en-GB" b="1" u="sng" dirty="0" smtClean="0"/>
              <a:t>Speed </a:t>
            </a:r>
            <a:r>
              <a:rPr lang="en-GB" b="1" u="sng" dirty="0"/>
              <a:t>agility quickness (SAQ): </a:t>
            </a:r>
            <a:endParaRPr lang="en-GB" b="1" u="sng" dirty="0" smtClean="0"/>
          </a:p>
          <a:p>
            <a:pPr marL="0" indent="0">
              <a:buNone/>
            </a:pPr>
            <a:r>
              <a:rPr lang="en-GB" sz="2000" i="1" dirty="0"/>
              <a:t>T</a:t>
            </a:r>
            <a:r>
              <a:rPr lang="en-GB" sz="2000" i="1" dirty="0" smtClean="0"/>
              <a:t>argeting </a:t>
            </a:r>
            <a:r>
              <a:rPr lang="en-GB" sz="2000" i="1" dirty="0"/>
              <a:t>neuromuscular adaptations to aid speed of muscle firing</a:t>
            </a:r>
            <a:r>
              <a:rPr lang="en-GB" sz="2000" i="1" dirty="0" smtClean="0"/>
              <a:t>. </a:t>
            </a:r>
            <a:r>
              <a:rPr lang="en-GB" sz="2000" i="1" dirty="0" smtClean="0">
                <a:hlinkClick r:id="rId2"/>
              </a:rPr>
              <a:t>Football SAQ</a:t>
            </a:r>
            <a:endParaRPr lang="en-GB" sz="2000" i="1" dirty="0" smtClean="0"/>
          </a:p>
          <a:p>
            <a:pPr marL="0" indent="0">
              <a:buNone/>
            </a:pPr>
            <a:r>
              <a:rPr lang="en-GB" sz="2000" i="1" dirty="0" smtClean="0">
                <a:hlinkClick r:id="rId3"/>
              </a:rPr>
              <a:t>Arsenal FC SAQ</a:t>
            </a:r>
            <a:endParaRPr lang="en-GB" sz="2000" i="1" dirty="0"/>
          </a:p>
          <a:p>
            <a:pPr marL="0" indent="0">
              <a:buNone/>
            </a:pPr>
            <a:endParaRPr lang="en-GB" sz="2000" i="1" dirty="0"/>
          </a:p>
          <a:p>
            <a:pPr marL="0" indent="0">
              <a:buNone/>
            </a:pPr>
            <a:r>
              <a:rPr lang="en-GB" b="1" u="sng" dirty="0" smtClean="0"/>
              <a:t>Functional </a:t>
            </a:r>
            <a:r>
              <a:rPr lang="en-GB" b="1" u="sng" dirty="0"/>
              <a:t>stability training: </a:t>
            </a:r>
            <a:endParaRPr lang="en-GB" b="1" u="sng" dirty="0" smtClean="0"/>
          </a:p>
          <a:p>
            <a:pPr marL="0" indent="0">
              <a:buNone/>
            </a:pPr>
            <a:r>
              <a:rPr lang="en-GB" sz="2000" i="1" dirty="0"/>
              <a:t>E</a:t>
            </a:r>
            <a:r>
              <a:rPr lang="en-GB" sz="2000" i="1" dirty="0" smtClean="0"/>
              <a:t>nsure </a:t>
            </a:r>
            <a:r>
              <a:rPr lang="en-GB" sz="2000" i="1" dirty="0"/>
              <a:t>there is a stable base for the limbs to function from otherwise there’s a loss of force and possible injury risk. A stable core requires a well-conditioned deeper lying trunk muscles and a balance between opposing muscle groups </a:t>
            </a:r>
            <a:r>
              <a:rPr lang="en-GB" sz="2000" i="1" dirty="0" smtClean="0"/>
              <a:t>(</a:t>
            </a:r>
            <a:r>
              <a:rPr lang="en-GB" sz="2000" i="1" dirty="0" smtClean="0">
                <a:hlinkClick r:id="rId4"/>
              </a:rPr>
              <a:t>www.functionalstability.com</a:t>
            </a:r>
            <a:r>
              <a:rPr lang="en-GB" sz="2000" i="1" dirty="0" smtClean="0"/>
              <a:t>). </a:t>
            </a:r>
            <a:r>
              <a:rPr lang="en-GB" sz="2000" i="1" dirty="0" smtClean="0">
                <a:hlinkClick r:id="rId5"/>
              </a:rPr>
              <a:t>Practical video</a:t>
            </a:r>
            <a:endParaRPr lang="en-GB" sz="2000" i="1" dirty="0" smtClean="0"/>
          </a:p>
          <a:p>
            <a:pPr marL="0" indent="0">
              <a:buNone/>
            </a:pPr>
            <a:r>
              <a:rPr lang="en-GB" sz="2000" i="1" dirty="0" smtClean="0"/>
              <a:t>Improves core strength.</a:t>
            </a:r>
            <a:endParaRPr lang="en-GB" sz="2000" i="1" dirty="0"/>
          </a:p>
        </p:txBody>
      </p:sp>
    </p:spTree>
    <p:extLst>
      <p:ext uri="{BB962C8B-B14F-4D97-AF65-F5344CB8AC3E}">
        <p14:creationId xmlns:p14="http://schemas.microsoft.com/office/powerpoint/2010/main" val="281607425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anim calcmode="lin" valueType="num">
                                      <p:cBhvr>
                                        <p:cTn id="3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568952" cy="5976664"/>
          </a:xfrm>
        </p:spPr>
        <p:txBody>
          <a:bodyPr/>
          <a:lstStyle/>
          <a:p>
            <a:pPr marL="0" indent="0">
              <a:buNone/>
            </a:pPr>
            <a:r>
              <a:rPr lang="en-GB" b="1" u="sng" dirty="0" smtClean="0"/>
              <a:t>Cross</a:t>
            </a:r>
            <a:r>
              <a:rPr lang="en-GB" b="1" u="sng" dirty="0"/>
              <a:t>: </a:t>
            </a:r>
            <a:endParaRPr lang="en-GB" b="1" u="sng" dirty="0" smtClean="0"/>
          </a:p>
          <a:p>
            <a:pPr marL="0" indent="0">
              <a:buNone/>
            </a:pPr>
            <a:r>
              <a:rPr lang="en-GB" sz="2000" i="1" dirty="0" smtClean="0"/>
              <a:t>Training </a:t>
            </a:r>
            <a:r>
              <a:rPr lang="en-GB" sz="2000" i="1" dirty="0"/>
              <a:t>in two or more sports in order to improve fitness and performance in a main </a:t>
            </a:r>
            <a:r>
              <a:rPr lang="en-GB" sz="2000" i="1" dirty="0" smtClean="0"/>
              <a:t>sport.</a:t>
            </a:r>
          </a:p>
          <a:p>
            <a:pPr marL="0" indent="0">
              <a:buNone/>
            </a:pPr>
            <a:endParaRPr lang="en-GB" sz="2000" i="1" dirty="0"/>
          </a:p>
          <a:p>
            <a:pPr marL="0" indent="0">
              <a:buNone/>
            </a:pPr>
            <a:r>
              <a:rPr lang="en-GB" sz="2000" i="1" dirty="0" smtClean="0"/>
              <a:t>This is a tactic used when planning a training programme, adding variety to the activities being undertaken to increase motivation and provide “fun”.</a:t>
            </a:r>
          </a:p>
          <a:p>
            <a:pPr marL="0" indent="0">
              <a:buNone/>
            </a:pPr>
            <a:endParaRPr lang="en-GB" sz="2000" i="1" dirty="0"/>
          </a:p>
          <a:p>
            <a:pPr marL="0" indent="0" algn="ctr">
              <a:buNone/>
            </a:pPr>
            <a:r>
              <a:rPr lang="en-GB" sz="2000" i="1" dirty="0" smtClean="0">
                <a:hlinkClick r:id="rId2"/>
              </a:rPr>
              <a:t>You often see elite sports teams playing sports other than their own in training sessions, as a warm up, part of their recovery or just for fun!</a:t>
            </a:r>
            <a:endParaRPr lang="en-GB" sz="2000" i="1" dirty="0" smtClean="0"/>
          </a:p>
          <a:p>
            <a:pPr marL="0" indent="0" algn="ctr">
              <a:buNone/>
            </a:pPr>
            <a:endParaRPr lang="en-GB" sz="2000" i="1" dirty="0"/>
          </a:p>
          <a:p>
            <a:r>
              <a:rPr lang="en-GB" sz="2000" dirty="0" smtClean="0"/>
              <a:t>Team sport players can play squash to develop fitness for their own sport.</a:t>
            </a:r>
          </a:p>
          <a:p>
            <a:r>
              <a:rPr lang="en-GB" sz="2000" dirty="0" smtClean="0"/>
              <a:t>Squash is very high intensity so develops anaerobic fitness.</a:t>
            </a:r>
          </a:p>
          <a:p>
            <a:r>
              <a:rPr lang="en-GB" sz="2000" dirty="0" smtClean="0"/>
              <a:t>Squash games mimic interval training as each point is the equivalent of a work interval and the small break between each point is a rest interval.</a:t>
            </a:r>
          </a:p>
          <a:p>
            <a:pPr marL="0" indent="0">
              <a:buNone/>
            </a:pPr>
            <a:endParaRPr lang="en-GB" dirty="0"/>
          </a:p>
        </p:txBody>
      </p:sp>
    </p:spTree>
    <p:extLst>
      <p:ext uri="{BB962C8B-B14F-4D97-AF65-F5344CB8AC3E}">
        <p14:creationId xmlns:p14="http://schemas.microsoft.com/office/powerpoint/2010/main" val="285531858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1000"/>
                                        <p:tgtEl>
                                          <p:spTgt spid="3">
                                            <p:txEl>
                                              <p:pRg st="9" end="9"/>
                                            </p:txEl>
                                          </p:spTgt>
                                        </p:tgtEl>
                                      </p:cBhvr>
                                    </p:animEffect>
                                    <p:anim calcmode="lin" valueType="num">
                                      <p:cBhvr>
                                        <p:cTn id="3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There are 14 methods of training you need to be able to define, explain advantages/disadvantages of, and justify appropriateness for specific athletes.</a:t>
            </a:r>
            <a:endParaRPr lang="en-GB"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9987335"/>
              </p:ext>
            </p:extLst>
          </p:nvPr>
        </p:nvGraphicFramePr>
        <p:xfrm>
          <a:off x="467544" y="1772815"/>
          <a:ext cx="8208912" cy="4608515"/>
        </p:xfrm>
        <a:graphic>
          <a:graphicData uri="http://schemas.openxmlformats.org/drawingml/2006/table">
            <a:tbl>
              <a:tblPr/>
              <a:tblGrid>
                <a:gridCol w="2736304"/>
                <a:gridCol w="1368152"/>
                <a:gridCol w="1368152"/>
                <a:gridCol w="2736304"/>
              </a:tblGrid>
              <a:tr h="921703">
                <a:tc>
                  <a:txBody>
                    <a:bodyPr/>
                    <a:lstStyle/>
                    <a:p>
                      <a:pPr algn="ctr" fontAlgn="b"/>
                      <a:r>
                        <a:rPr lang="en-GB" sz="2400" b="0" i="0" u="none" strike="noStrike" dirty="0">
                          <a:solidFill>
                            <a:srgbClr val="000000"/>
                          </a:solidFill>
                          <a:effectLst/>
                          <a:latin typeface="Calibri"/>
                        </a:rPr>
                        <a:t>Interval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b"/>
                      <a:r>
                        <a:rPr lang="en-GB" sz="2400" b="0" i="0" u="none" strike="noStrike" dirty="0">
                          <a:solidFill>
                            <a:srgbClr val="000000"/>
                          </a:solidFill>
                          <a:effectLst/>
                          <a:latin typeface="Calibri"/>
                        </a:rPr>
                        <a:t>Circuits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a:p>
                  </a:txBody>
                  <a:tcPr/>
                </a:tc>
                <a:tc>
                  <a:txBody>
                    <a:bodyPr/>
                    <a:lstStyle/>
                    <a:p>
                      <a:pPr algn="ctr" fontAlgn="b"/>
                      <a:r>
                        <a:rPr lang="en-GB" sz="2400" b="0" i="0" u="none" strike="noStrike">
                          <a:solidFill>
                            <a:srgbClr val="000000"/>
                          </a:solidFill>
                          <a:effectLst/>
                          <a:latin typeface="Calibri"/>
                        </a:rPr>
                        <a:t>Cross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921703">
                <a:tc>
                  <a:txBody>
                    <a:bodyPr/>
                    <a:lstStyle/>
                    <a:p>
                      <a:pPr algn="ctr" fontAlgn="b"/>
                      <a:r>
                        <a:rPr lang="en-GB" sz="2400" b="0" i="0" u="none" strike="noStrike" dirty="0">
                          <a:solidFill>
                            <a:srgbClr val="000000"/>
                          </a:solidFill>
                          <a:effectLst/>
                          <a:latin typeface="Calibri"/>
                        </a:rPr>
                        <a:t>Continuous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b"/>
                      <a:r>
                        <a:rPr lang="en-GB" sz="2400" b="0" i="0" u="none" strike="noStrike" dirty="0">
                          <a:solidFill>
                            <a:srgbClr val="000000"/>
                          </a:solidFill>
                          <a:effectLst/>
                          <a:latin typeface="Calibri"/>
                        </a:rPr>
                        <a:t>Static Stretching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a:p>
                  </a:txBody>
                  <a:tcPr/>
                </a:tc>
                <a:tc>
                  <a:txBody>
                    <a:bodyPr/>
                    <a:lstStyle/>
                    <a:p>
                      <a:pPr algn="ctr" fontAlgn="b"/>
                      <a:r>
                        <a:rPr lang="en-GB" sz="2400" b="0" i="0" u="none" strike="noStrike" dirty="0" smtClean="0">
                          <a:solidFill>
                            <a:srgbClr val="000000"/>
                          </a:solidFill>
                          <a:effectLst/>
                          <a:latin typeface="Calibri"/>
                        </a:rPr>
                        <a:t>Dynamic </a:t>
                      </a:r>
                      <a:r>
                        <a:rPr lang="en-GB" sz="2400" b="0" i="0" u="none" strike="noStrike" dirty="0">
                          <a:solidFill>
                            <a:srgbClr val="000000"/>
                          </a:solidFill>
                          <a:effectLst/>
                          <a:latin typeface="Calibri"/>
                        </a:rPr>
                        <a:t>Stretching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921703">
                <a:tc>
                  <a:txBody>
                    <a:bodyPr/>
                    <a:lstStyle/>
                    <a:p>
                      <a:pPr algn="ctr" fontAlgn="b"/>
                      <a:r>
                        <a:rPr lang="en-GB" sz="2400" b="0" i="0" u="none" strike="noStrike">
                          <a:solidFill>
                            <a:srgbClr val="000000"/>
                          </a:solidFill>
                          <a:effectLst/>
                          <a:latin typeface="Calibri"/>
                        </a:rPr>
                        <a:t>Weights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b"/>
                      <a:r>
                        <a:rPr lang="en-GB" sz="2400" b="0" i="0" u="none" strike="noStrike" dirty="0">
                          <a:solidFill>
                            <a:srgbClr val="000000"/>
                          </a:solidFill>
                          <a:effectLst/>
                          <a:latin typeface="Calibri"/>
                        </a:rPr>
                        <a:t>Resistance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a:p>
                  </a:txBody>
                  <a:tcPr/>
                </a:tc>
                <a:tc>
                  <a:txBody>
                    <a:bodyPr/>
                    <a:lstStyle/>
                    <a:p>
                      <a:pPr algn="ctr" fontAlgn="b"/>
                      <a:r>
                        <a:rPr lang="en-GB" sz="2400" b="0" i="0" u="none" strike="noStrike">
                          <a:solidFill>
                            <a:srgbClr val="000000"/>
                          </a:solidFill>
                          <a:effectLst/>
                          <a:latin typeface="Calibri"/>
                        </a:rPr>
                        <a:t>Assisted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921703">
                <a:tc>
                  <a:txBody>
                    <a:bodyPr/>
                    <a:lstStyle/>
                    <a:p>
                      <a:pPr algn="ctr" fontAlgn="b"/>
                      <a:r>
                        <a:rPr lang="en-GB" sz="2400" b="0" i="0" u="none" strike="noStrike">
                          <a:solidFill>
                            <a:srgbClr val="000000"/>
                          </a:solidFill>
                          <a:effectLst/>
                          <a:latin typeface="Calibri"/>
                        </a:rPr>
                        <a:t>Plyometrics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b"/>
                      <a:r>
                        <a:rPr lang="en-GB" sz="2400" b="0" i="0" u="none" strike="noStrike" dirty="0">
                          <a:solidFill>
                            <a:srgbClr val="000000"/>
                          </a:solidFill>
                          <a:effectLst/>
                          <a:latin typeface="Calibri"/>
                        </a:rPr>
                        <a:t>SAQ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a:p>
                  </a:txBody>
                  <a:tcPr/>
                </a:tc>
                <a:tc>
                  <a:txBody>
                    <a:bodyPr/>
                    <a:lstStyle/>
                    <a:p>
                      <a:pPr algn="ctr" fontAlgn="b"/>
                      <a:r>
                        <a:rPr lang="en-GB" sz="2400" b="0" i="0" u="none" strike="noStrike" dirty="0">
                          <a:solidFill>
                            <a:srgbClr val="000000"/>
                          </a:solidFill>
                          <a:effectLst/>
                          <a:latin typeface="Calibri"/>
                        </a:rPr>
                        <a:t>Functional Stability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921703">
                <a:tc gridSpan="2">
                  <a:txBody>
                    <a:bodyPr/>
                    <a:lstStyle/>
                    <a:p>
                      <a:pPr algn="ctr" fontAlgn="b"/>
                      <a:r>
                        <a:rPr lang="en-GB" sz="2400" b="0" i="0" u="none" strike="noStrike" dirty="0">
                          <a:solidFill>
                            <a:srgbClr val="000000"/>
                          </a:solidFill>
                          <a:effectLst/>
                          <a:latin typeface="Calibri"/>
                        </a:rPr>
                        <a:t>Proprioceptive Neuromuscular Facilitation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a:p>
                  </a:txBody>
                  <a:tcPr/>
                </a:tc>
                <a:tc gridSpan="2">
                  <a:txBody>
                    <a:bodyPr/>
                    <a:lstStyle/>
                    <a:p>
                      <a:pPr algn="ctr" fontAlgn="b"/>
                      <a:r>
                        <a:rPr lang="en-GB" sz="2400" b="0" i="0" u="none" strike="noStrike" dirty="0" smtClean="0">
                          <a:solidFill>
                            <a:srgbClr val="000000"/>
                          </a:solidFill>
                          <a:effectLst/>
                          <a:latin typeface="Calibri"/>
                        </a:rPr>
                        <a:t>Fartlek</a:t>
                      </a:r>
                      <a:endParaRPr lang="en-GB" sz="2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a:p>
                  </a:txBody>
                  <a:tcPr/>
                </a:tc>
              </a:tr>
            </a:tbl>
          </a:graphicData>
        </a:graphic>
      </p:graphicFrame>
    </p:spTree>
    <p:extLst>
      <p:ext uri="{BB962C8B-B14F-4D97-AF65-F5344CB8AC3E}">
        <p14:creationId xmlns:p14="http://schemas.microsoft.com/office/powerpoint/2010/main" val="129029172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07368"/>
          </a:xfrm>
        </p:spPr>
        <p:txBody>
          <a:bodyPr>
            <a:normAutofit fontScale="90000"/>
          </a:bodyPr>
          <a:lstStyle/>
          <a:p>
            <a:r>
              <a:rPr lang="en-GB" dirty="0"/>
              <a:t>Assess whether cross training is a useful method of training for a games player</a:t>
            </a:r>
            <a:r>
              <a:rPr lang="en-GB" dirty="0" smtClean="0"/>
              <a:t>. (8)</a:t>
            </a:r>
            <a:endParaRPr lang="en-GB" dirty="0"/>
          </a:p>
        </p:txBody>
      </p:sp>
      <p:sp>
        <p:nvSpPr>
          <p:cNvPr id="3" name="Content Placeholder 2"/>
          <p:cNvSpPr>
            <a:spLocks noGrp="1"/>
          </p:cNvSpPr>
          <p:nvPr>
            <p:ph idx="1"/>
          </p:nvPr>
        </p:nvSpPr>
        <p:spPr>
          <a:xfrm>
            <a:off x="179512" y="1484784"/>
            <a:ext cx="8784976" cy="5256584"/>
          </a:xfrm>
        </p:spPr>
        <p:txBody>
          <a:bodyPr>
            <a:normAutofit fontScale="77500" lnSpcReduction="20000"/>
          </a:bodyPr>
          <a:lstStyle/>
          <a:p>
            <a:pPr marL="0" indent="0">
              <a:buNone/>
            </a:pPr>
            <a:r>
              <a:rPr lang="en-GB" dirty="0" smtClean="0"/>
              <a:t>Answers </a:t>
            </a:r>
            <a:r>
              <a:rPr lang="en-GB" dirty="0"/>
              <a:t>in bullet points are not sustained responses and therefore will only </a:t>
            </a:r>
            <a:r>
              <a:rPr lang="en-GB" dirty="0" smtClean="0"/>
              <a:t>score a </a:t>
            </a:r>
            <a:r>
              <a:rPr lang="en-GB" dirty="0"/>
              <a:t>maximum of band one</a:t>
            </a:r>
          </a:p>
          <a:p>
            <a:pPr marL="0" indent="0">
              <a:buNone/>
            </a:pPr>
            <a:r>
              <a:rPr lang="en-GB" dirty="0"/>
              <a:t>Reward acceptable answers. Responses may include, but are not limited to </a:t>
            </a:r>
            <a:r>
              <a:rPr lang="en-GB" dirty="0" smtClean="0"/>
              <a:t>the following</a:t>
            </a:r>
            <a:r>
              <a:rPr lang="en-GB" dirty="0"/>
              <a:t>:</a:t>
            </a:r>
          </a:p>
          <a:p>
            <a:r>
              <a:rPr lang="en-GB" dirty="0" smtClean="0"/>
              <a:t>Cross </a:t>
            </a:r>
            <a:r>
              <a:rPr lang="en-GB" dirty="0"/>
              <a:t>training is training in two or more sports or modes of exercise </a:t>
            </a:r>
            <a:r>
              <a:rPr lang="en-GB" dirty="0" smtClean="0"/>
              <a:t>to improve </a:t>
            </a:r>
            <a:r>
              <a:rPr lang="en-GB" dirty="0"/>
              <a:t>fitness or performance in a main sport. (AO2)</a:t>
            </a:r>
          </a:p>
          <a:p>
            <a:r>
              <a:rPr lang="en-GB" dirty="0" smtClean="0"/>
              <a:t>Depending </a:t>
            </a:r>
            <a:r>
              <a:rPr lang="en-GB" dirty="0"/>
              <a:t>on the games being played - the central CV system will </a:t>
            </a:r>
            <a:r>
              <a:rPr lang="en-GB" dirty="0" smtClean="0"/>
              <a:t>be involved </a:t>
            </a:r>
            <a:r>
              <a:rPr lang="en-GB" dirty="0"/>
              <a:t>in different exercise and therefore any gains will benefit </a:t>
            </a:r>
            <a:r>
              <a:rPr lang="en-GB" dirty="0" smtClean="0"/>
              <a:t>across activities</a:t>
            </a:r>
            <a:r>
              <a:rPr lang="en-GB" dirty="0"/>
              <a:t>. (AO2)</a:t>
            </a:r>
          </a:p>
          <a:p>
            <a:r>
              <a:rPr lang="en-GB" dirty="0" smtClean="0"/>
              <a:t>Can </a:t>
            </a:r>
            <a:r>
              <a:rPr lang="en-GB" dirty="0"/>
              <a:t>provide a more all-round body work out. (AO2)</a:t>
            </a:r>
          </a:p>
          <a:p>
            <a:r>
              <a:rPr lang="en-GB" dirty="0" smtClean="0"/>
              <a:t>May </a:t>
            </a:r>
            <a:r>
              <a:rPr lang="en-GB" dirty="0"/>
              <a:t>not be specific enough for elite level performers</a:t>
            </a:r>
            <a:r>
              <a:rPr lang="en-GB" dirty="0" smtClean="0"/>
              <a:t>. (AO3</a:t>
            </a:r>
            <a:r>
              <a:rPr lang="en-GB" dirty="0"/>
              <a:t>)</a:t>
            </a:r>
          </a:p>
          <a:p>
            <a:r>
              <a:rPr lang="en-GB" dirty="0" smtClean="0"/>
              <a:t>Depending </a:t>
            </a:r>
            <a:r>
              <a:rPr lang="en-GB" dirty="0"/>
              <a:t>on the sports there may be transfer of skill / tactical awareness</a:t>
            </a:r>
            <a:r>
              <a:rPr lang="en-GB" dirty="0" smtClean="0"/>
              <a:t>. (</a:t>
            </a:r>
            <a:r>
              <a:rPr lang="en-GB" dirty="0"/>
              <a:t>AO3)</a:t>
            </a:r>
          </a:p>
          <a:p>
            <a:r>
              <a:rPr lang="en-GB" dirty="0" smtClean="0"/>
              <a:t>Variety </a:t>
            </a:r>
            <a:r>
              <a:rPr lang="en-GB" dirty="0"/>
              <a:t>of methods with cross training can reduce / enhance motivation</a:t>
            </a:r>
            <a:r>
              <a:rPr lang="en-GB" dirty="0" smtClean="0"/>
              <a:t>. (</a:t>
            </a:r>
            <a:r>
              <a:rPr lang="en-GB" dirty="0"/>
              <a:t>AO2)</a:t>
            </a:r>
          </a:p>
          <a:p>
            <a:r>
              <a:rPr lang="en-GB" dirty="0" smtClean="0"/>
              <a:t>Provides </a:t>
            </a:r>
            <a:r>
              <a:rPr lang="en-GB" dirty="0"/>
              <a:t>opportunities for active recovery (AO2)</a:t>
            </a:r>
          </a:p>
          <a:p>
            <a:r>
              <a:rPr lang="en-GB" dirty="0" smtClean="0"/>
              <a:t>Cross </a:t>
            </a:r>
            <a:r>
              <a:rPr lang="en-GB" dirty="0"/>
              <a:t>training can be used during rehabilitation from injury. (AO2)</a:t>
            </a:r>
          </a:p>
          <a:p>
            <a:r>
              <a:rPr lang="en-GB" dirty="0" smtClean="0"/>
              <a:t>Cross </a:t>
            </a:r>
            <a:r>
              <a:rPr lang="en-GB" dirty="0"/>
              <a:t>training can be used to reduce the effect of impact </a:t>
            </a:r>
            <a:r>
              <a:rPr lang="en-GB" dirty="0" smtClean="0"/>
              <a:t>forces from </a:t>
            </a:r>
            <a:r>
              <a:rPr lang="en-GB" dirty="0"/>
              <a:t>running based activities (AO2)</a:t>
            </a:r>
          </a:p>
        </p:txBody>
      </p:sp>
    </p:spTree>
    <p:extLst>
      <p:ext uri="{BB962C8B-B14F-4D97-AF65-F5344CB8AC3E}">
        <p14:creationId xmlns:p14="http://schemas.microsoft.com/office/powerpoint/2010/main" val="350235263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33400"/>
            <a:ext cx="8784976" cy="990600"/>
          </a:xfrm>
        </p:spPr>
        <p:txBody>
          <a:bodyPr>
            <a:noAutofit/>
          </a:bodyPr>
          <a:lstStyle/>
          <a:p>
            <a:r>
              <a:rPr lang="en-GB" sz="2800" dirty="0"/>
              <a:t>Analyse whether interval training is a valid method of training for an elite </a:t>
            </a:r>
            <a:r>
              <a:rPr lang="en-GB" sz="2800" dirty="0" smtClean="0"/>
              <a:t>marathon runner. (15)</a:t>
            </a:r>
            <a:endParaRPr lang="en-GB" sz="2800"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Reward acceptable answers. Responses may include, but are not limited to </a:t>
            </a:r>
            <a:r>
              <a:rPr lang="en-GB" dirty="0" smtClean="0"/>
              <a:t>the following</a:t>
            </a:r>
            <a:r>
              <a:rPr lang="en-GB" dirty="0"/>
              <a:t>.</a:t>
            </a:r>
          </a:p>
          <a:p>
            <a:pPr marL="0" indent="0">
              <a:buNone/>
            </a:pPr>
            <a:r>
              <a:rPr lang="en-GB" dirty="0"/>
              <a:t>• Discussion centred around the suitability or not of interval training </a:t>
            </a:r>
            <a:r>
              <a:rPr lang="en-GB" dirty="0" smtClean="0"/>
              <a:t>for an elite </a:t>
            </a:r>
            <a:r>
              <a:rPr lang="en-GB" dirty="0"/>
              <a:t>marathon runner (AO3).</a:t>
            </a:r>
          </a:p>
          <a:p>
            <a:pPr marL="0" indent="0">
              <a:buNone/>
            </a:pPr>
            <a:r>
              <a:rPr lang="en-GB" dirty="0"/>
              <a:t>Argument against using interval training/reasons why it is not valid</a:t>
            </a:r>
          </a:p>
          <a:p>
            <a:pPr marL="0" indent="0">
              <a:buNone/>
            </a:pPr>
            <a:r>
              <a:rPr lang="en-GB" dirty="0"/>
              <a:t>• Marathon running is traditionally an endurance-based event (AO2).</a:t>
            </a:r>
          </a:p>
          <a:p>
            <a:pPr marL="0" indent="0">
              <a:buNone/>
            </a:pPr>
            <a:r>
              <a:rPr lang="en-GB" dirty="0"/>
              <a:t>• Interval training is ‘traditionally’ associated with high-intensity </a:t>
            </a:r>
            <a:r>
              <a:rPr lang="en-GB" dirty="0" smtClean="0"/>
              <a:t>and short duration </a:t>
            </a:r>
            <a:r>
              <a:rPr lang="en-GB" dirty="0"/>
              <a:t>activities, even maximum intensity (AO2).</a:t>
            </a:r>
          </a:p>
          <a:p>
            <a:pPr marL="0" indent="0">
              <a:buNone/>
            </a:pPr>
            <a:r>
              <a:rPr lang="en-GB" dirty="0"/>
              <a:t>• Marathon runners would rarely work at maximum </a:t>
            </a:r>
            <a:r>
              <a:rPr lang="en-GB" dirty="0" smtClean="0"/>
              <a:t>intensity (AO2</a:t>
            </a:r>
            <a:r>
              <a:rPr lang="en-GB" dirty="0"/>
              <a:t>).</a:t>
            </a:r>
          </a:p>
          <a:p>
            <a:pPr marL="0" indent="0">
              <a:buNone/>
            </a:pPr>
            <a:r>
              <a:rPr lang="en-GB" dirty="0"/>
              <a:t>• Continuous and Fartlek would be more traditional methods </a:t>
            </a:r>
            <a:r>
              <a:rPr lang="en-GB" dirty="0" smtClean="0"/>
              <a:t>of training for a </a:t>
            </a:r>
            <a:r>
              <a:rPr lang="en-GB" dirty="0"/>
              <a:t>marathon (AO2).</a:t>
            </a:r>
          </a:p>
        </p:txBody>
      </p:sp>
    </p:spTree>
    <p:extLst>
      <p:ext uri="{BB962C8B-B14F-4D97-AF65-F5344CB8AC3E}">
        <p14:creationId xmlns:p14="http://schemas.microsoft.com/office/powerpoint/2010/main" val="403918033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9296"/>
          </a:xfrm>
        </p:spPr>
        <p:txBody>
          <a:bodyPr>
            <a:normAutofit fontScale="90000"/>
          </a:bodyPr>
          <a:lstStyle/>
          <a:p>
            <a:endParaRPr lang="en-GB" dirty="0"/>
          </a:p>
        </p:txBody>
      </p:sp>
      <p:sp>
        <p:nvSpPr>
          <p:cNvPr id="3" name="Content Placeholder 2"/>
          <p:cNvSpPr>
            <a:spLocks noGrp="1"/>
          </p:cNvSpPr>
          <p:nvPr>
            <p:ph idx="1"/>
          </p:nvPr>
        </p:nvSpPr>
        <p:spPr>
          <a:xfrm>
            <a:off x="457200" y="980728"/>
            <a:ext cx="8229600" cy="5496272"/>
          </a:xfrm>
        </p:spPr>
        <p:txBody>
          <a:bodyPr>
            <a:normAutofit lnSpcReduction="10000"/>
          </a:bodyPr>
          <a:lstStyle/>
          <a:p>
            <a:pPr marL="0" indent="0">
              <a:buNone/>
            </a:pPr>
            <a:r>
              <a:rPr lang="en-GB" dirty="0"/>
              <a:t>Argument in favour of using interval training/reasons why it is valid</a:t>
            </a:r>
          </a:p>
          <a:p>
            <a:pPr marL="0" indent="0">
              <a:buNone/>
            </a:pPr>
            <a:r>
              <a:rPr lang="en-GB" dirty="0"/>
              <a:t>• Interval training is very adaptable (AO3).</a:t>
            </a:r>
          </a:p>
          <a:p>
            <a:pPr marL="0" indent="0">
              <a:buNone/>
            </a:pPr>
            <a:r>
              <a:rPr lang="en-GB" dirty="0"/>
              <a:t>• The work and the rest periods can be manipulated in order to </a:t>
            </a:r>
            <a:r>
              <a:rPr lang="en-GB" dirty="0" smtClean="0"/>
              <a:t>achieve the desired </a:t>
            </a:r>
            <a:r>
              <a:rPr lang="en-GB" dirty="0"/>
              <a:t>outcome (AO3).</a:t>
            </a:r>
          </a:p>
          <a:p>
            <a:pPr marL="0" indent="0">
              <a:buNone/>
            </a:pPr>
            <a:r>
              <a:rPr lang="en-GB" dirty="0"/>
              <a:t>• Interval training is used to enable an athlete to work at a higher </a:t>
            </a:r>
            <a:r>
              <a:rPr lang="en-GB" dirty="0" smtClean="0"/>
              <a:t>than normal </a:t>
            </a:r>
            <a:r>
              <a:rPr lang="en-GB" dirty="0"/>
              <a:t>intensity, but this can be adapted for a </a:t>
            </a:r>
            <a:r>
              <a:rPr lang="en-GB" dirty="0" smtClean="0"/>
              <a:t>marathon runner </a:t>
            </a:r>
            <a:r>
              <a:rPr lang="en-GB" dirty="0"/>
              <a:t>(AO3).</a:t>
            </a:r>
          </a:p>
          <a:p>
            <a:pPr marL="0" indent="0">
              <a:buNone/>
            </a:pPr>
            <a:r>
              <a:rPr lang="en-GB" dirty="0"/>
              <a:t>• A marathon is a race and a measure of speed, and an </a:t>
            </a:r>
            <a:r>
              <a:rPr lang="en-GB" dirty="0" smtClean="0"/>
              <a:t>elite athlete will want </a:t>
            </a:r>
            <a:r>
              <a:rPr lang="en-GB" dirty="0"/>
              <a:t>to run faster and win the race (AO3).</a:t>
            </a:r>
          </a:p>
          <a:p>
            <a:pPr marL="0" indent="0">
              <a:buNone/>
            </a:pPr>
            <a:r>
              <a:rPr lang="en-GB" dirty="0"/>
              <a:t>• To improve speed the athlete needs to overload and </a:t>
            </a:r>
            <a:r>
              <a:rPr lang="en-GB" dirty="0" smtClean="0"/>
              <a:t>interval training facilitates </a:t>
            </a:r>
            <a:r>
              <a:rPr lang="en-GB" dirty="0"/>
              <a:t>this (AO3).</a:t>
            </a:r>
          </a:p>
          <a:p>
            <a:pPr marL="0" indent="0">
              <a:buNone/>
            </a:pPr>
            <a:r>
              <a:rPr lang="en-GB" dirty="0"/>
              <a:t>• Long intervals of up to 20 minutes performed in sets of </a:t>
            </a:r>
            <a:r>
              <a:rPr lang="en-GB" dirty="0" smtClean="0"/>
              <a:t>three are </a:t>
            </a:r>
            <a:r>
              <a:rPr lang="en-GB" dirty="0"/>
              <a:t>a </a:t>
            </a:r>
            <a:r>
              <a:rPr lang="en-GB" dirty="0" smtClean="0"/>
              <a:t>good way </a:t>
            </a:r>
            <a:r>
              <a:rPr lang="en-GB" dirty="0"/>
              <a:t>to improve functional threshold (AO3).</a:t>
            </a:r>
          </a:p>
        </p:txBody>
      </p:sp>
    </p:spTree>
    <p:extLst>
      <p:ext uri="{BB962C8B-B14F-4D97-AF65-F5344CB8AC3E}">
        <p14:creationId xmlns:p14="http://schemas.microsoft.com/office/powerpoint/2010/main" val="44087376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31304"/>
          </a:xfrm>
        </p:spPr>
        <p:txBody>
          <a:bodyPr>
            <a:normAutofit fontScale="90000"/>
          </a:bodyPr>
          <a:lstStyle/>
          <a:p>
            <a:endParaRPr lang="en-GB" dirty="0"/>
          </a:p>
        </p:txBody>
      </p:sp>
      <p:sp>
        <p:nvSpPr>
          <p:cNvPr id="3" name="Content Placeholder 2"/>
          <p:cNvSpPr>
            <a:spLocks noGrp="1"/>
          </p:cNvSpPr>
          <p:nvPr>
            <p:ph idx="1"/>
          </p:nvPr>
        </p:nvSpPr>
        <p:spPr>
          <a:xfrm>
            <a:off x="251520" y="980728"/>
            <a:ext cx="8712968" cy="5496272"/>
          </a:xfrm>
        </p:spPr>
        <p:txBody>
          <a:bodyPr/>
          <a:lstStyle/>
          <a:p>
            <a:pPr marL="0" indent="0">
              <a:buNone/>
            </a:pPr>
            <a:r>
              <a:rPr lang="en-GB" b="1" u="sng" dirty="0" smtClean="0"/>
              <a:t>Circuits</a:t>
            </a:r>
            <a:endParaRPr lang="en-GB" b="1" u="sng" dirty="0"/>
          </a:p>
          <a:p>
            <a:pPr marL="0" indent="0">
              <a:buNone/>
            </a:pPr>
            <a:r>
              <a:rPr lang="en-GB" dirty="0"/>
              <a:t>Performing different exercises in a sequence at different exercise stations so that different body parts are worked successively. </a:t>
            </a:r>
          </a:p>
          <a:p>
            <a:pPr marL="0" indent="0">
              <a:buNone/>
            </a:pPr>
            <a:r>
              <a:rPr lang="en-GB" dirty="0"/>
              <a:t>Variables include:</a:t>
            </a:r>
          </a:p>
          <a:p>
            <a:pPr marL="0" indent="0">
              <a:buNone/>
            </a:pPr>
            <a:r>
              <a:rPr lang="en-GB" dirty="0"/>
              <a:t>Exercises</a:t>
            </a:r>
          </a:p>
          <a:p>
            <a:pPr marL="0" indent="0">
              <a:buNone/>
            </a:pPr>
            <a:r>
              <a:rPr lang="en-GB" dirty="0"/>
              <a:t>Time per station.</a:t>
            </a:r>
          </a:p>
          <a:p>
            <a:pPr marL="0" indent="0">
              <a:buNone/>
            </a:pPr>
            <a:r>
              <a:rPr lang="en-GB" dirty="0"/>
              <a:t>Rest time between stations &amp; circuits.</a:t>
            </a:r>
          </a:p>
          <a:p>
            <a:pPr marL="0" indent="0">
              <a:buNone/>
            </a:pPr>
            <a:r>
              <a:rPr lang="en-GB" dirty="0"/>
              <a:t>Number of circuits completed</a:t>
            </a:r>
            <a:r>
              <a:rPr lang="en-GB" dirty="0" smtClean="0"/>
              <a:t>.</a:t>
            </a:r>
          </a:p>
          <a:p>
            <a:pPr marL="0" indent="0">
              <a:buNone/>
            </a:pPr>
            <a:endParaRPr lang="en-GB" dirty="0"/>
          </a:p>
          <a:p>
            <a:pPr marL="0" indent="0">
              <a:buNone/>
            </a:pPr>
            <a:r>
              <a:rPr lang="en-GB" dirty="0" smtClean="0"/>
              <a:t>Exam Question:</a:t>
            </a:r>
          </a:p>
          <a:p>
            <a:pPr marL="0" indent="0">
              <a:buNone/>
            </a:pPr>
            <a:r>
              <a:rPr lang="en-GB" dirty="0"/>
              <a:t>Outline the advantages of circuit training</a:t>
            </a:r>
            <a:r>
              <a:rPr lang="en-GB" dirty="0" smtClean="0"/>
              <a:t>. (4 marks)</a:t>
            </a:r>
            <a:endParaRPr lang="en-GB" dirty="0"/>
          </a:p>
          <a:p>
            <a:pPr marL="0" indent="0">
              <a:buNone/>
            </a:pPr>
            <a:endParaRPr lang="en-GB" dirty="0"/>
          </a:p>
        </p:txBody>
      </p:sp>
    </p:spTree>
    <p:extLst>
      <p:ext uri="{BB962C8B-B14F-4D97-AF65-F5344CB8AC3E}">
        <p14:creationId xmlns:p14="http://schemas.microsoft.com/office/powerpoint/2010/main" val="261140329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1000"/>
                                        <p:tgtEl>
                                          <p:spTgt spid="3">
                                            <p:txEl>
                                              <p:pRg st="9" end="9"/>
                                            </p:txEl>
                                          </p:spTgt>
                                        </p:tgtEl>
                                      </p:cBhvr>
                                    </p:animEffect>
                                    <p:anim calcmode="lin" valueType="num">
                                      <p:cBhvr>
                                        <p:cTn id="3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 Scheme</a:t>
            </a:r>
            <a:endParaRPr lang="en-GB" dirty="0"/>
          </a:p>
        </p:txBody>
      </p:sp>
      <p:sp>
        <p:nvSpPr>
          <p:cNvPr id="3" name="Content Placeholder 2"/>
          <p:cNvSpPr>
            <a:spLocks noGrp="1"/>
          </p:cNvSpPr>
          <p:nvPr>
            <p:ph idx="1"/>
          </p:nvPr>
        </p:nvSpPr>
        <p:spPr>
          <a:xfrm>
            <a:off x="457200" y="1484784"/>
            <a:ext cx="8229600" cy="4992216"/>
          </a:xfrm>
        </p:spPr>
        <p:txBody>
          <a:bodyPr/>
          <a:lstStyle/>
          <a:p>
            <a:r>
              <a:rPr lang="en-GB" dirty="0"/>
              <a:t>Adaptable to many sports</a:t>
            </a:r>
          </a:p>
          <a:p>
            <a:r>
              <a:rPr lang="en-GB" dirty="0"/>
              <a:t>Large numbers of athletes can </a:t>
            </a:r>
            <a:r>
              <a:rPr lang="en-GB" dirty="0" smtClean="0"/>
              <a:t>train together</a:t>
            </a:r>
            <a:endParaRPr lang="en-GB" dirty="0"/>
          </a:p>
          <a:p>
            <a:r>
              <a:rPr lang="en-GB" dirty="0"/>
              <a:t>Can be carried out cheaply</a:t>
            </a:r>
          </a:p>
          <a:p>
            <a:r>
              <a:rPr lang="en-GB" dirty="0"/>
              <a:t>Can be done anywhere</a:t>
            </a:r>
          </a:p>
          <a:p>
            <a:r>
              <a:rPr lang="en-GB" dirty="0"/>
              <a:t>Can be adjusted to suit specific body parts</a:t>
            </a:r>
          </a:p>
          <a:p>
            <a:r>
              <a:rPr lang="en-GB" dirty="0"/>
              <a:t>Can be adapted to specific requirements </a:t>
            </a:r>
            <a:r>
              <a:rPr lang="en-GB" dirty="0" smtClean="0"/>
              <a:t>of a </a:t>
            </a:r>
            <a:r>
              <a:rPr lang="en-GB" dirty="0"/>
              <a:t>sport</a:t>
            </a:r>
          </a:p>
        </p:txBody>
      </p:sp>
    </p:spTree>
    <p:extLst>
      <p:ext uri="{BB962C8B-B14F-4D97-AF65-F5344CB8AC3E}">
        <p14:creationId xmlns:p14="http://schemas.microsoft.com/office/powerpoint/2010/main" val="33670225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568952" cy="6192688"/>
          </a:xfrm>
        </p:spPr>
        <p:txBody>
          <a:bodyPr>
            <a:normAutofit/>
          </a:bodyPr>
          <a:lstStyle/>
          <a:p>
            <a:pPr marL="0" indent="0">
              <a:buNone/>
            </a:pPr>
            <a:r>
              <a:rPr lang="en-GB" b="1" u="sng" dirty="0" smtClean="0"/>
              <a:t>Continuous</a:t>
            </a:r>
            <a:r>
              <a:rPr lang="en-GB" b="1" u="sng" dirty="0"/>
              <a:t>: </a:t>
            </a:r>
            <a:endParaRPr lang="en-GB" b="1" u="sng" dirty="0" smtClean="0"/>
          </a:p>
          <a:p>
            <a:pPr marL="0" indent="0">
              <a:buNone/>
            </a:pPr>
            <a:r>
              <a:rPr lang="en-GB" sz="2000" i="1" dirty="0"/>
              <a:t>L</a:t>
            </a:r>
            <a:r>
              <a:rPr lang="en-GB" sz="2000" i="1" dirty="0" smtClean="0"/>
              <a:t>ong </a:t>
            </a:r>
            <a:r>
              <a:rPr lang="en-GB" sz="2000" i="1" dirty="0"/>
              <a:t>duration where intensity remains constant </a:t>
            </a:r>
            <a:r>
              <a:rPr lang="en-GB" sz="2000" i="1" dirty="0" smtClean="0"/>
              <a:t>throughout with no rest or break. Improves cardiovascular fitness.</a:t>
            </a:r>
          </a:p>
          <a:p>
            <a:r>
              <a:rPr lang="en-GB" sz="2000" i="1" dirty="0" smtClean="0"/>
              <a:t>Duration of sessions should be at least 20 minutes.</a:t>
            </a:r>
          </a:p>
          <a:p>
            <a:r>
              <a:rPr lang="en-GB" sz="2000" i="1" dirty="0" smtClean="0"/>
              <a:t>Frequency of sessions should be at least 3 times per week.</a:t>
            </a:r>
          </a:p>
          <a:p>
            <a:r>
              <a:rPr lang="en-GB" sz="2000" i="1" dirty="0" smtClean="0"/>
              <a:t>Pace can be adjusted to vary the intensity (recommended 60-75% MHR)</a:t>
            </a:r>
          </a:p>
          <a:p>
            <a:endParaRPr lang="en-GB" sz="2000" i="1" dirty="0"/>
          </a:p>
          <a:p>
            <a:pPr marL="0" indent="0">
              <a:buNone/>
            </a:pPr>
            <a:r>
              <a:rPr lang="en-GB" b="1" u="sng" dirty="0"/>
              <a:t>Fartlek: </a:t>
            </a:r>
          </a:p>
          <a:p>
            <a:pPr marL="0" indent="0">
              <a:buNone/>
            </a:pPr>
            <a:r>
              <a:rPr lang="en-GB" sz="2000" i="1" dirty="0"/>
              <a:t>A long duration activity where the intensity varies. </a:t>
            </a:r>
            <a:r>
              <a:rPr lang="en-GB" sz="2000" i="1" dirty="0" smtClean="0"/>
              <a:t>Improves cardiovascular fitness.</a:t>
            </a:r>
            <a:endParaRPr lang="en-GB" sz="2000" i="1" dirty="0"/>
          </a:p>
          <a:p>
            <a:r>
              <a:rPr lang="en-GB" sz="2000" i="1" dirty="0"/>
              <a:t>Intensity can be increased/decreased by adjusting the frequency and duration of low/high intensity periods.</a:t>
            </a:r>
          </a:p>
          <a:p>
            <a:endParaRPr lang="en-GB" sz="2000"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986046"/>
            <a:ext cx="3547314" cy="171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2114" y="4621783"/>
            <a:ext cx="2784301" cy="2077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930023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inVertical)">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barn(inVertical)">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568952" cy="6192688"/>
          </a:xfrm>
        </p:spPr>
        <p:txBody>
          <a:bodyPr>
            <a:normAutofit fontScale="92500" lnSpcReduction="20000"/>
          </a:bodyPr>
          <a:lstStyle/>
          <a:p>
            <a:pPr marL="0" indent="0">
              <a:buNone/>
            </a:pPr>
            <a:r>
              <a:rPr lang="en-GB" b="1" u="sng" dirty="0" smtClean="0"/>
              <a:t>Interval </a:t>
            </a:r>
            <a:r>
              <a:rPr lang="en-GB" b="1" u="sng" dirty="0"/>
              <a:t>training: </a:t>
            </a:r>
            <a:endParaRPr lang="en-GB" b="1" u="sng" dirty="0" smtClean="0"/>
          </a:p>
          <a:p>
            <a:pPr marL="0" indent="0">
              <a:buNone/>
            </a:pPr>
            <a:r>
              <a:rPr lang="en-GB" sz="2000" i="1" dirty="0"/>
              <a:t>T</a:t>
            </a:r>
            <a:r>
              <a:rPr lang="en-GB" sz="2000" i="1" dirty="0" smtClean="0"/>
              <a:t>raining </a:t>
            </a:r>
            <a:r>
              <a:rPr lang="en-GB" sz="2000" i="1" dirty="0"/>
              <a:t>with a work-to-rest ratio (W:R) that is </a:t>
            </a:r>
            <a:r>
              <a:rPr lang="en-GB" sz="2000" i="1" dirty="0" smtClean="0"/>
              <a:t>repeated.</a:t>
            </a:r>
          </a:p>
          <a:p>
            <a:pPr marL="0" indent="0">
              <a:buNone/>
            </a:pPr>
            <a:endParaRPr lang="en-GB" sz="2000" i="1" dirty="0"/>
          </a:p>
          <a:p>
            <a:pPr marL="0" indent="0">
              <a:buNone/>
            </a:pPr>
            <a:r>
              <a:rPr lang="en-GB" sz="2000" i="1" dirty="0" smtClean="0"/>
              <a:t>Variables include:</a:t>
            </a:r>
          </a:p>
          <a:p>
            <a:r>
              <a:rPr lang="en-GB" sz="2000" u="sng" dirty="0" smtClean="0"/>
              <a:t>Duration</a:t>
            </a:r>
            <a:r>
              <a:rPr lang="en-GB" sz="2000" dirty="0" smtClean="0"/>
              <a:t> of the exercise period.</a:t>
            </a:r>
          </a:p>
          <a:p>
            <a:r>
              <a:rPr lang="en-GB" sz="2000" u="sng" dirty="0" smtClean="0"/>
              <a:t>Intensity</a:t>
            </a:r>
            <a:r>
              <a:rPr lang="en-GB" sz="2000" dirty="0" smtClean="0"/>
              <a:t> of the exercise period.</a:t>
            </a:r>
            <a:endParaRPr lang="en-GB" sz="2000" dirty="0"/>
          </a:p>
          <a:p>
            <a:r>
              <a:rPr lang="en-GB" sz="2000" dirty="0" smtClean="0"/>
              <a:t>Number of </a:t>
            </a:r>
            <a:r>
              <a:rPr lang="en-GB" sz="2000" u="sng" dirty="0" smtClean="0"/>
              <a:t>repetitions</a:t>
            </a:r>
            <a:r>
              <a:rPr lang="en-GB" sz="2000" dirty="0" smtClean="0"/>
              <a:t> within a set.</a:t>
            </a:r>
          </a:p>
          <a:p>
            <a:r>
              <a:rPr lang="en-GB" sz="2000" dirty="0" smtClean="0"/>
              <a:t>Number of </a:t>
            </a:r>
            <a:r>
              <a:rPr lang="en-GB" sz="2000" u="sng" dirty="0" smtClean="0"/>
              <a:t>sets</a:t>
            </a:r>
            <a:r>
              <a:rPr lang="en-GB" sz="2000" dirty="0" smtClean="0"/>
              <a:t> within a session.</a:t>
            </a:r>
          </a:p>
          <a:p>
            <a:r>
              <a:rPr lang="en-GB" sz="2000" dirty="0" smtClean="0"/>
              <a:t>Duration of the rest intervals for </a:t>
            </a:r>
            <a:r>
              <a:rPr lang="en-GB" sz="2000" u="sng" dirty="0" smtClean="0"/>
              <a:t>recovery</a:t>
            </a:r>
            <a:r>
              <a:rPr lang="en-GB" sz="2000" dirty="0" smtClean="0"/>
              <a:t>.</a:t>
            </a:r>
          </a:p>
          <a:p>
            <a:endParaRPr lang="en-GB" sz="2000" i="1" dirty="0"/>
          </a:p>
          <a:p>
            <a:pPr marL="0" indent="0">
              <a:buNone/>
            </a:pPr>
            <a:r>
              <a:rPr lang="en-GB" sz="2000" i="1" dirty="0" smtClean="0"/>
              <a:t>How these variables are tailored determines the adaptive response produced:</a:t>
            </a:r>
          </a:p>
          <a:p>
            <a:pPr marL="0" indent="0">
              <a:buNone/>
            </a:pPr>
            <a:endParaRPr lang="en-GB" sz="2000" i="1" dirty="0" smtClean="0"/>
          </a:p>
          <a:p>
            <a:r>
              <a:rPr lang="en-GB" sz="2000" u="sng" dirty="0" smtClean="0"/>
              <a:t>ATP-PC intervals </a:t>
            </a:r>
            <a:r>
              <a:rPr lang="en-GB" sz="2000" dirty="0" smtClean="0"/>
              <a:t>have </a:t>
            </a:r>
            <a:r>
              <a:rPr lang="en-GB" sz="2000" u="sng" dirty="0" smtClean="0"/>
              <a:t>very high intensity work</a:t>
            </a:r>
            <a:r>
              <a:rPr lang="en-GB" sz="2000" dirty="0" smtClean="0"/>
              <a:t> periods of </a:t>
            </a:r>
            <a:r>
              <a:rPr lang="en-GB" sz="2000" u="sng" dirty="0" smtClean="0"/>
              <a:t>3-10 seconds </a:t>
            </a:r>
            <a:r>
              <a:rPr lang="en-GB" sz="2000" dirty="0" smtClean="0"/>
              <a:t>with no more than </a:t>
            </a:r>
            <a:r>
              <a:rPr lang="en-GB" sz="2000" u="sng" dirty="0" smtClean="0"/>
              <a:t>2 minutes rest</a:t>
            </a:r>
            <a:r>
              <a:rPr lang="en-GB" sz="2000" dirty="0" smtClean="0"/>
              <a:t> periods </a:t>
            </a:r>
            <a:r>
              <a:rPr lang="en-GB" sz="2000" dirty="0" smtClean="0">
                <a:sym typeface="Wingdings" panose="05000000000000000000" pitchFamily="2" charset="2"/>
              </a:rPr>
              <a:t> </a:t>
            </a:r>
            <a:r>
              <a:rPr lang="en-GB" sz="2000" u="sng" dirty="0" smtClean="0">
                <a:sym typeface="Wingdings" panose="05000000000000000000" pitchFamily="2" charset="2"/>
              </a:rPr>
              <a:t>I</a:t>
            </a:r>
            <a:r>
              <a:rPr lang="en-GB" sz="2000" u="sng" dirty="0" smtClean="0"/>
              <a:t>ncreases ATP-PC stores</a:t>
            </a:r>
            <a:r>
              <a:rPr lang="en-GB" sz="2000" dirty="0" smtClean="0"/>
              <a:t>.</a:t>
            </a:r>
          </a:p>
          <a:p>
            <a:endParaRPr lang="en-GB" sz="2000" dirty="0" smtClean="0"/>
          </a:p>
          <a:p>
            <a:r>
              <a:rPr lang="en-GB" sz="2000" u="sng" dirty="0" smtClean="0"/>
              <a:t>Lactic acid intervals</a:t>
            </a:r>
            <a:r>
              <a:rPr lang="en-GB" sz="2000" dirty="0" smtClean="0"/>
              <a:t> have </a:t>
            </a:r>
            <a:r>
              <a:rPr lang="en-GB" sz="2000" u="sng" dirty="0" smtClean="0"/>
              <a:t>medium/high intensity</a:t>
            </a:r>
            <a:r>
              <a:rPr lang="en-GB" sz="2000" dirty="0" smtClean="0"/>
              <a:t> work periods of </a:t>
            </a:r>
            <a:r>
              <a:rPr lang="en-GB" sz="2000" u="sng" dirty="0" smtClean="0"/>
              <a:t>15-90s</a:t>
            </a:r>
            <a:r>
              <a:rPr lang="en-GB" sz="2000" dirty="0" smtClean="0"/>
              <a:t> with </a:t>
            </a:r>
            <a:r>
              <a:rPr lang="en-GB" sz="2000" u="sng" dirty="0" smtClean="0"/>
              <a:t>variable recovery</a:t>
            </a:r>
            <a:r>
              <a:rPr lang="en-GB" sz="2000" dirty="0" smtClean="0"/>
              <a:t> depending on length of work period </a:t>
            </a:r>
            <a:r>
              <a:rPr lang="en-GB" sz="2000" dirty="0" smtClean="0">
                <a:sym typeface="Wingdings" panose="05000000000000000000" pitchFamily="2" charset="2"/>
              </a:rPr>
              <a:t> </a:t>
            </a:r>
            <a:r>
              <a:rPr lang="en-GB" sz="2000" u="sng" dirty="0" smtClean="0">
                <a:sym typeface="Wingdings" panose="05000000000000000000" pitchFamily="2" charset="2"/>
              </a:rPr>
              <a:t>Increases blood buffering capacity</a:t>
            </a:r>
            <a:r>
              <a:rPr lang="en-GB" sz="2000" dirty="0" smtClean="0">
                <a:sym typeface="Wingdings" panose="05000000000000000000" pitchFamily="2" charset="2"/>
              </a:rPr>
              <a:t>.</a:t>
            </a:r>
          </a:p>
          <a:p>
            <a:endParaRPr lang="en-GB" sz="2000" dirty="0" smtClean="0">
              <a:sym typeface="Wingdings" panose="05000000000000000000" pitchFamily="2" charset="2"/>
            </a:endParaRPr>
          </a:p>
          <a:p>
            <a:r>
              <a:rPr lang="en-GB" sz="2000" u="sng" dirty="0" smtClean="0">
                <a:sym typeface="Wingdings" panose="05000000000000000000" pitchFamily="2" charset="2"/>
              </a:rPr>
              <a:t>Aerobic intervals</a:t>
            </a:r>
            <a:r>
              <a:rPr lang="en-GB" sz="2000" dirty="0" smtClean="0">
                <a:sym typeface="Wingdings" panose="05000000000000000000" pitchFamily="2" charset="2"/>
              </a:rPr>
              <a:t> have </a:t>
            </a:r>
            <a:r>
              <a:rPr lang="en-GB" sz="2000" u="sng" dirty="0" smtClean="0">
                <a:sym typeface="Wingdings" panose="05000000000000000000" pitchFamily="2" charset="2"/>
              </a:rPr>
              <a:t>low intensity</a:t>
            </a:r>
            <a:r>
              <a:rPr lang="en-GB" sz="2000" dirty="0" smtClean="0">
                <a:sym typeface="Wingdings" panose="05000000000000000000" pitchFamily="2" charset="2"/>
              </a:rPr>
              <a:t> work periods lasting beyond </a:t>
            </a:r>
            <a:r>
              <a:rPr lang="en-GB" sz="2000" u="sng" dirty="0" smtClean="0">
                <a:sym typeface="Wingdings" panose="05000000000000000000" pitchFamily="2" charset="2"/>
              </a:rPr>
              <a:t>20 mins</a:t>
            </a:r>
            <a:r>
              <a:rPr lang="en-GB" sz="2000" dirty="0" smtClean="0">
                <a:sym typeface="Wingdings" panose="05000000000000000000" pitchFamily="2" charset="2"/>
              </a:rPr>
              <a:t> with </a:t>
            </a:r>
            <a:r>
              <a:rPr lang="en-GB" sz="2000" u="sng" dirty="0" smtClean="0">
                <a:sym typeface="Wingdings" panose="05000000000000000000" pitchFamily="2" charset="2"/>
              </a:rPr>
              <a:t>short recovery</a:t>
            </a:r>
            <a:r>
              <a:rPr lang="en-GB" sz="2000" dirty="0" smtClean="0">
                <a:sym typeface="Wingdings" panose="05000000000000000000" pitchFamily="2" charset="2"/>
              </a:rPr>
              <a:t>  Increases aerobic capacity.</a:t>
            </a:r>
            <a:endParaRPr lang="en-GB" sz="2000" dirty="0" smtClean="0"/>
          </a:p>
        </p:txBody>
      </p:sp>
    </p:spTree>
    <p:extLst>
      <p:ext uri="{BB962C8B-B14F-4D97-AF65-F5344CB8AC3E}">
        <p14:creationId xmlns:p14="http://schemas.microsoft.com/office/powerpoint/2010/main" val="272406724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 calcmode="lin" valueType="num">
                                      <p:cBhvr additive="base">
                                        <p:cTn id="4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 calcmode="lin" valueType="num">
                                      <p:cBhvr additive="base">
                                        <p:cTn id="50"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
                                            <p:txEl>
                                              <p:pRg st="14" end="14"/>
                                            </p:txEl>
                                          </p:spTgt>
                                        </p:tgtEl>
                                        <p:attrNameLst>
                                          <p:attrName>style.visibility</p:attrName>
                                        </p:attrNameLst>
                                      </p:cBhvr>
                                      <p:to>
                                        <p:strVal val="visible"/>
                                      </p:to>
                                    </p:set>
                                    <p:anim calcmode="lin" valueType="num">
                                      <p:cBhvr additive="base">
                                        <p:cTn id="54"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3">
                                            <p:txEl>
                                              <p:pRg st="16" end="16"/>
                                            </p:txEl>
                                          </p:spTgt>
                                        </p:tgtEl>
                                        <p:attrNameLst>
                                          <p:attrName>style.visibility</p:attrName>
                                        </p:attrNameLst>
                                      </p:cBhvr>
                                      <p:to>
                                        <p:strVal val="visible"/>
                                      </p:to>
                                    </p:set>
                                    <p:anim calcmode="lin" valueType="num">
                                      <p:cBhvr additive="base">
                                        <p:cTn id="58"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536" y="476672"/>
            <a:ext cx="8352928" cy="792088"/>
          </a:xfrm>
        </p:spPr>
        <p:txBody>
          <a:bodyPr>
            <a:normAutofit/>
          </a:bodyPr>
          <a:lstStyle/>
          <a:p>
            <a:pPr marL="0" indent="0" algn="ctr">
              <a:buNone/>
            </a:pPr>
            <a:r>
              <a:rPr lang="en-GB" sz="3600" b="1" u="sng" dirty="0" smtClean="0"/>
              <a:t>Mobility Training</a:t>
            </a:r>
          </a:p>
          <a:p>
            <a:pPr marL="0" indent="0">
              <a:buNone/>
            </a:pPr>
            <a:endParaRPr lang="en-GB" sz="2000" i="1" dirty="0" smtClean="0"/>
          </a:p>
          <a:p>
            <a:pPr marL="0" indent="0">
              <a:buNone/>
            </a:pPr>
            <a:endParaRPr lang="en-GB" sz="2000" i="1" dirty="0"/>
          </a:p>
          <a:p>
            <a:pPr marL="0" indent="0">
              <a:buNone/>
            </a:pPr>
            <a:endParaRPr lang="en-GB" sz="2000" i="1" dirty="0" smtClean="0"/>
          </a:p>
          <a:p>
            <a:pPr marL="0" indent="0">
              <a:buNone/>
            </a:pPr>
            <a:endParaRPr lang="en-GB" sz="2000" i="1" dirty="0"/>
          </a:p>
          <a:p>
            <a:pPr marL="0" indent="0">
              <a:buNone/>
            </a:pPr>
            <a:endParaRPr lang="en-GB" sz="2000" i="1" dirty="0" smtClean="0"/>
          </a:p>
          <a:p>
            <a:pPr marL="0" indent="0">
              <a:buNone/>
            </a:pPr>
            <a:endParaRPr lang="en-GB" sz="2000" i="1" dirty="0"/>
          </a:p>
          <a:p>
            <a:pPr marL="0" indent="0">
              <a:buNone/>
            </a:pPr>
            <a:endParaRPr lang="en-GB" sz="2000" i="1" dirty="0" smtClean="0"/>
          </a:p>
          <a:p>
            <a:pPr marL="0" indent="0">
              <a:buNone/>
            </a:pPr>
            <a:endParaRPr lang="en-GB" sz="2000" i="1"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913716226"/>
              </p:ext>
            </p:extLst>
          </p:nvPr>
        </p:nvGraphicFramePr>
        <p:xfrm>
          <a:off x="2195736" y="1700808"/>
          <a:ext cx="4857080" cy="4752529"/>
        </p:xfrm>
        <a:graphic>
          <a:graphicData uri="http://schemas.openxmlformats.org/drawingml/2006/table">
            <a:tbl>
              <a:tblPr/>
              <a:tblGrid>
                <a:gridCol w="2428540"/>
                <a:gridCol w="2428540"/>
              </a:tblGrid>
              <a:tr h="694189">
                <a:tc gridSpan="2">
                  <a:txBody>
                    <a:bodyPr/>
                    <a:lstStyle/>
                    <a:p>
                      <a:pPr algn="ctr" fontAlgn="ctr"/>
                      <a:r>
                        <a:rPr lang="en-GB" sz="3600" b="1" i="0" u="none" strike="noStrike">
                          <a:solidFill>
                            <a:srgbClr val="000000"/>
                          </a:solidFill>
                          <a:effectLst/>
                          <a:latin typeface="Calibri"/>
                        </a:rPr>
                        <a:t>STRETCHING</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r>
              <a:tr h="676390">
                <a:tc rowSpan="4">
                  <a:txBody>
                    <a:bodyPr/>
                    <a:lstStyle/>
                    <a:p>
                      <a:pPr algn="ctr" fontAlgn="ctr"/>
                      <a:r>
                        <a:rPr lang="en-GB" sz="3200" b="1" i="0" u="none" strike="noStrike">
                          <a:solidFill>
                            <a:srgbClr val="000000"/>
                          </a:solidFill>
                          <a:effectLst/>
                          <a:latin typeface="Calibri"/>
                        </a:rPr>
                        <a:t>STATIC</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GB" sz="3200" b="1" i="0" u="none" strike="noStrike">
                          <a:solidFill>
                            <a:srgbClr val="000000"/>
                          </a:solidFill>
                          <a:effectLst/>
                          <a:latin typeface="Calibri"/>
                        </a:rPr>
                        <a:t>Static</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676390">
                <a:tc vMerge="1">
                  <a:txBody>
                    <a:bodyPr/>
                    <a:lstStyle/>
                    <a:p>
                      <a:endParaRPr lang="en-GB"/>
                    </a:p>
                  </a:txBody>
                  <a:tcPr/>
                </a:tc>
                <a:tc>
                  <a:txBody>
                    <a:bodyPr/>
                    <a:lstStyle/>
                    <a:p>
                      <a:pPr algn="ctr" fontAlgn="ctr"/>
                      <a:r>
                        <a:rPr lang="en-GB" sz="3200" b="1" i="0" u="none" strike="noStrike">
                          <a:solidFill>
                            <a:srgbClr val="000000"/>
                          </a:solidFill>
                          <a:effectLst/>
                          <a:latin typeface="Calibri"/>
                        </a:rPr>
                        <a:t>Active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676390">
                <a:tc vMerge="1">
                  <a:txBody>
                    <a:bodyPr/>
                    <a:lstStyle/>
                    <a:p>
                      <a:endParaRPr lang="en-GB"/>
                    </a:p>
                  </a:txBody>
                  <a:tcPr/>
                </a:tc>
                <a:tc>
                  <a:txBody>
                    <a:bodyPr/>
                    <a:lstStyle/>
                    <a:p>
                      <a:pPr algn="ctr" fontAlgn="ctr"/>
                      <a:r>
                        <a:rPr lang="en-GB" sz="3200" b="1" i="0" u="none" strike="noStrike">
                          <a:solidFill>
                            <a:srgbClr val="000000"/>
                          </a:solidFill>
                          <a:effectLst/>
                          <a:latin typeface="Calibri"/>
                        </a:rPr>
                        <a:t>Passive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676390">
                <a:tc vMerge="1">
                  <a:txBody>
                    <a:bodyPr/>
                    <a:lstStyle/>
                    <a:p>
                      <a:endParaRPr lang="en-GB"/>
                    </a:p>
                  </a:txBody>
                  <a:tcPr/>
                </a:tc>
                <a:tc>
                  <a:txBody>
                    <a:bodyPr/>
                    <a:lstStyle/>
                    <a:p>
                      <a:pPr algn="ctr" fontAlgn="ctr"/>
                      <a:r>
                        <a:rPr lang="en-GB" sz="3200" b="1" i="0" u="none" strike="noStrike">
                          <a:solidFill>
                            <a:srgbClr val="000000"/>
                          </a:solidFill>
                          <a:effectLst/>
                          <a:latin typeface="Calibri"/>
                        </a:rPr>
                        <a:t>PNF</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676390">
                <a:tc rowSpan="2">
                  <a:txBody>
                    <a:bodyPr/>
                    <a:lstStyle/>
                    <a:p>
                      <a:pPr algn="ctr" fontAlgn="ctr"/>
                      <a:r>
                        <a:rPr lang="en-GB" sz="3200" b="1" i="0" u="none" strike="noStrike">
                          <a:solidFill>
                            <a:srgbClr val="000000"/>
                          </a:solidFill>
                          <a:effectLst/>
                          <a:latin typeface="Calibri"/>
                        </a:rPr>
                        <a:t>DYNAMIC</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GB" sz="3200" b="1" i="0" u="none" strike="noStrike">
                          <a:solidFill>
                            <a:srgbClr val="000000"/>
                          </a:solidFill>
                          <a:effectLst/>
                          <a:latin typeface="Calibri"/>
                        </a:rPr>
                        <a:t>Dynamic</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r>
              <a:tr h="676390">
                <a:tc vMerge="1">
                  <a:txBody>
                    <a:bodyPr/>
                    <a:lstStyle/>
                    <a:p>
                      <a:endParaRPr lang="en-GB"/>
                    </a:p>
                  </a:txBody>
                  <a:tcPr/>
                </a:tc>
                <a:tc>
                  <a:txBody>
                    <a:bodyPr/>
                    <a:lstStyle/>
                    <a:p>
                      <a:pPr algn="ctr" fontAlgn="ctr"/>
                      <a:r>
                        <a:rPr lang="en-GB" sz="3200" b="1" i="0" u="none" strike="noStrike" dirty="0">
                          <a:solidFill>
                            <a:srgbClr val="000000"/>
                          </a:solidFill>
                          <a:effectLst/>
                          <a:latin typeface="Calibri"/>
                        </a:rPr>
                        <a:t>Ballistic</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2914810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5472608" cy="6120680"/>
          </a:xfrm>
        </p:spPr>
        <p:txBody>
          <a:bodyPr>
            <a:normAutofit/>
          </a:bodyPr>
          <a:lstStyle/>
          <a:p>
            <a:pPr marL="0" indent="0">
              <a:buNone/>
            </a:pPr>
            <a:r>
              <a:rPr lang="en-GB" b="1" u="sng" dirty="0" smtClean="0"/>
              <a:t>Static </a:t>
            </a:r>
            <a:r>
              <a:rPr lang="en-GB" b="1" u="sng" dirty="0"/>
              <a:t>stretching: </a:t>
            </a:r>
            <a:endParaRPr lang="en-GB" b="1" u="sng" dirty="0" smtClean="0"/>
          </a:p>
          <a:p>
            <a:pPr marL="0" indent="0">
              <a:buNone/>
            </a:pPr>
            <a:r>
              <a:rPr lang="en-GB" sz="2000" i="1" dirty="0"/>
              <a:t>A</a:t>
            </a:r>
            <a:r>
              <a:rPr lang="en-GB" sz="2000" i="1" dirty="0" smtClean="0"/>
              <a:t> </a:t>
            </a:r>
            <a:r>
              <a:rPr lang="en-GB" sz="2000" i="1" dirty="0"/>
              <a:t>stretch that is held in a challenging but comfortable position for a period of time, usually somewhere between 10 to 30 seconds.</a:t>
            </a:r>
          </a:p>
          <a:p>
            <a:pPr marL="0" indent="0">
              <a:buNone/>
            </a:pPr>
            <a:endParaRPr lang="en-GB" sz="2000" i="1" dirty="0" smtClean="0"/>
          </a:p>
          <a:p>
            <a:pPr marL="0" indent="0">
              <a:buNone/>
            </a:pPr>
            <a:endParaRPr lang="en-GB" b="1" u="sng" dirty="0" smtClean="0"/>
          </a:p>
          <a:p>
            <a:pPr marL="0" indent="0">
              <a:buNone/>
            </a:pPr>
            <a:r>
              <a:rPr lang="en-GB" b="1" u="sng" dirty="0" smtClean="0"/>
              <a:t>Active stretching:</a:t>
            </a:r>
          </a:p>
          <a:p>
            <a:pPr marL="0" indent="0">
              <a:buNone/>
            </a:pPr>
            <a:r>
              <a:rPr lang="en-GB" sz="2000" i="1" dirty="0" smtClean="0"/>
              <a:t>Slow stretching without assistance. Only the strength of the opposing (antagonist) muscles are used to hold the position.</a:t>
            </a:r>
          </a:p>
          <a:p>
            <a:pPr marL="0" indent="0">
              <a:buNone/>
            </a:pPr>
            <a:endParaRPr lang="en-GB" b="1" u="sng" dirty="0" smtClean="0"/>
          </a:p>
          <a:p>
            <a:pPr marL="0" indent="0">
              <a:buNone/>
            </a:pPr>
            <a:endParaRPr lang="en-GB" b="1" u="sng" dirty="0"/>
          </a:p>
          <a:p>
            <a:pPr marL="0" indent="0">
              <a:buNone/>
            </a:pPr>
            <a:r>
              <a:rPr lang="en-GB" b="1" u="sng" dirty="0" smtClean="0"/>
              <a:t>Passive Stretching:</a:t>
            </a:r>
          </a:p>
          <a:p>
            <a:pPr marL="0" indent="0">
              <a:buNone/>
            </a:pPr>
            <a:r>
              <a:rPr lang="en-GB" sz="2000" dirty="0" smtClean="0"/>
              <a:t>Similar to static stretching, however a partner or apparatus is used to help stretch the muscles.</a:t>
            </a:r>
            <a:endParaRPr lang="en-GB"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76672"/>
            <a:ext cx="3078102" cy="1908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5617" y="4725144"/>
            <a:ext cx="2238744" cy="1958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693"/>
          <a:stretch/>
        </p:blipFill>
        <p:spPr bwMode="auto">
          <a:xfrm>
            <a:off x="6322364" y="2746203"/>
            <a:ext cx="2313677"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524406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wipe(down)">
                                      <p:cBhvr>
                                        <p:cTn id="1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4176464" cy="5976664"/>
          </a:xfrm>
        </p:spPr>
        <p:txBody>
          <a:bodyPr>
            <a:normAutofit/>
          </a:bodyPr>
          <a:lstStyle/>
          <a:p>
            <a:pPr marL="0" indent="0">
              <a:buNone/>
            </a:pPr>
            <a:r>
              <a:rPr lang="en-GB" b="1" u="sng" dirty="0" smtClean="0"/>
              <a:t>Proprioceptive </a:t>
            </a:r>
            <a:r>
              <a:rPr lang="en-GB" b="1" u="sng" dirty="0"/>
              <a:t>neuromuscular facilitation (PNF): </a:t>
            </a:r>
            <a:endParaRPr lang="en-GB" b="1" u="sng" dirty="0" smtClean="0"/>
          </a:p>
          <a:p>
            <a:pPr marL="0" indent="0">
              <a:buNone/>
            </a:pPr>
            <a:endParaRPr lang="en-GB" b="1" u="sng" dirty="0" smtClean="0"/>
          </a:p>
          <a:p>
            <a:pPr marL="0" indent="0">
              <a:buNone/>
            </a:pPr>
            <a:r>
              <a:rPr lang="en-GB" sz="2000" i="1" dirty="0" smtClean="0"/>
              <a:t>1. A </a:t>
            </a:r>
            <a:r>
              <a:rPr lang="en-GB" sz="2000" i="1" dirty="0"/>
              <a:t>muscle group is passively </a:t>
            </a:r>
            <a:r>
              <a:rPr lang="en-GB" sz="2000" i="1" dirty="0" smtClean="0"/>
              <a:t>stretched.</a:t>
            </a:r>
          </a:p>
          <a:p>
            <a:pPr marL="0" indent="0">
              <a:buNone/>
            </a:pPr>
            <a:endParaRPr lang="en-GB" sz="2000" i="1" dirty="0" smtClean="0"/>
          </a:p>
          <a:p>
            <a:pPr marL="0" indent="0">
              <a:buNone/>
            </a:pPr>
            <a:r>
              <a:rPr lang="en-GB" sz="2000" i="1" dirty="0" smtClean="0"/>
              <a:t>2. Then </a:t>
            </a:r>
            <a:r>
              <a:rPr lang="en-GB" sz="2000" i="1" dirty="0"/>
              <a:t>contracts </a:t>
            </a:r>
            <a:r>
              <a:rPr lang="en-GB" sz="2000" i="1" dirty="0" err="1"/>
              <a:t>isometrically</a:t>
            </a:r>
            <a:r>
              <a:rPr lang="en-GB" sz="2000" i="1" dirty="0"/>
              <a:t> against a resistance while in a stretched </a:t>
            </a:r>
            <a:r>
              <a:rPr lang="en-GB" sz="2000" i="1" dirty="0" smtClean="0"/>
              <a:t>position.</a:t>
            </a:r>
          </a:p>
          <a:p>
            <a:pPr marL="0" indent="0">
              <a:buNone/>
            </a:pPr>
            <a:endParaRPr lang="en-GB" sz="2000" i="1" dirty="0" smtClean="0"/>
          </a:p>
          <a:p>
            <a:pPr marL="0" indent="0">
              <a:buNone/>
            </a:pPr>
            <a:r>
              <a:rPr lang="en-GB" sz="2000" i="1" dirty="0" smtClean="0"/>
              <a:t>3. Then </a:t>
            </a:r>
            <a:r>
              <a:rPr lang="en-GB" sz="2000" i="1" dirty="0"/>
              <a:t>passively stretched again. </a:t>
            </a:r>
            <a:endParaRPr lang="en-GB" sz="2000" i="1" dirty="0" smtClean="0"/>
          </a:p>
          <a:p>
            <a:pPr marL="0" indent="0">
              <a:buNone/>
            </a:pPr>
            <a:endParaRPr lang="en-GB" sz="2000" i="1" dirty="0"/>
          </a:p>
          <a:p>
            <a:pPr marL="0" indent="0">
              <a:buNone/>
            </a:pPr>
            <a:r>
              <a:rPr lang="en-GB" sz="2000" i="1" dirty="0" smtClean="0"/>
              <a:t>Often </a:t>
            </a:r>
            <a:r>
              <a:rPr lang="en-GB" sz="2000" i="1" dirty="0"/>
              <a:t>uses a partner to give resistance</a:t>
            </a:r>
            <a:r>
              <a:rPr lang="en-GB" sz="2000" i="1" dirty="0" smtClean="0"/>
              <a:t>.</a:t>
            </a:r>
          </a:p>
          <a:p>
            <a:pPr marL="0" indent="0">
              <a:buNone/>
            </a:pPr>
            <a:endParaRPr lang="en-GB" sz="2000" i="1" dirty="0"/>
          </a:p>
          <a:p>
            <a:endParaRPr lang="en-GB" sz="2000" i="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4650" y="620689"/>
            <a:ext cx="4617909"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072848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Flow">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2650</TotalTime>
  <Words>2015</Words>
  <Application>Microsoft Office PowerPoint</Application>
  <PresentationFormat>On-screen Show (4:3)</PresentationFormat>
  <Paragraphs>224</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Clarity</vt:lpstr>
      <vt:lpstr>Flow</vt:lpstr>
      <vt:lpstr>Exercise physiology  Preparation &amp; training methods  training methods</vt:lpstr>
      <vt:lpstr>There are 14 methods of training you need to be able to define, explain advantages/disadvantages of, and justify appropriateness for specific athletes.</vt:lpstr>
      <vt:lpstr>PowerPoint Presentation</vt:lpstr>
      <vt:lpstr>Mark Scheme</vt:lpstr>
      <vt:lpstr>PowerPoint Presentation</vt:lpstr>
      <vt:lpstr>PowerPoint Presentation</vt:lpstr>
      <vt:lpstr>PowerPoint Presentation</vt:lpstr>
      <vt:lpstr>PowerPoint Presentation</vt:lpstr>
      <vt:lpstr>PowerPoint Presentation</vt:lpstr>
      <vt:lpstr>PowerPoint Presentation</vt:lpstr>
      <vt:lpstr>Weight Training</vt:lpstr>
      <vt:lpstr>Using Reps and Sets</vt:lpstr>
      <vt:lpstr>Types of weight training</vt:lpstr>
      <vt:lpstr>Identify four muscular-skeletal adaptations of the body to weight training, using heavy weights and few repetitions. (4 marks)</vt:lpstr>
      <vt:lpstr>Compare the use of free weights versus machines for weight training. (12)</vt:lpstr>
      <vt:lpstr>PowerPoint Presentation</vt:lpstr>
      <vt:lpstr>Explain why an athlete would use assisted training. (4 marks)</vt:lpstr>
      <vt:lpstr>PowerPoint Presentation</vt:lpstr>
      <vt:lpstr>PowerPoint Presentation</vt:lpstr>
      <vt:lpstr>Assess whether cross training is a useful method of training for a games player. (8)</vt:lpstr>
      <vt:lpstr>Analyse whether interval training is a valid method of training for an elite marathon runner. (15)</vt:lpstr>
      <vt:lpstr>PowerPoint Presentation</vt:lpstr>
    </vt:vector>
  </TitlesOfParts>
  <Company>St. John's School, Marlborough.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dc:creator>
  <cp:lastModifiedBy>jamie</cp:lastModifiedBy>
  <cp:revision>12</cp:revision>
  <dcterms:created xsi:type="dcterms:W3CDTF">2017-10-24T18:30:23Z</dcterms:created>
  <dcterms:modified xsi:type="dcterms:W3CDTF">2017-10-26T14:40:25Z</dcterms:modified>
</cp:coreProperties>
</file>